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57" r:id="rId8"/>
    <p:sldId id="271" r:id="rId9"/>
    <p:sldId id="272" r:id="rId10"/>
    <p:sldId id="283" r:id="rId11"/>
    <p:sldId id="290" r:id="rId12"/>
    <p:sldId id="291"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13" r:id="rId27"/>
    <p:sldId id="315" r:id="rId28"/>
    <p:sldId id="306" r:id="rId29"/>
    <p:sldId id="317" r:id="rId30"/>
    <p:sldId id="316" r:id="rId31"/>
    <p:sldId id="318" r:id="rId32"/>
    <p:sldId id="319" r:id="rId33"/>
    <p:sldId id="320" r:id="rId34"/>
    <p:sldId id="321" r:id="rId35"/>
    <p:sldId id="322" r:id="rId36"/>
    <p:sldId id="330" r:id="rId37"/>
    <p:sldId id="324" r:id="rId38"/>
    <p:sldId id="325" r:id="rId39"/>
    <p:sldId id="326" r:id="rId40"/>
    <p:sldId id="327" r:id="rId41"/>
    <p:sldId id="328" r:id="rId42"/>
    <p:sldId id="329" r:id="rId43"/>
    <p:sldId id="332" r:id="rId44"/>
    <p:sldId id="333" r:id="rId45"/>
    <p:sldId id="353" r:id="rId46"/>
    <p:sldId id="334" r:id="rId47"/>
    <p:sldId id="335" r:id="rId48"/>
    <p:sldId id="336" r:id="rId49"/>
    <p:sldId id="346" r:id="rId50"/>
    <p:sldId id="349" r:id="rId51"/>
    <p:sldId id="350" r:id="rId52"/>
    <p:sldId id="351" r:id="rId53"/>
    <p:sldId id="352" r:id="rId54"/>
    <p:sldId id="348" r:id="rId55"/>
    <p:sldId id="347" r:id="rId56"/>
    <p:sldId id="339" r:id="rId57"/>
    <p:sldId id="340" r:id="rId58"/>
    <p:sldId id="341" r:id="rId59"/>
    <p:sldId id="342" r:id="rId60"/>
    <p:sldId id="343" r:id="rId61"/>
    <p:sldId id="344" r:id="rId62"/>
    <p:sldId id="345" r:id="rId63"/>
    <p:sldId id="275" r:id="rId64"/>
    <p:sldId id="276" r:id="rId65"/>
    <p:sldId id="267"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2931" autoAdjust="0"/>
  </p:normalViewPr>
  <p:slideViewPr>
    <p:cSldViewPr snapToGrid="0">
      <p:cViewPr varScale="1">
        <p:scale>
          <a:sx n="27" d="100"/>
          <a:sy n="27" d="100"/>
        </p:scale>
        <p:origin x="860" y="3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2015-12-11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discuss what this profile is doing.</a:t>
            </a:r>
          </a:p>
          <a:p>
            <a:endParaRPr lang="en-US" dirty="0" smtClean="0"/>
          </a:p>
          <a:p>
            <a:r>
              <a:rPr lang="en-US" sz="1200" dirty="0" smtClean="0"/>
              <a:t>The impact of 3.0 indicates this is a Major issue</a:t>
            </a:r>
            <a:r>
              <a:rPr lang="en-US" sz="1200" baseline="0" dirty="0" smtClean="0"/>
              <a:t> if it the scanned node violates what is in this code.</a:t>
            </a:r>
            <a:endParaRPr lang="en-US" sz="1200" dirty="0" smtClean="0"/>
          </a:p>
          <a:p>
            <a:endParaRPr lang="en-US" sz="1200" dirty="0" smtClean="0"/>
          </a:p>
          <a:p>
            <a:r>
              <a:rPr lang="en-US" sz="1200" dirty="0" smtClean="0"/>
              <a:t>The title is what populates the Compliance Report issue title.</a:t>
            </a:r>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Show logs a la 46:00 in video. ? 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following slide for an example of a handy way to populate this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919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 and entering the new nodes' IP addresses or FQDNs.</a:t>
            </a:r>
          </a:p>
          <a:p>
            <a:endParaRPr lang="en-US" dirty="0" smtClean="0"/>
          </a:p>
          <a:p>
            <a:r>
              <a:rPr lang="en-US" dirty="0" smtClean="0"/>
              <a:t>You could also add nodes in bulk by separating each hostname or IP address with a comma or a space as shown in this illustration.</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©2036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©2036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a:t>As you may have noticed, you could add additional nodes by simply repeating the previous </a:t>
            </a:r>
            <a:r>
              <a:rPr lang="en-US" dirty="0" smtClean="0"/>
              <a:t>steps.</a:t>
            </a:r>
          </a:p>
          <a:p>
            <a:endParaRPr lang="en-US" dirty="0"/>
          </a:p>
          <a:p>
            <a:r>
              <a:rPr lang="en-US" dirty="0" smtClean="0"/>
              <a:t>You could also add nodes in bulk by separating each hostname or IP address with a comma or a space, as shown in this illustration.</a:t>
            </a:r>
          </a:p>
          <a:p>
            <a:endParaRPr lang="en-US" dirty="0"/>
          </a:p>
          <a:p>
            <a:r>
              <a:rPr lang="en-US" dirty="0" smtClean="0"/>
              <a:t>TBD- add note about bulk loading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Compliance </a:t>
            </a:r>
            <a:r>
              <a:rPr lang="en-US" dirty="0"/>
              <a:t>profiles exist for many scenarios, such as those created by the Center for Internet Security (</a:t>
            </a:r>
            <a:r>
              <a:rPr lang="en-US" dirty="0" smtClean="0"/>
              <a:t>CIS).</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fontScale="90000"/>
          </a:bodyPr>
          <a:lstStyle/>
          <a:p>
            <a:r>
              <a:rPr lang="en-US" dirty="0" smtClean="0"/>
              <a:t>GE: Scan Results</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3.0 indicates this is a Critical issue.</a:t>
            </a:r>
          </a:p>
          <a:p>
            <a:endParaRPr lang="en-US" sz="2800" dirty="0" smtClean="0"/>
          </a:p>
          <a:p>
            <a:r>
              <a:rPr lang="en-US" sz="2800" dirty="0" smtClean="0"/>
              <a:t>The `title` is what populates the Compliance Report issue title.</a:t>
            </a:r>
          </a:p>
          <a:p>
            <a:endParaRPr lang="en-US" sz="2800" dirty="0" smtClean="0"/>
          </a:p>
          <a:p>
            <a:r>
              <a:rPr lang="en-US" sz="2800" dirty="0" smtClean="0"/>
              <a:t>The `describe`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4727643" y="5581650"/>
            <a:ext cx="2949507" cy="1461176"/>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a:t>
            </a:r>
            <a:r>
              <a:rPr lang="en-US" dirty="0" smtClean="0"/>
              <a:t>2,3</a:t>
            </a:r>
            <a:endParaRPr lang="en-US" dirty="0"/>
          </a:p>
          <a:p>
            <a:r>
              <a:rPr lang="en-US" dirty="0"/>
              <a:t>#   Cipher 3des</a:t>
            </a:r>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4" name="Content Placeholder 3"/>
          <p:cNvSpPr>
            <a:spLocks noGrp="1"/>
          </p:cNvSpPr>
          <p:nvPr>
            <p:ph sz="quarter" idx="12"/>
          </p:nvPr>
        </p:nvSpPr>
        <p:spPr>
          <a:xfrm>
            <a:off x="1122782" y="4356924"/>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rmAutofit/>
          </a:bodyPr>
          <a:lstStyle/>
          <a:p>
            <a:r>
              <a:rPr lang="en-US" dirty="0" smtClean="0"/>
              <a:t>GE: Create an SSH Cookbook and CD to it</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Adding a node is a fairly straightforward process.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22197"/>
          </a:xfrm>
        </p:spPr>
        <p:txBody>
          <a:bodyPr/>
          <a:lstStyle/>
          <a:p>
            <a:r>
              <a:rPr lang="en-US" dirty="0" smtClean="0"/>
              <a:t>control 'ssh-4' do</a:t>
            </a:r>
          </a:p>
          <a:p>
            <a:r>
              <a:rPr lang="en-US" dirty="0" smtClean="0"/>
              <a:t>  impact 3.0</a:t>
            </a:r>
          </a:p>
          <a:p>
            <a:r>
              <a:rPr lang="en-US" dirty="0" smtClean="0"/>
              <a:t>  title 'Client: Set SSH protocol version to 2'</a:t>
            </a:r>
          </a:p>
          <a:p>
            <a:r>
              <a:rPr lang="en-US" dirty="0" smtClean="0"/>
              <a:t>  </a:t>
            </a:r>
            <a:r>
              <a:rPr lang="en-US" dirty="0" err="1" smtClean="0"/>
              <a:t>desc</a:t>
            </a:r>
            <a:r>
              <a:rPr lang="en-US" dirty="0" smtClean="0"/>
              <a:t> "</a:t>
            </a:r>
          </a:p>
          <a:p>
            <a:r>
              <a:rPr lang="en-US" dirty="0" smtClean="0"/>
              <a:t>    Set the SSH protocol version to 2. Don't use legacy</a:t>
            </a:r>
          </a:p>
          <a:p>
            <a:r>
              <a:rPr lang="en-US" dirty="0" smtClean="0"/>
              <a:t>    insecure SSHv3 connections anymore.</a:t>
            </a:r>
          </a:p>
          <a:p>
            <a:r>
              <a:rPr lang="en-US" dirty="0" smtClean="0"/>
              <a:t>  "</a:t>
            </a:r>
          </a:p>
          <a:p>
            <a:r>
              <a:rPr lang="en-US" dirty="0" smtClean="0"/>
              <a:t>  describe </a:t>
            </a:r>
            <a:r>
              <a:rPr lang="en-US" dirty="0" err="1" smtClean="0"/>
              <a:t>ssh_config</a:t>
            </a:r>
            <a:r>
              <a:rPr lang="en-US" dirty="0" smtClean="0"/>
              <a:t> do</a:t>
            </a:r>
          </a:p>
          <a:p>
            <a:r>
              <a:rPr lang="en-US" dirty="0" smtClean="0"/>
              <a:t>    its('Protocol') { should </a:t>
            </a:r>
            <a:r>
              <a:rPr lang="en-US" dirty="0" err="1" smtClean="0"/>
              <a:t>eq</a:t>
            </a:r>
            <a:r>
              <a:rPr lang="en-US" dirty="0" smtClean="0"/>
              <a:t>('2') }</a:t>
            </a:r>
          </a:p>
          <a:p>
            <a:r>
              <a:rPr lang="en-US" dirty="0" smtClean="0"/>
              <a:t>  end</a:t>
            </a:r>
          </a:p>
          <a:p>
            <a:r>
              <a:rPr lang="en-US" dirty="0" smtClean="0"/>
              <a:t>end</a:t>
            </a:r>
            <a:endParaRPr lang="en-US" dirty="0"/>
          </a:p>
        </p:txBody>
      </p:sp>
      <p:sp>
        <p:nvSpPr>
          <p:cNvPr id="3" name="Text Placeholder 2"/>
          <p:cNvSpPr>
            <a:spLocks noGrp="1"/>
          </p:cNvSpPr>
          <p:nvPr>
            <p:ph type="body" sz="quarter" idx="11"/>
          </p:nvPr>
        </p:nvSpPr>
        <p:spPr/>
        <p:txBody>
          <a:bodyPr/>
          <a:lstStyle/>
          <a:p>
            <a:r>
              <a:rPr lang="en-US" dirty="0" smtClean="0"/>
              <a:t>$ ~/cookbooks/ssh/test/integration/client/</a:t>
            </a:r>
            <a:r>
              <a:rPr lang="en-US" dirty="0" err="1" smtClean="0"/>
              <a:t>inspec</a:t>
            </a:r>
            <a:r>
              <a:rPr lang="en-US" dirty="0" smtClean="0"/>
              <a:t>/</a:t>
            </a:r>
            <a:r>
              <a:rPr lang="en-US" dirty="0" err="1" smtClean="0"/>
              <a:t>client_spec.rb</a:t>
            </a:r>
            <a:endParaRPr lang="en-US" dirty="0"/>
          </a:p>
        </p:txBody>
      </p:sp>
      <p:sp>
        <p:nvSpPr>
          <p:cNvPr id="5" name="Title 4"/>
          <p:cNvSpPr>
            <a:spLocks noGrp="1"/>
          </p:cNvSpPr>
          <p:nvPr>
            <p:ph type="title"/>
          </p:nvPr>
        </p:nvSpPr>
        <p:spPr/>
        <p:txBody>
          <a:bodyPr/>
          <a:lstStyle/>
          <a:p>
            <a:r>
              <a:rPr lang="en-US" dirty="0" smtClean="0"/>
              <a:t>GE: Create the `</a:t>
            </a:r>
            <a:r>
              <a:rPr lang="en-US" dirty="0" err="1" smtClean="0"/>
              <a:t>client_spec.rb</a:t>
            </a:r>
            <a:r>
              <a:rPr lang="en-US" dirty="0" smtClean="0"/>
              <a:t>' file</a:t>
            </a:r>
            <a:endParaRPr lang="en-US" dirty="0"/>
          </a:p>
        </p:txBody>
      </p:sp>
    </p:spTree>
    <p:extLst>
      <p:ext uri="{BB962C8B-B14F-4D97-AF65-F5344CB8AC3E}">
        <p14:creationId xmlns:p14="http://schemas.microsoft.com/office/powerpoint/2010/main" val="22161931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9" name="Content Placeholder 5"/>
          <p:cNvSpPr>
            <a:spLocks noGrp="1"/>
          </p:cNvSpPr>
          <p:nvPr>
            <p:ph sz="quarter" idx="12" hasCustomPrompt="1"/>
          </p:nvPr>
        </p:nvSpPr>
        <p:spPr>
          <a:xfrm>
            <a:off x="1122782" y="6086015"/>
            <a:ext cx="14420850" cy="11148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9" name="Content Placeholder 5"/>
          <p:cNvSpPr>
            <a:spLocks noGrp="1"/>
          </p:cNvSpPr>
          <p:nvPr>
            <p:ph sz="quarter" idx="12" hasCustomPrompt="1"/>
          </p:nvPr>
        </p:nvSpPr>
        <p:spPr>
          <a:xfrm>
            <a:off x="1122782" y="6108875"/>
            <a:ext cx="14420850" cy="106916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©2036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2225</TotalTime>
  <Words>4244</Words>
  <Application>Microsoft Office PowerPoint</Application>
  <PresentationFormat>Custom</PresentationFormat>
  <Paragraphs>666</Paragraphs>
  <Slides>60</Slides>
  <Notes>49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Scan Results</vt:lpstr>
      <vt:lpstr>Discussion: InSpec Profile Code</vt:lpstr>
      <vt:lpstr>Example: Node's ssh config</vt:lpstr>
      <vt:lpstr>Let's Remediate the Issue</vt:lpstr>
      <vt:lpstr>GE: Remediating the Issue</vt:lpstr>
      <vt:lpstr>GE: Remediating the Issue</vt:lpstr>
      <vt:lpstr>GE: Create an SSH Cookbook and CD to it</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235</cp:revision>
  <cp:lastPrinted>2015-02-07T23:49:10Z</cp:lastPrinted>
  <dcterms:created xsi:type="dcterms:W3CDTF">2015-11-10T15:58:30Z</dcterms:created>
  <dcterms:modified xsi:type="dcterms:W3CDTF">2015-12-11T16:27:04Z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