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91" r:id="rId8"/>
    <p:sldId id="257" r:id="rId9"/>
    <p:sldId id="283" r:id="rId10"/>
    <p:sldId id="284" r:id="rId11"/>
    <p:sldId id="286" r:id="rId12"/>
    <p:sldId id="285" r:id="rId13"/>
    <p:sldId id="287" r:id="rId14"/>
    <p:sldId id="292" r:id="rId15"/>
    <p:sldId id="288" r:id="rId16"/>
    <p:sldId id="289" r:id="rId17"/>
    <p:sldId id="290" r:id="rId18"/>
    <p:sldId id="258" r:id="rId19"/>
    <p:sldId id="277" r:id="rId20"/>
    <p:sldId id="278" r:id="rId21"/>
    <p:sldId id="279" r:id="rId22"/>
    <p:sldId id="281" r:id="rId23"/>
    <p:sldId id="282" r:id="rId24"/>
    <p:sldId id="280" r:id="rId25"/>
    <p:sldId id="273" r:id="rId26"/>
    <p:sldId id="276" r:id="rId27"/>
    <p:sldId id="267"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57040" autoAdjust="0"/>
  </p:normalViewPr>
  <p:slideViewPr>
    <p:cSldViewPr snapToGrid="0">
      <p:cViewPr varScale="1">
        <p:scale>
          <a:sx n="27" d="100"/>
          <a:sy n="27" d="100"/>
        </p:scale>
        <p:origin x="1232"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2015-12-01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2015-12-01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tbd</a:t>
            </a:r>
            <a:r>
              <a:rPr lang="en-US" baseline="0" dirty="0" smtClean="0"/>
              <a:t> delete: It </a:t>
            </a:r>
            <a:r>
              <a:rPr lang="en-US" baseline="0" dirty="0" smtClean="0"/>
              <a:t>is not necessary to have experience using Chef in order to successfully use Chef Compliance. You can perform tests without knowing how to write Chef recipes. However, in order to fix or remediate compliance issues on a node, you would need experience using Chef in order to write remediation recipes</a:t>
            </a:r>
            <a:r>
              <a:rPr lang="en-US" baseline="0" dirty="0" smtClean="0"/>
              <a:t>.</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This is the architecture</a:t>
            </a:r>
            <a:r>
              <a:rPr lang="en-US" baseline="0" dirty="0" smtClean="0"/>
              <a:t> </a:t>
            </a:r>
            <a:r>
              <a:rPr lang="en-US" dirty="0" smtClean="0"/>
              <a:t>you'll start</a:t>
            </a:r>
            <a:r>
              <a:rPr lang="en-US" baseline="0" dirty="0" smtClean="0"/>
              <a:t> using in a few minutes. </a:t>
            </a:r>
            <a:r>
              <a:rPr lang="en-US" sz="900" dirty="0" smtClean="0"/>
              <a:t>To ensure the smoothest setup experience, you'll be using a virtual workstation with all the necessary tools installed</a:t>
            </a:r>
            <a:r>
              <a:rPr lang="en-US" sz="900" baseline="0" dirty="0" smtClean="0"/>
              <a:t> </a:t>
            </a:r>
            <a:r>
              <a:rPr lang="en-US" dirty="0" smtClean="0"/>
              <a:t>so you can start using Chef right away.</a:t>
            </a:r>
          </a:p>
          <a:p>
            <a:endParaRPr lang="en-US" dirty="0"/>
          </a:p>
        </p:txBody>
      </p:sp>
    </p:spTree>
    <p:extLst>
      <p:ext uri="{BB962C8B-B14F-4D97-AF65-F5344CB8AC3E}">
        <p14:creationId xmlns:p14="http://schemas.microsoft.com/office/powerpoint/2010/main" val="30442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is the architecture you'll be using later in this course</a:t>
            </a:r>
            <a:r>
              <a:rPr lang="en-US" baseline="0" dirty="0" smtClean="0"/>
              <a:t>. </a:t>
            </a:r>
            <a:r>
              <a:rPr lang="en-US" dirty="0" smtClean="0"/>
              <a:t>When using this architecture, the Chef tools</a:t>
            </a:r>
            <a:r>
              <a:rPr lang="en-US" baseline="0" dirty="0" smtClean="0"/>
              <a:t> will be installed on your laptop and you'll perform your configurations locally before pushing them to the Chef server and ultimately to the nodes you will be managing.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In this way, when you complete this course </a:t>
            </a:r>
            <a:r>
              <a:rPr lang="en-US" dirty="0" smtClean="0"/>
              <a:t>you will have a code repository </a:t>
            </a:r>
            <a:r>
              <a:rPr lang="en-US" baseline="0" dirty="0" smtClean="0"/>
              <a:t>on your laptop </a:t>
            </a:r>
            <a:r>
              <a:rPr lang="en-US" dirty="0" smtClean="0"/>
              <a:t>that can be used and modified to solve real business problems.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r>
              <a:rPr lang="en-US" baseline="0" dirty="0" smtClean="0"/>
              <a:t>We'll discuss the items in this architecture in more detail later in this class.</a:t>
            </a:r>
          </a:p>
          <a:p>
            <a:endParaRPr lang="en-US" baseline="0" dirty="0" smtClean="0"/>
          </a:p>
        </p:txBody>
      </p:sp>
    </p:spTree>
    <p:extLst>
      <p:ext uri="{BB962C8B-B14F-4D97-AF65-F5344CB8AC3E}">
        <p14:creationId xmlns:p14="http://schemas.microsoft.com/office/powerpoint/2010/main" val="1754358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takes a while  </a:t>
            </a:r>
          </a:p>
          <a:p>
            <a:endParaRPr lang="en-US" dirty="0"/>
          </a:p>
          <a:p>
            <a:r>
              <a:rPr lang="en-US" dirty="0" err="1"/>
              <a:t>openssl_dhparam</a:t>
            </a:r>
            <a:r>
              <a:rPr lang="en-US" dirty="0"/>
              <a:t>[/var/opt/chef-compliance/</a:t>
            </a:r>
            <a:r>
              <a:rPr lang="en-US" dirty="0" err="1"/>
              <a:t>ssl</a:t>
            </a:r>
            <a:r>
              <a:rPr lang="en-US" dirty="0"/>
              <a:t>/ca/</a:t>
            </a:r>
            <a:r>
              <a:rPr lang="en-US" dirty="0" err="1"/>
              <a:t>dhparams.pem</a:t>
            </a:r>
            <a:r>
              <a:rPr lang="en-US" dirty="0"/>
              <a:t>] action </a:t>
            </a:r>
            <a:r>
              <a:rPr lang="en-US" dirty="0" smtClean="0"/>
              <a:t>create</a:t>
            </a:r>
          </a:p>
          <a:p>
            <a:endParaRPr lang="en-US" dirty="0" smtClean="0"/>
          </a:p>
          <a:p>
            <a:r>
              <a:rPr lang="en-US" dirty="0" err="1" smtClean="0"/>
              <a:t>Dont</a:t>
            </a:r>
            <a:r>
              <a:rPr lang="en-US" dirty="0" smtClean="0"/>
              <a:t> ctrl C it.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3086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36534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429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4072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You should use an </a:t>
            </a:r>
            <a:r>
              <a:rPr lang="en-US" dirty="0" err="1" smtClean="0"/>
              <a:t>ssh</a:t>
            </a:r>
            <a:r>
              <a:rPr lang="en-US" dirty="0" smtClean="0"/>
              <a:t> client like </a:t>
            </a:r>
            <a:r>
              <a:rPr lang="en-US" dirty="0" err="1" smtClean="0"/>
              <a:t>PuTTY</a:t>
            </a:r>
            <a:r>
              <a:rPr lang="en-US" dirty="0" smtClean="0"/>
              <a:t> to connect to the remote workstation that we</a:t>
            </a:r>
            <a:r>
              <a:rPr lang="en-US" baseline="0" dirty="0" smtClean="0"/>
              <a:t> assign to you. You'll need to </a:t>
            </a:r>
            <a:r>
              <a:rPr lang="en-US" baseline="0" dirty="0" err="1" smtClean="0"/>
              <a:t>ssh</a:t>
            </a:r>
            <a:r>
              <a:rPr lang="en-US" baseline="0" dirty="0" smtClean="0"/>
              <a:t> into your assigned workstation in order to issue Chef commands.</a:t>
            </a:r>
          </a:p>
          <a:p>
            <a:endParaRPr lang="en-US" baseline="0" dirty="0" smtClean="0"/>
          </a:p>
          <a:p>
            <a:r>
              <a:rPr lang="en-US" baseline="0" dirty="0" smtClean="0"/>
              <a:t>Instructor Note: You should assign the participants their </a:t>
            </a:r>
            <a:r>
              <a:rPr lang="en-US" baseline="0" dirty="0" smtClean="0"/>
              <a:t>nodes at </a:t>
            </a:r>
            <a:r>
              <a:rPr lang="en-US" baseline="0" dirty="0" smtClean="0"/>
              <a:t>this time. The login </a:t>
            </a:r>
            <a:r>
              <a:rPr lang="en-US" baseline="0" dirty="0" smtClean="0"/>
              <a:t>credentials for them is </a:t>
            </a:r>
            <a:r>
              <a:rPr lang="en-US" baseline="0" dirty="0" smtClean="0"/>
              <a:t>chef/chef.</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userDrawn="1"/>
        </p:nvPicPr>
        <p:blipFill>
          <a:blip r:embed="rId2"/>
          <a:stretch>
            <a:fillRect/>
          </a:stretch>
        </p:blipFill>
        <p:spPr>
          <a:xfrm>
            <a:off x="15153684" y="322703"/>
            <a:ext cx="782233" cy="793251"/>
          </a:xfrm>
          <a:prstGeom prst="rect">
            <a:avLst/>
          </a:prstGeom>
        </p:spPr>
      </p:pic>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sp>
        <p:nvSpPr>
          <p:cNvPr id="7" name="Rectangle 6"/>
          <p:cNvSpPr/>
          <p:nvPr userDrawn="1"/>
        </p:nvSpPr>
        <p:spPr bwMode="auto">
          <a:xfrm>
            <a:off x="1120567" y="3237375"/>
            <a:ext cx="14417959" cy="572765"/>
          </a:xfrm>
          <a:prstGeom prst="rect">
            <a:avLst/>
          </a:prstGeom>
          <a:solidFill>
            <a:schemeClr val="accent1">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smtClean="0">
              <a:gradFill>
                <a:gsLst>
                  <a:gs pos="0">
                    <a:srgbClr val="FFFFFF"/>
                  </a:gs>
                  <a:gs pos="100000">
                    <a:srgbClr val="FFFFFF"/>
                  </a:gs>
                </a:gsLst>
                <a:lin ang="5400000" scaled="0"/>
              </a:gradFill>
            </a:endParaRPr>
          </a:p>
        </p:txBody>
      </p:sp>
      <p:pic>
        <p:nvPicPr>
          <p:cNvPr id="8" name="Picture 7"/>
          <p:cNvPicPr>
            <a:picLocks noChangeAspect="1"/>
          </p:cNvPicPr>
          <p:nvPr userDrawn="1"/>
        </p:nvPicPr>
        <p:blipFill>
          <a:blip r:embed="rId3"/>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lstStyle/>
          <a:p>
            <a:r>
              <a:rPr lang="en-US" dirty="0" smtClean="0"/>
              <a:t>Chef </a:t>
            </a:r>
            <a:r>
              <a:rPr lang="en-US" dirty="0" smtClean="0"/>
              <a:t>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GE</a:t>
            </a:r>
            <a:r>
              <a:rPr lang="en-US" sz="3733" dirty="0" smtClean="0"/>
              <a:t> or </a:t>
            </a:r>
            <a:r>
              <a:rPr lang="en-US" sz="3733" b="1" dirty="0" smtClean="0">
                <a:solidFill>
                  <a:schemeClr val="accent1"/>
                </a:solidFill>
              </a:rPr>
              <a:t>Group Exercise</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a:t>
            </a:r>
            <a:endParaRPr lang="en-US" dirty="0"/>
          </a:p>
        </p:txBody>
      </p:sp>
      <p:sp>
        <p:nvSpPr>
          <p:cNvPr id="4" name="Slide Number Placeholder 3"/>
          <p:cNvSpPr>
            <a:spLocks noGrp="1"/>
          </p:cNvSpPr>
          <p:nvPr>
            <p:ph type="sldNum" sz="quarter" idx="4294967295"/>
          </p:nvPr>
        </p:nvSpPr>
        <p:spPr>
          <a:xfrm>
            <a:off x="6299200" y="8579662"/>
            <a:ext cx="3657600" cy="486833"/>
          </a:xfrm>
          <a:prstGeom prst="rect">
            <a:avLst/>
          </a:prstGeom>
        </p:spPr>
        <p:txBody>
          <a:bodyPr/>
          <a:lstStyle/>
          <a:p>
            <a:fld id="{D3C6E21F-9381-4880-84FB-1E73165A9E9D}" type="slidenum">
              <a:rPr lang="en-US" smtClean="0"/>
              <a:pPr/>
              <a:t>11</a:t>
            </a:fld>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lnSpc>
                <a:spcPct val="150000"/>
              </a:lnSpc>
            </a:pPr>
            <a:r>
              <a:rPr lang="en-US" dirty="0" smtClean="0"/>
              <a:t>Architecture 1</a:t>
            </a:r>
          </a:p>
          <a:p>
            <a:pPr lvl="1">
              <a:lnSpc>
                <a:spcPct val="150000"/>
              </a:lnSpc>
            </a:pPr>
            <a:endParaRPr lang="en-US" dirty="0"/>
          </a:p>
          <a:p>
            <a:pPr lvl="1">
              <a:lnSpc>
                <a:spcPct val="150000"/>
              </a:lnSpc>
            </a:pPr>
            <a:endParaRPr lang="en-US" dirty="0"/>
          </a:p>
        </p:txBody>
      </p:sp>
      <p:sp>
        <p:nvSpPr>
          <p:cNvPr id="22" name="Footer Placeholder 21"/>
          <p:cNvSpPr>
            <a:spLocks noGrp="1"/>
          </p:cNvSpPr>
          <p:nvPr>
            <p:ph type="ftr" sz="quarter" idx="4294967295"/>
          </p:nvPr>
        </p:nvSpPr>
        <p:spPr>
          <a:xfrm>
            <a:off x="324400" y="8579607"/>
            <a:ext cx="5681953" cy="507556"/>
          </a:xfrm>
          <a:prstGeom prst="rect">
            <a:avLst/>
          </a:prstGeom>
        </p:spPr>
        <p:txBody>
          <a:bodyPr/>
          <a:lstStyle/>
          <a:p>
            <a:pPr algn="l"/>
            <a:r>
              <a:rPr lang="en-US" dirty="0" smtClean="0">
                <a:solidFill>
                  <a:srgbClr val="7D868C"/>
                </a:solidFill>
              </a:rPr>
              <a:t>©2016 </a:t>
            </a:r>
            <a:r>
              <a:rPr lang="en-US" dirty="0" smtClean="0">
                <a:solidFill>
                  <a:srgbClr val="7D868C"/>
                </a:solidFill>
              </a:rPr>
              <a:t>Chef Software Inc</a:t>
            </a:r>
            <a:r>
              <a:rPr lang="en-US" dirty="0" smtClean="0"/>
              <a:t>.</a:t>
            </a:r>
            <a:endParaRPr lang="en-US" dirty="0"/>
          </a:p>
        </p:txBody>
      </p:sp>
      <p:cxnSp>
        <p:nvCxnSpPr>
          <p:cNvPr id="9" name="Straight Arrow Connector 8"/>
          <p:cNvCxnSpPr/>
          <p:nvPr/>
        </p:nvCxnSpPr>
        <p:spPr>
          <a:xfrm flipH="1">
            <a:off x="7559041" y="3979727"/>
            <a:ext cx="1486329" cy="16884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962358" y="7410036"/>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9137832" y="4144980"/>
            <a:ext cx="3593473"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Virtual Workstation</a:t>
            </a:r>
          </a:p>
          <a:p>
            <a:pPr algn="ctr"/>
            <a:r>
              <a:rPr lang="en-US" sz="2667" dirty="0"/>
              <a:t>Preconfigured with Chef tools</a:t>
            </a:r>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7990" y="5916279"/>
            <a:ext cx="1701573" cy="1283742"/>
          </a:xfrm>
          <a:prstGeom prst="rect">
            <a:avLst/>
          </a:prstGeom>
        </p:spPr>
      </p:pic>
    </p:spTree>
    <p:extLst>
      <p:ext uri="{BB962C8B-B14F-4D97-AF65-F5344CB8AC3E}">
        <p14:creationId xmlns:p14="http://schemas.microsoft.com/office/powerpoint/2010/main" val="9199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a:t>
            </a:r>
            <a:endParaRPr lang="en-US" dirty="0"/>
          </a:p>
        </p:txBody>
      </p:sp>
      <p:sp>
        <p:nvSpPr>
          <p:cNvPr id="4" name="Slide Number Placeholder 3"/>
          <p:cNvSpPr>
            <a:spLocks noGrp="1"/>
          </p:cNvSpPr>
          <p:nvPr>
            <p:ph type="sldNum" sz="quarter" idx="4294967295"/>
          </p:nvPr>
        </p:nvSpPr>
        <p:spPr>
          <a:xfrm>
            <a:off x="6299200" y="8579662"/>
            <a:ext cx="3657600" cy="486833"/>
          </a:xfrm>
          <a:prstGeom prst="rect">
            <a:avLst/>
          </a:prstGeom>
        </p:spPr>
        <p:txBody>
          <a:bodyPr/>
          <a:lstStyle/>
          <a:p>
            <a:fld id="{D3C6E21F-9381-4880-84FB-1E73165A9E9D}" type="slidenum">
              <a:rPr lang="en-US" smtClean="0"/>
              <a:pPr/>
              <a:t>12</a:t>
            </a:fld>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lnSpc>
                <a:spcPct val="150000"/>
              </a:lnSpc>
            </a:pPr>
            <a:r>
              <a:rPr lang="en-US" dirty="0" smtClean="0"/>
              <a:t>Architecture 2</a:t>
            </a:r>
          </a:p>
          <a:p>
            <a:pPr lvl="1">
              <a:lnSpc>
                <a:spcPct val="150000"/>
              </a:lnSpc>
            </a:pPr>
            <a:endParaRPr lang="en-US" dirty="0"/>
          </a:p>
          <a:p>
            <a:pPr lvl="1">
              <a:lnSpc>
                <a:spcPct val="150000"/>
              </a:lnSpc>
            </a:pPr>
            <a:endParaRPr lang="en-US" dirty="0"/>
          </a:p>
        </p:txBody>
      </p:sp>
      <p:sp>
        <p:nvSpPr>
          <p:cNvPr id="22" name="Footer Placeholder 21"/>
          <p:cNvSpPr>
            <a:spLocks noGrp="1"/>
          </p:cNvSpPr>
          <p:nvPr>
            <p:ph type="ftr" sz="quarter" idx="4294967295"/>
          </p:nvPr>
        </p:nvSpPr>
        <p:spPr>
          <a:xfrm>
            <a:off x="324400" y="8579607"/>
            <a:ext cx="5681953" cy="507556"/>
          </a:xfrm>
          <a:prstGeom prst="rect">
            <a:avLst/>
          </a:prstGeom>
        </p:spPr>
        <p:txBody>
          <a:bodyPr/>
          <a:lstStyle/>
          <a:p>
            <a:pPr algn="l"/>
            <a:r>
              <a:rPr lang="en-US" dirty="0" smtClean="0">
                <a:solidFill>
                  <a:srgbClr val="7D868C"/>
                </a:solidFill>
              </a:rPr>
              <a:t>©2016 </a:t>
            </a:r>
            <a:r>
              <a:rPr lang="en-US" dirty="0" smtClean="0">
                <a:solidFill>
                  <a:srgbClr val="7D868C"/>
                </a:solidFill>
              </a:rPr>
              <a:t>Chef Software Inc</a:t>
            </a:r>
            <a:r>
              <a:rPr lang="en-US" dirty="0" smtClean="0"/>
              <a:t>.</a:t>
            </a:r>
            <a:endParaRPr lang="en-US" dirty="0"/>
          </a:p>
        </p:txBody>
      </p:sp>
      <p:sp>
        <p:nvSpPr>
          <p:cNvPr id="14" name="Text Placeholder 2"/>
          <p:cNvSpPr txBox="1">
            <a:spLocks/>
          </p:cNvSpPr>
          <p:nvPr/>
        </p:nvSpPr>
        <p:spPr bwMode="white">
          <a:xfrm>
            <a:off x="9137831" y="4144981"/>
            <a:ext cx="2198204" cy="52077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Chef Server</a:t>
            </a:r>
          </a:p>
          <a:p>
            <a:endParaRPr lang="en-US" sz="2667" dirty="0"/>
          </a:p>
          <a:p>
            <a:endParaRPr lang="en-US" sz="2667" dirty="0"/>
          </a:p>
          <a:p>
            <a:endParaRPr lang="en-US" sz="4267" dirty="0"/>
          </a:p>
          <a:p>
            <a:endParaRPr lang="en-US" sz="4267" dirty="0"/>
          </a:p>
        </p:txBody>
      </p:sp>
      <p:sp>
        <p:nvSpPr>
          <p:cNvPr id="15" name="Text Placeholder 2"/>
          <p:cNvSpPr txBox="1">
            <a:spLocks/>
          </p:cNvSpPr>
          <p:nvPr/>
        </p:nvSpPr>
        <p:spPr bwMode="white">
          <a:xfrm>
            <a:off x="5605217" y="7398210"/>
            <a:ext cx="2198204" cy="654303"/>
          </a:xfrm>
          <a:prstGeom prst="rect">
            <a:avLst/>
          </a:prstGeom>
        </p:spPr>
        <p:txBody>
          <a:bodyPr vert="horz" wrap="square" lIns="0" tIns="0" rIns="0" bIns="0" rtlCol="0">
            <a:normAutofit fontScale="92500" lnSpcReduction="2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Local Workstation</a:t>
            </a:r>
          </a:p>
          <a:p>
            <a:endParaRPr lang="en-US" sz="2667" dirty="0"/>
          </a:p>
          <a:p>
            <a:endParaRPr lang="en-US" sz="2667" dirty="0"/>
          </a:p>
          <a:p>
            <a:endParaRPr lang="en-US" sz="4267" dirty="0"/>
          </a:p>
          <a:p>
            <a:endParaRPr lang="en-US" sz="4267" dirty="0"/>
          </a:p>
        </p:txBody>
      </p:sp>
      <p:sp>
        <p:nvSpPr>
          <p:cNvPr id="18" name="Text Placeholder 2"/>
          <p:cNvSpPr txBox="1">
            <a:spLocks/>
          </p:cNvSpPr>
          <p:nvPr/>
        </p:nvSpPr>
        <p:spPr bwMode="white">
          <a:xfrm>
            <a:off x="13045961" y="7531741"/>
            <a:ext cx="2198204" cy="52077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Nodes</a:t>
            </a:r>
          </a:p>
          <a:p>
            <a:endParaRPr lang="en-US" sz="2667" dirty="0"/>
          </a:p>
          <a:p>
            <a:endParaRPr lang="en-US" sz="2667" dirty="0"/>
          </a:p>
          <a:p>
            <a:endParaRPr lang="en-US" sz="4267" dirty="0"/>
          </a:p>
          <a:p>
            <a:endParaRPr lang="en-US" sz="4267" dirty="0"/>
          </a:p>
        </p:txBody>
      </p:sp>
      <p:grpSp>
        <p:nvGrpSpPr>
          <p:cNvPr id="19" name="Group 18"/>
          <p:cNvGrpSpPr/>
          <p:nvPr/>
        </p:nvGrpSpPr>
        <p:grpSpPr>
          <a:xfrm>
            <a:off x="13258380" y="5429028"/>
            <a:ext cx="1366969" cy="1899513"/>
            <a:chOff x="9289520" y="4376570"/>
            <a:chExt cx="1025227" cy="1424635"/>
          </a:xfrm>
        </p:grpSpPr>
        <p:pic>
          <p:nvPicPr>
            <p:cNvPr id="20" name="Picture 6" descr="http://images.clipartpanda.com/server-clipart-1313181674_Clipart_F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6" descr="http://images.clipartpanda.com/server-clipart-1313181674_Clipart_F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6" descr="http://images.clipartpanda.com/server-clipart-1313181674_Clipart_F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24" name="Straight Arrow Connector 23"/>
          <p:cNvCxnSpPr/>
          <p:nvPr/>
        </p:nvCxnSpPr>
        <p:spPr>
          <a:xfrm flipV="1">
            <a:off x="7462157" y="3789591"/>
            <a:ext cx="1650730" cy="204583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a:off x="11125749" y="3675018"/>
            <a:ext cx="2132631" cy="175400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pic>
        <p:nvPicPr>
          <p:cNvPr id="26" name="Picture 25" descr="http://www.clipartpal.com/_thumbs/pd/computer/hardware/server_1234.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75" b="100000" l="0" r="100000"/>
                    </a14:imgEffect>
                  </a14:imgLayer>
                </a14:imgProps>
              </a:ext>
              <a:ext uri="{28A0092B-C50C-407E-A947-70E740481C1C}">
                <a14:useLocalDpi xmlns:a14="http://schemas.microsoft.com/office/drawing/2010/main" val="0"/>
              </a:ext>
            </a:extLst>
          </a:blip>
          <a:srcRect/>
          <a:stretch>
            <a:fillRect/>
          </a:stretch>
        </p:blipFill>
        <p:spPr bwMode="auto">
          <a:xfrm>
            <a:off x="9189825" y="2330445"/>
            <a:ext cx="1691126" cy="1708211"/>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990" y="5916279"/>
            <a:ext cx="1701573" cy="1283742"/>
          </a:xfrm>
          <a:prstGeom prst="rect">
            <a:avLst/>
          </a:prstGeom>
        </p:spPr>
      </p:pic>
    </p:spTree>
    <p:extLst>
      <p:ext uri="{BB962C8B-B14F-4D97-AF65-F5344CB8AC3E}">
        <p14:creationId xmlns:p14="http://schemas.microsoft.com/office/powerpoint/2010/main" val="214907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a:p>
            <a:r>
              <a:rPr lang="en-US" dirty="0"/>
              <a:t>[chef@ip-172-31-4-4 </a:t>
            </a:r>
            <a:r>
              <a:rPr lang="en-US" dirty="0" err="1"/>
              <a:t>tmp</a:t>
            </a:r>
            <a:r>
              <a:rPr lang="en-US" dirty="0"/>
              <a:t>]$ sudo yum install </a:t>
            </a:r>
            <a:r>
              <a:rPr lang="en-US" dirty="0" err="1"/>
              <a:t>wget</a:t>
            </a:r>
            <a:r>
              <a:rPr lang="en-US" dirty="0"/>
              <a:t> -y</a:t>
            </a:r>
          </a:p>
          <a:p>
            <a:r>
              <a:rPr lang="en-US" dirty="0"/>
              <a:t>Loaded plugins: </a:t>
            </a:r>
            <a:r>
              <a:rPr lang="en-US" dirty="0" err="1"/>
              <a:t>fastestmirror</a:t>
            </a:r>
            <a:r>
              <a:rPr lang="en-US" dirty="0"/>
              <a:t>, presto</a:t>
            </a:r>
          </a:p>
          <a:p>
            <a:r>
              <a:rPr lang="en-US" dirty="0"/>
              <a:t>Setting up Install Process</a:t>
            </a:r>
          </a:p>
          <a:p>
            <a:r>
              <a:rPr lang="en-US" dirty="0"/>
              <a:t>Determining fastest mirrors</a:t>
            </a:r>
          </a:p>
          <a:p>
            <a:r>
              <a:rPr lang="en-US" dirty="0" err="1"/>
              <a:t>epel</a:t>
            </a:r>
            <a:r>
              <a:rPr lang="en-US" dirty="0"/>
              <a:t>/</a:t>
            </a:r>
            <a:r>
              <a:rPr lang="en-US" dirty="0" err="1"/>
              <a:t>metalink</a:t>
            </a:r>
            <a:r>
              <a:rPr lang="en-US" dirty="0"/>
              <a:t>                                            |  13 kB     00:00</a:t>
            </a:r>
          </a:p>
          <a:p>
            <a:r>
              <a:rPr lang="en-US" dirty="0"/>
              <a:t> * base: mirror.ash.fastserv.com</a:t>
            </a:r>
          </a:p>
          <a:p>
            <a:r>
              <a:rPr lang="en-US" dirty="0"/>
              <a:t> * </a:t>
            </a:r>
            <a:r>
              <a:rPr lang="en-US" dirty="0" err="1"/>
              <a:t>epel</a:t>
            </a:r>
            <a:r>
              <a:rPr lang="en-US" dirty="0"/>
              <a:t>: mirror.cogentco.com</a:t>
            </a:r>
          </a:p>
          <a:p>
            <a:r>
              <a:rPr lang="en-US" dirty="0"/>
              <a:t> * extras</a:t>
            </a:r>
            <a:r>
              <a:rPr lang="en-US" dirty="0">
                <a:solidFill>
                  <a:schemeClr val="tx1"/>
                </a:solidFill>
              </a:rPr>
              <a:t>: centos.aol.com</a:t>
            </a:r>
          </a:p>
          <a:p>
            <a:r>
              <a:rPr lang="en-US" dirty="0">
                <a:solidFill>
                  <a:schemeClr val="tx1"/>
                </a:solidFill>
              </a:rPr>
              <a:t> * updates: mirror.netdepot.com</a:t>
            </a:r>
          </a:p>
          <a:p>
            <a:r>
              <a:rPr lang="en-US" dirty="0">
                <a:solidFill>
                  <a:schemeClr val="tx1"/>
                </a:solidFill>
              </a:rPr>
              <a:t>base                                                     | 3.7 kB     00:00</a:t>
            </a:r>
          </a:p>
          <a:p>
            <a:r>
              <a:rPr lang="en-US" dirty="0" err="1">
                <a:solidFill>
                  <a:schemeClr val="tx1"/>
                </a:solidFill>
              </a:rPr>
              <a:t>epel</a:t>
            </a:r>
            <a:r>
              <a:rPr lang="en-US" dirty="0">
                <a:solidFill>
                  <a:schemeClr val="tx1"/>
                </a:solidFill>
              </a:rPr>
              <a:t>                                                     | 4.3 kB     00:00</a:t>
            </a:r>
          </a:p>
          <a:p>
            <a:r>
              <a:rPr lang="en-US" dirty="0" err="1">
                <a:solidFill>
                  <a:schemeClr val="tx1"/>
                </a:solidFill>
              </a:rPr>
              <a:t>epel</a:t>
            </a:r>
            <a:r>
              <a:rPr lang="en-US" dirty="0">
                <a:solidFill>
                  <a:schemeClr val="tx1"/>
                </a:solidFill>
              </a:rPr>
              <a:t>/</a:t>
            </a:r>
            <a:r>
              <a:rPr lang="en-US" dirty="0" err="1">
                <a:solidFill>
                  <a:schemeClr val="tx1"/>
                </a:solidFill>
              </a:rPr>
              <a:t>primary_db</a:t>
            </a:r>
            <a:r>
              <a:rPr lang="en-US" dirty="0">
                <a:solidFill>
                  <a:schemeClr val="tx1"/>
                </a:solidFill>
              </a:rPr>
              <a:t>                                          | 5.7 MB     00:00</a:t>
            </a:r>
          </a:p>
          <a:p>
            <a:r>
              <a:rPr lang="en-US" dirty="0">
                <a:solidFill>
                  <a:schemeClr val="tx1"/>
                </a:solidFill>
              </a:rPr>
              <a:t>extras                                                   | 3.4 kB     00:00</a:t>
            </a:r>
          </a:p>
          <a:p>
            <a:r>
              <a:rPr lang="en-US" dirty="0">
                <a:solidFill>
                  <a:schemeClr val="tx1"/>
                </a:solidFill>
              </a:rPr>
              <a:t>extras/</a:t>
            </a:r>
            <a:r>
              <a:rPr lang="en-US" dirty="0" err="1">
                <a:solidFill>
                  <a:schemeClr val="tx1"/>
                </a:solidFill>
              </a:rPr>
              <a:t>primary_db</a:t>
            </a:r>
            <a:r>
              <a:rPr lang="en-US" dirty="0">
                <a:solidFill>
                  <a:schemeClr val="tx1"/>
                </a:solidFill>
              </a:rPr>
              <a:t>                                        |  33 kB     00:00</a:t>
            </a:r>
          </a:p>
          <a:p>
            <a:r>
              <a:rPr lang="en-US" dirty="0">
                <a:solidFill>
                  <a:schemeClr val="tx1"/>
                </a:solidFill>
              </a:rPr>
              <a:t>updates                                                  | 3.4 kB     00:00</a:t>
            </a:r>
          </a:p>
          <a:p>
            <a:r>
              <a:rPr lang="en-US" dirty="0">
                <a:solidFill>
                  <a:schemeClr val="tx1"/>
                </a:solidFill>
              </a:rPr>
              <a:t>updates/</a:t>
            </a:r>
            <a:r>
              <a:rPr lang="en-US" dirty="0" err="1">
                <a:solidFill>
                  <a:schemeClr val="tx1"/>
                </a:solidFill>
              </a:rPr>
              <a:t>primary_db</a:t>
            </a:r>
            <a:r>
              <a:rPr lang="en-US" dirty="0">
                <a:solidFill>
                  <a:schemeClr val="tx1"/>
                </a:solidFill>
              </a:rPr>
              <a:t>                                       | 2.6 MB     00:00</a:t>
            </a:r>
          </a:p>
          <a:p>
            <a:r>
              <a:rPr lang="en-US" dirty="0">
                <a:solidFill>
                  <a:schemeClr val="tx1"/>
                </a:solidFill>
              </a:rPr>
              <a:t>Resolving Dependencies</a:t>
            </a:r>
          </a:p>
          <a:p>
            <a:r>
              <a:rPr lang="en-US" dirty="0">
                <a:solidFill>
                  <a:schemeClr val="tx1"/>
                </a:solidFill>
              </a:rPr>
              <a:t>--&gt; Running transaction check</a:t>
            </a:r>
          </a:p>
          <a:p>
            <a:r>
              <a:rPr lang="en-US" dirty="0">
                <a:solidFill>
                  <a:schemeClr val="tx1"/>
                </a:solidFill>
              </a:rPr>
              <a:t>---&gt; Package wget.x86_64 0:1.12-5.el6_6.1 will be installed</a:t>
            </a:r>
          </a:p>
          <a:p>
            <a:r>
              <a:rPr lang="en-US" dirty="0">
                <a:solidFill>
                  <a:schemeClr val="tx1"/>
                </a:solidFill>
              </a:rPr>
              <a:t>--&gt; Finished Dependency Resolution</a:t>
            </a:r>
          </a:p>
          <a:p>
            <a:endParaRPr lang="en-US" dirty="0">
              <a:solidFill>
                <a:schemeClr val="tx1"/>
              </a:solidFill>
            </a:endParaRPr>
          </a:p>
          <a:p>
            <a:r>
              <a:rPr lang="en-US" dirty="0">
                <a:solidFill>
                  <a:schemeClr val="tx1"/>
                </a:solidFill>
              </a:rPr>
              <a:t>Dependencies Resolved</a:t>
            </a:r>
          </a:p>
          <a:p>
            <a:endParaRPr lang="en-US" dirty="0">
              <a:solidFill>
                <a:schemeClr val="tx1"/>
              </a:solidFill>
            </a:endParaRPr>
          </a:p>
          <a:p>
            <a:r>
              <a:rPr lang="en-US" dirty="0">
                <a:solidFill>
                  <a:schemeClr val="tx1"/>
                </a:solidFill>
              </a:rPr>
              <a:t>================================================================================</a:t>
            </a:r>
          </a:p>
          <a:p>
            <a:r>
              <a:rPr lang="en-US" dirty="0">
                <a:solidFill>
                  <a:schemeClr val="tx1"/>
                </a:solidFill>
              </a:rPr>
              <a:t> Package        Arch             Version                   Repository      Size</a:t>
            </a:r>
          </a:p>
          <a:p>
            <a:r>
              <a:rPr lang="en-US" dirty="0">
                <a:solidFill>
                  <a:schemeClr val="tx1"/>
                </a:solidFill>
              </a:rPr>
              <a:t>================================================================================</a:t>
            </a:r>
          </a:p>
          <a:p>
            <a:r>
              <a:rPr lang="en-US" dirty="0">
                <a:solidFill>
                  <a:schemeClr val="tx1"/>
                </a:solidFill>
              </a:rPr>
              <a:t>Installing:</a:t>
            </a:r>
          </a:p>
          <a:p>
            <a:r>
              <a:rPr lang="en-US" dirty="0">
                <a:solidFill>
                  <a:schemeClr val="tx1"/>
                </a:solidFill>
              </a:rPr>
              <a:t> </a:t>
            </a:r>
            <a:r>
              <a:rPr lang="en-US" dirty="0" err="1">
                <a:solidFill>
                  <a:schemeClr val="tx1"/>
                </a:solidFill>
              </a:rPr>
              <a:t>wget</a:t>
            </a:r>
            <a:r>
              <a:rPr lang="en-US" dirty="0">
                <a:solidFill>
                  <a:schemeClr val="tx1"/>
                </a:solidFill>
              </a:rPr>
              <a:t>           x86_64           1.12-5.el6_6.1            base           483 k</a:t>
            </a:r>
          </a:p>
          <a:p>
            <a:endParaRPr lang="en-US" dirty="0">
              <a:solidFill>
                <a:schemeClr val="tx1"/>
              </a:solidFill>
            </a:endParaRPr>
          </a:p>
          <a:p>
            <a:r>
              <a:rPr lang="en-US" dirty="0">
                <a:solidFill>
                  <a:schemeClr val="tx1"/>
                </a:solidFill>
              </a:rPr>
              <a:t>Transaction Summary</a:t>
            </a:r>
          </a:p>
          <a:p>
            <a:r>
              <a:rPr lang="en-US" dirty="0">
                <a:solidFill>
                  <a:schemeClr val="tx1"/>
                </a:solidFill>
              </a:rPr>
              <a:t>================================================================================</a:t>
            </a:r>
          </a:p>
          <a:p>
            <a:r>
              <a:rPr lang="en-US" dirty="0">
                <a:solidFill>
                  <a:schemeClr val="tx1"/>
                </a:solidFill>
              </a:rPr>
              <a:t>Install       1 Package(s)</a:t>
            </a:r>
          </a:p>
          <a:p>
            <a:endParaRPr lang="en-US" dirty="0">
              <a:solidFill>
                <a:schemeClr val="tx1"/>
              </a:solidFill>
            </a:endParaRPr>
          </a:p>
          <a:p>
            <a:r>
              <a:rPr lang="en-US" dirty="0">
                <a:solidFill>
                  <a:schemeClr val="tx1"/>
                </a:solidFill>
              </a:rPr>
              <a:t>Total download size: 483 k</a:t>
            </a:r>
          </a:p>
          <a:p>
            <a:r>
              <a:rPr lang="en-US" dirty="0">
                <a:solidFill>
                  <a:schemeClr val="tx1"/>
                </a:solidFill>
              </a:rPr>
              <a:t>Installed size: 1.8 M</a:t>
            </a:r>
          </a:p>
          <a:p>
            <a:r>
              <a:rPr lang="en-US" dirty="0">
                <a:solidFill>
                  <a:schemeClr val="tx1"/>
                </a:solidFill>
              </a:rPr>
              <a:t>Downloading Packages:</a:t>
            </a:r>
          </a:p>
          <a:p>
            <a:r>
              <a:rPr lang="en-US" dirty="0">
                <a:solidFill>
                  <a:schemeClr val="tx1"/>
                </a:solidFill>
              </a:rPr>
              <a:t>Setting up and reading Presto delta metadata</a:t>
            </a:r>
          </a:p>
          <a:p>
            <a:r>
              <a:rPr lang="en-US" dirty="0">
                <a:solidFill>
                  <a:schemeClr val="tx1"/>
                </a:solidFill>
              </a:rPr>
              <a:t>Processing delta metadata</a:t>
            </a:r>
          </a:p>
          <a:p>
            <a:r>
              <a:rPr lang="en-US" dirty="0">
                <a:solidFill>
                  <a:schemeClr val="tx1"/>
                </a:solidFill>
              </a:rPr>
              <a:t>Package(s) data still to download: 483 k</a:t>
            </a:r>
          </a:p>
          <a:p>
            <a:r>
              <a:rPr lang="en-US" dirty="0">
                <a:solidFill>
                  <a:schemeClr val="tx1"/>
                </a:solidFill>
              </a:rPr>
              <a:t>wget-1.12-5.el6_6.1.x86_64.rpm                           | 483 kB     00:00</a:t>
            </a:r>
          </a:p>
          <a:p>
            <a:r>
              <a:rPr lang="en-US" dirty="0">
                <a:solidFill>
                  <a:schemeClr val="tx1"/>
                </a:solidFill>
              </a:rPr>
              <a:t>Running </a:t>
            </a:r>
            <a:r>
              <a:rPr lang="en-US" dirty="0" err="1">
                <a:solidFill>
                  <a:schemeClr val="tx1"/>
                </a:solidFill>
              </a:rPr>
              <a:t>rpm_check_debug</a:t>
            </a:r>
            <a:endParaRPr lang="en-US" dirty="0">
              <a:solidFill>
                <a:schemeClr val="tx1"/>
              </a:solidFill>
            </a:endParaRPr>
          </a:p>
          <a:p>
            <a:r>
              <a:rPr lang="en-US" dirty="0">
                <a:solidFill>
                  <a:schemeClr val="tx1"/>
                </a:solidFill>
              </a:rPr>
              <a:t>Running Transaction Test</a:t>
            </a:r>
          </a:p>
          <a:p>
            <a:r>
              <a:rPr lang="en-US" dirty="0">
                <a:solidFill>
                  <a:schemeClr val="tx1"/>
                </a:solidFill>
              </a:rPr>
              <a:t>Transaction Test Succeeded</a:t>
            </a:r>
          </a:p>
          <a:p>
            <a:r>
              <a:rPr lang="en-US" dirty="0">
                <a:solidFill>
                  <a:schemeClr val="tx1"/>
                </a:solidFill>
              </a:rPr>
              <a:t>Running Transaction</a:t>
            </a:r>
          </a:p>
          <a:p>
            <a:r>
              <a:rPr lang="en-US" dirty="0">
                <a:solidFill>
                  <a:schemeClr val="tx1"/>
                </a:solidFill>
              </a:rPr>
              <a:t>  Installing : wget-1.12-5.el6_6.1.x86_64                                   1/1</a:t>
            </a:r>
          </a:p>
          <a:p>
            <a:r>
              <a:rPr lang="en-US" dirty="0">
                <a:solidFill>
                  <a:schemeClr val="tx1"/>
                </a:solidFill>
              </a:rPr>
              <a:t>  Verifying  : wget-1.12-5.el6_6.1.x86_64                                   1/1</a:t>
            </a:r>
          </a:p>
          <a:p>
            <a:endParaRPr lang="en-US" dirty="0">
              <a:solidFill>
                <a:schemeClr val="tx1"/>
              </a:solidFill>
            </a:endParaRPr>
          </a:p>
          <a:p>
            <a:r>
              <a:rPr lang="en-US" dirty="0">
                <a:solidFill>
                  <a:schemeClr val="tx1"/>
                </a:solidFill>
              </a:rPr>
              <a:t>Installed:</a:t>
            </a:r>
          </a:p>
          <a:p>
            <a:r>
              <a:rPr lang="en-US" dirty="0">
                <a:solidFill>
                  <a:schemeClr val="tx1"/>
                </a:solidFill>
              </a:rPr>
              <a:t>  wget.x86_64 0:1.12-5.el6_6.1</a:t>
            </a:r>
          </a:p>
          <a:p>
            <a:endParaRPr lang="en-US" dirty="0">
              <a:solidFill>
                <a:schemeClr val="tx1"/>
              </a:solidFill>
            </a:endParaRPr>
          </a:p>
          <a:p>
            <a:r>
              <a:rPr lang="en-US" dirty="0">
                <a:solidFill>
                  <a:schemeClr val="tx1"/>
                </a:solidFill>
              </a:rPr>
              <a:t>Complete!</a:t>
            </a:r>
          </a:p>
          <a:p>
            <a:r>
              <a:rPr lang="en-US" dirty="0">
                <a:solidFill>
                  <a:schemeClr val="tx1"/>
                </a:solidFill>
              </a:rPr>
              <a:t>[chef@ip-172-31-4-4 </a:t>
            </a:r>
            <a:r>
              <a:rPr lang="en-US" dirty="0" err="1" smtClean="0">
                <a:solidFill>
                  <a:schemeClr val="tx1"/>
                </a:solidFill>
              </a:rPr>
              <a:t>tmp</a:t>
            </a:r>
            <a:endParaRPr lang="en-US" dirty="0">
              <a:solidFill>
                <a:schemeClr val="tx1"/>
              </a:solidFill>
            </a:endParaRPr>
          </a:p>
        </p:txBody>
      </p:sp>
      <p:sp>
        <p:nvSpPr>
          <p:cNvPr id="3" name="Text Placeholder 2"/>
          <p:cNvSpPr>
            <a:spLocks noGrp="1"/>
          </p:cNvSpPr>
          <p:nvPr>
            <p:ph type="body" sz="quarter" idx="11"/>
          </p:nvPr>
        </p:nvSpPr>
        <p:spPr/>
        <p:txBody>
          <a:bodyPr/>
          <a:lstStyle/>
          <a:p>
            <a:r>
              <a:rPr lang="en-US" dirty="0"/>
              <a:t> </a:t>
            </a:r>
            <a:r>
              <a:rPr lang="en-US" dirty="0" err="1"/>
              <a:t>wget</a:t>
            </a:r>
            <a:r>
              <a:rPr lang="en-US" dirty="0"/>
              <a:t> https://packagecloud.io/chef/stable/packages/el/6/chef-compliance-0.9.1-1.el6.x86_64.rpm/download</a:t>
            </a:r>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39142490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--2016-11-13 </a:t>
            </a:r>
            <a:r>
              <a:rPr lang="en-US" dirty="0"/>
              <a:t>19:54:02--  https://packagecloud.io/chef/stable/packages/el/6/chef-compliance-0.9.1-1.el6.x86_64.rpm/download</a:t>
            </a:r>
          </a:p>
          <a:p>
            <a:r>
              <a:rPr lang="en-US" dirty="0"/>
              <a:t>Resolving packagecloud.io... 50.23.79.58</a:t>
            </a:r>
          </a:p>
          <a:p>
            <a:r>
              <a:rPr lang="en-US" dirty="0"/>
              <a:t>Connecting to packagecloud.io|50.23.79.58|:443... connected.</a:t>
            </a:r>
          </a:p>
          <a:p>
            <a:r>
              <a:rPr lang="en-US" dirty="0"/>
              <a:t>HTTP request sent, awaiting response... 302 Found</a:t>
            </a:r>
          </a:p>
          <a:p>
            <a:r>
              <a:rPr lang="en-US" dirty="0"/>
              <a:t>Location: https://packagecloud-repositories.s3.amazonaws.com/141/315/el/6/package_files/25820.rpm?AWSAccessKeyId=AKIAI44QGWC7C5WEV4XA&amp;Signature=oNiOozyXTkidS47NRcfJFVZiC5Q%3D&amp;Expires=1447444742 [following]</a:t>
            </a:r>
          </a:p>
          <a:p>
            <a:r>
              <a:rPr lang="en-US" dirty="0" smtClean="0"/>
              <a:t>--2016-11-13 </a:t>
            </a:r>
            <a:r>
              <a:rPr lang="en-US" dirty="0"/>
              <a:t>19:54:03--  https://packagecloud-repositories.s3.amazonaws.com/141/315/el/6/package_files/25820.rpm?AWSAccessKeyId=AKIAI44QGWC7C5WEV4XA&amp;Signature=oNiOozyXTkidS47NRcfJFVZiC5Q%3D&amp;Expires=1447444742</a:t>
            </a:r>
          </a:p>
          <a:p>
            <a:r>
              <a:rPr lang="en-US" dirty="0"/>
              <a:t>Resolving packagecloud-repositories.s3.amazonaws.com... 54.231.236.17</a:t>
            </a:r>
          </a:p>
          <a:p>
            <a:r>
              <a:rPr lang="en-US" dirty="0"/>
              <a:t>Connecting to packagecloud-repositories.s3.amazonaws.com|54.231.236.17|:443... connected.</a:t>
            </a:r>
          </a:p>
          <a:p>
            <a:r>
              <a:rPr lang="en-US" dirty="0"/>
              <a:t>HTTP request sent, awaiting response... 200 OK</a:t>
            </a:r>
          </a:p>
          <a:p>
            <a:r>
              <a:rPr lang="en-US" dirty="0"/>
              <a:t>Length: 142162851 (136M) [application/x-rpm]</a:t>
            </a:r>
          </a:p>
          <a:p>
            <a:r>
              <a:rPr lang="en-US" dirty="0"/>
              <a:t>Saving to: “download”</a:t>
            </a:r>
          </a:p>
          <a:p>
            <a:endParaRPr lang="en-US" dirty="0"/>
          </a:p>
          <a:p>
            <a:r>
              <a:rPr lang="en-US" dirty="0"/>
              <a:t>100%[======================================&gt;] 142,162,851 8.13M/s   in 21s</a:t>
            </a:r>
          </a:p>
          <a:p>
            <a:endParaRPr lang="en-US" dirty="0"/>
          </a:p>
          <a:p>
            <a:r>
              <a:rPr lang="en-US" dirty="0" smtClean="0"/>
              <a:t>2016-11-13 </a:t>
            </a:r>
            <a:r>
              <a:rPr lang="en-US" dirty="0"/>
              <a:t>19:54:24 (6.32 MB/s) - “download” saved [142162851/142162851]</a:t>
            </a:r>
          </a:p>
        </p:txBody>
      </p:sp>
      <p:sp>
        <p:nvSpPr>
          <p:cNvPr id="3" name="Text Placeholder 2"/>
          <p:cNvSpPr>
            <a:spLocks noGrp="1"/>
          </p:cNvSpPr>
          <p:nvPr>
            <p:ph type="body" sz="quarter" idx="11"/>
          </p:nvPr>
        </p:nvSpPr>
        <p:spPr/>
        <p:txBody>
          <a:bodyPr/>
          <a:lstStyle/>
          <a:p>
            <a:r>
              <a:rPr lang="en-US" dirty="0"/>
              <a:t>  </a:t>
            </a:r>
            <a:r>
              <a:rPr lang="en-US" dirty="0" err="1"/>
              <a:t>wget</a:t>
            </a:r>
            <a:r>
              <a:rPr lang="en-US" dirty="0"/>
              <a:t> https://packagecloud.io/chef/stable/packages/el/6/chef-compliance-0.9.1-1.el6.x86_64.rpm/download</a:t>
            </a:r>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96581797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warning: /</a:t>
            </a:r>
            <a:r>
              <a:rPr lang="en-US" dirty="0" err="1"/>
              <a:t>tmp</a:t>
            </a:r>
            <a:r>
              <a:rPr lang="en-US" dirty="0"/>
              <a:t>/download: Header V4 DSA/SHA1 Signature, key ID 83ef826a: NOKEY</a:t>
            </a:r>
          </a:p>
          <a:p>
            <a:r>
              <a:rPr lang="en-US" dirty="0"/>
              <a:t>error: can't create transaction lock on /var/lib/rpm/.</a:t>
            </a:r>
            <a:r>
              <a:rPr lang="en-US" dirty="0" err="1"/>
              <a:t>rpm.lock</a:t>
            </a:r>
            <a:r>
              <a:rPr lang="en-US" dirty="0"/>
              <a:t> (Permission denied)</a:t>
            </a:r>
          </a:p>
          <a:p>
            <a:r>
              <a:rPr lang="en-US" dirty="0"/>
              <a:t>[chef@ip-172-31-4-4 </a:t>
            </a:r>
            <a:r>
              <a:rPr lang="en-US" dirty="0" err="1"/>
              <a:t>tmp</a:t>
            </a:r>
            <a:r>
              <a:rPr lang="en-US" dirty="0"/>
              <a:t>]$ sudo rpm -</a:t>
            </a:r>
            <a:r>
              <a:rPr lang="en-US" dirty="0" err="1"/>
              <a:t>Uvh</a:t>
            </a:r>
            <a:r>
              <a:rPr lang="en-US" dirty="0"/>
              <a:t> /</a:t>
            </a:r>
            <a:r>
              <a:rPr lang="en-US" dirty="0" err="1"/>
              <a:t>tmp</a:t>
            </a:r>
            <a:r>
              <a:rPr lang="en-US" dirty="0"/>
              <a:t>/download</a:t>
            </a:r>
          </a:p>
          <a:p>
            <a:r>
              <a:rPr lang="en-US" dirty="0"/>
              <a:t>warning: /</a:t>
            </a:r>
            <a:r>
              <a:rPr lang="en-US" dirty="0" err="1"/>
              <a:t>tmp</a:t>
            </a:r>
            <a:r>
              <a:rPr lang="en-US" dirty="0"/>
              <a:t>/download: Header V4 DSA/SHA1 Signature, key ID 83ef826a: NOKEY</a:t>
            </a:r>
          </a:p>
          <a:p>
            <a:r>
              <a:rPr lang="en-US" dirty="0"/>
              <a:t>Preparing...                ########################################### [100%]</a:t>
            </a:r>
          </a:p>
          <a:p>
            <a:r>
              <a:rPr lang="en-US" dirty="0"/>
              <a:t>You're about to install chef-compliance!</a:t>
            </a:r>
          </a:p>
          <a:p>
            <a:r>
              <a:rPr lang="en-US" dirty="0"/>
              <a:t>   1:chef-compliance        ########################################### [100%]</a:t>
            </a:r>
          </a:p>
          <a:p>
            <a:r>
              <a:rPr lang="en-US" dirty="0"/>
              <a:t>[chef@ip-172-31-4-4 </a:t>
            </a:r>
            <a:r>
              <a:rPr lang="en-US" dirty="0" err="1"/>
              <a:t>tmp</a:t>
            </a:r>
            <a:r>
              <a:rPr lang="en-US" dirty="0"/>
              <a:t>]$</a:t>
            </a:r>
          </a:p>
          <a:p>
            <a:endParaRPr lang="en-US" dirty="0"/>
          </a:p>
        </p:txBody>
      </p:sp>
      <p:sp>
        <p:nvSpPr>
          <p:cNvPr id="3" name="Text Placeholder 2"/>
          <p:cNvSpPr>
            <a:spLocks noGrp="1"/>
          </p:cNvSpPr>
          <p:nvPr>
            <p:ph type="body" sz="quarter" idx="11"/>
          </p:nvPr>
        </p:nvSpPr>
        <p:spPr/>
        <p:txBody>
          <a:bodyPr/>
          <a:lstStyle/>
          <a:p>
            <a:r>
              <a:rPr lang="en-US" dirty="0" smtClean="0"/>
              <a:t>sudo </a:t>
            </a:r>
            <a:r>
              <a:rPr lang="en-US" dirty="0"/>
              <a:t>rpm -</a:t>
            </a:r>
            <a:r>
              <a:rPr lang="en-US" dirty="0" err="1"/>
              <a:t>Uvh</a:t>
            </a:r>
            <a:r>
              <a:rPr lang="en-US" dirty="0"/>
              <a:t> /</a:t>
            </a:r>
            <a:r>
              <a:rPr lang="en-US" dirty="0" err="1"/>
              <a:t>tmp</a:t>
            </a:r>
            <a:r>
              <a:rPr lang="en-US" dirty="0"/>
              <a:t>/download</a:t>
            </a:r>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30335118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r>
              <a:rPr lang="en-US" dirty="0"/>
              <a:t> +++ /</a:t>
            </a:r>
            <a:r>
              <a:rPr lang="en-US" dirty="0" err="1" smtClean="0"/>
              <a:t>tmp</a:t>
            </a:r>
            <a:r>
              <a:rPr lang="en-US" dirty="0" smtClean="0"/>
              <a:t>/chef-rendered-template20161113-1259-j186y0 2016-11-13 </a:t>
            </a:r>
            <a:r>
              <a:rPr lang="en-US" dirty="0"/>
              <a:t>20:06:50.384939336 +0000</a:t>
            </a:r>
          </a:p>
          <a:p>
            <a:r>
              <a:rPr lang="en-US" dirty="0"/>
              <a:t>    @@ -1 +1,6 @@</a:t>
            </a:r>
          </a:p>
          <a:p>
            <a:r>
              <a:rPr lang="en-US" dirty="0"/>
              <a:t>    +# Dynamically generated file dropped off by Chef!</a:t>
            </a:r>
          </a:p>
          <a:p>
            <a:r>
              <a:rPr lang="en-US" dirty="0"/>
              <a:t>    +</a:t>
            </a:r>
          </a:p>
          <a:p>
            <a:r>
              <a:rPr lang="en-US" dirty="0"/>
              <a:t>    +</a:t>
            </a:r>
            <a:r>
              <a:rPr lang="en-US" dirty="0" err="1"/>
              <a:t>kernel.shmall</a:t>
            </a:r>
            <a:r>
              <a:rPr lang="en-US" dirty="0"/>
              <a:t>=4194304</a:t>
            </a:r>
          </a:p>
          <a:p>
            <a:r>
              <a:rPr lang="en-US" dirty="0"/>
              <a:t>    +</a:t>
            </a:r>
            <a:r>
              <a:rPr lang="en-US" dirty="0" err="1"/>
              <a:t>kernel.shmmax</a:t>
            </a:r>
            <a:r>
              <a:rPr lang="en-US" dirty="0"/>
              <a:t>=17179869184</a:t>
            </a:r>
          </a:p>
          <a:p>
            <a:r>
              <a:rPr lang="en-US" dirty="0"/>
              <a:t>    +</a:t>
            </a:r>
          </a:p>
          <a:p>
            <a:r>
              <a:rPr lang="en-US" dirty="0"/>
              <a:t>    - change mode from '' to '0644'</a:t>
            </a:r>
          </a:p>
          <a:p>
            <a:r>
              <a:rPr lang="en-US" dirty="0"/>
              <a:t>Recipe: </a:t>
            </a:r>
            <a:r>
              <a:rPr lang="en-US" dirty="0" err="1"/>
              <a:t>sysctl</a:t>
            </a:r>
            <a:r>
              <a:rPr lang="en-US" dirty="0"/>
              <a:t>::service</a:t>
            </a:r>
          </a:p>
          <a:p>
            <a:r>
              <a:rPr lang="en-US" dirty="0"/>
              <a:t>  * service[</a:t>
            </a:r>
            <a:r>
              <a:rPr lang="en-US" dirty="0" err="1"/>
              <a:t>procps</a:t>
            </a:r>
            <a:r>
              <a:rPr lang="en-US" dirty="0"/>
              <a:t>] action start</a:t>
            </a:r>
          </a:p>
          <a:p>
            <a:r>
              <a:rPr lang="en-US" dirty="0"/>
              <a:t>    - start service service[</a:t>
            </a:r>
            <a:r>
              <a:rPr lang="en-US" dirty="0" err="1"/>
              <a:t>procps</a:t>
            </a:r>
            <a:r>
              <a:rPr lang="en-US" dirty="0"/>
              <a:t>]</a:t>
            </a:r>
          </a:p>
          <a:p>
            <a:endParaRPr lang="en-US" dirty="0"/>
          </a:p>
          <a:p>
            <a:r>
              <a:rPr lang="en-US" dirty="0"/>
              <a:t>Running handlers:</a:t>
            </a:r>
          </a:p>
          <a:p>
            <a:r>
              <a:rPr lang="en-US" dirty="0"/>
              <a:t>Running handlers complete</a:t>
            </a:r>
          </a:p>
          <a:p>
            <a:r>
              <a:rPr lang="en-US" dirty="0"/>
              <a:t>Chef Client finished, 118/124 resources updated in 259.512030572 seconds</a:t>
            </a:r>
          </a:p>
          <a:p>
            <a:r>
              <a:rPr lang="en-US" dirty="0"/>
              <a:t>chef-compliance Reconfigured!</a:t>
            </a:r>
          </a:p>
          <a:p>
            <a:endParaRPr lang="en-US" dirty="0"/>
          </a:p>
        </p:txBody>
      </p:sp>
      <p:sp>
        <p:nvSpPr>
          <p:cNvPr id="3" name="Text Placeholder 2"/>
          <p:cNvSpPr>
            <a:spLocks noGrp="1"/>
          </p:cNvSpPr>
          <p:nvPr>
            <p:ph type="body" sz="quarter" idx="11"/>
          </p:nvPr>
        </p:nvSpPr>
        <p:spPr/>
        <p:txBody>
          <a:bodyPr/>
          <a:lstStyle/>
          <a:p>
            <a:r>
              <a:rPr lang="en-US" dirty="0"/>
              <a:t>sudo chef-compliance-</a:t>
            </a:r>
            <a:r>
              <a:rPr lang="en-US" dirty="0" err="1"/>
              <a:t>ctl</a:t>
            </a:r>
            <a:r>
              <a:rPr lang="en-US" dirty="0"/>
              <a:t> reconfigure</a:t>
            </a:r>
          </a:p>
        </p:txBody>
      </p:sp>
      <p:sp>
        <p:nvSpPr>
          <p:cNvPr id="5" name="Title 4"/>
          <p:cNvSpPr>
            <a:spLocks noGrp="1"/>
          </p:cNvSpPr>
          <p:nvPr>
            <p:ph type="title"/>
          </p:nvPr>
        </p:nvSpPr>
        <p:spPr/>
        <p:txBody>
          <a:bodyPr/>
          <a:lstStyle/>
          <a:p>
            <a:endParaRPr lang="en-US" dirty="0"/>
          </a:p>
        </p:txBody>
      </p:sp>
    </p:spTree>
    <p:extLst>
      <p:ext uri="{BB962C8B-B14F-4D97-AF65-F5344CB8AC3E}">
        <p14:creationId xmlns:p14="http://schemas.microsoft.com/office/powerpoint/2010/main" val="188788740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20:11:10.388 DEB  ▶ Use PostgreSQL backend chef_compliance@127.0.0.1:5432</a:t>
            </a:r>
          </a:p>
          <a:p>
            <a:r>
              <a:rPr lang="en-US" dirty="0"/>
              <a:t>20:11:10.573 DEB  ▶ Save user admin</a:t>
            </a:r>
          </a:p>
          <a:p>
            <a:endParaRPr lang="en-US" dirty="0" smtClean="0"/>
          </a:p>
          <a:p>
            <a:r>
              <a:rPr lang="en-US" dirty="0"/>
              <a:t> </a:t>
            </a:r>
          </a:p>
        </p:txBody>
      </p:sp>
      <p:sp>
        <p:nvSpPr>
          <p:cNvPr id="3" name="Text Placeholder 2"/>
          <p:cNvSpPr>
            <a:spLocks noGrp="1"/>
          </p:cNvSpPr>
          <p:nvPr>
            <p:ph type="body" sz="quarter" idx="11"/>
          </p:nvPr>
        </p:nvSpPr>
        <p:spPr/>
        <p:txBody>
          <a:bodyPr/>
          <a:lstStyle/>
          <a:p>
            <a:r>
              <a:rPr lang="en-US" dirty="0"/>
              <a:t>sudo chef-compliance-</a:t>
            </a:r>
            <a:r>
              <a:rPr lang="en-US" dirty="0" err="1"/>
              <a:t>ctl</a:t>
            </a:r>
            <a:r>
              <a:rPr lang="en-US" dirty="0"/>
              <a:t> user-create admin admin15</a:t>
            </a:r>
          </a:p>
        </p:txBody>
      </p:sp>
      <p:sp>
        <p:nvSpPr>
          <p:cNvPr id="5" name="Title 4"/>
          <p:cNvSpPr>
            <a:spLocks noGrp="1"/>
          </p:cNvSpPr>
          <p:nvPr>
            <p:ph type="title"/>
          </p:nvPr>
        </p:nvSpPr>
        <p:spPr/>
        <p:txBody>
          <a:bodyPr/>
          <a:lstStyle/>
          <a:p>
            <a:endParaRPr lang="en-US" dirty="0"/>
          </a:p>
        </p:txBody>
      </p:sp>
    </p:spTree>
    <p:extLst>
      <p:ext uri="{BB962C8B-B14F-4D97-AF65-F5344CB8AC3E}">
        <p14:creationId xmlns:p14="http://schemas.microsoft.com/office/powerpoint/2010/main" val="38202589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r>
              <a:rPr lang="en-US" dirty="0"/>
              <a:t> +++ /</a:t>
            </a:r>
            <a:r>
              <a:rPr lang="en-US" dirty="0" err="1" smtClean="0"/>
              <a:t>tmp</a:t>
            </a:r>
            <a:r>
              <a:rPr lang="en-US" dirty="0" smtClean="0"/>
              <a:t>/chef-rendered-template20161113-1259-j186y0 2016-11-13 </a:t>
            </a:r>
            <a:r>
              <a:rPr lang="en-US" dirty="0"/>
              <a:t>20:06:50.384939336 +0000</a:t>
            </a:r>
          </a:p>
          <a:p>
            <a:r>
              <a:rPr lang="en-US" dirty="0"/>
              <a:t>    @@ -1 +1,6 @@</a:t>
            </a:r>
          </a:p>
          <a:p>
            <a:r>
              <a:rPr lang="en-US" dirty="0"/>
              <a:t>    +# Dynamically generated file dropped off by Chef!</a:t>
            </a:r>
          </a:p>
          <a:p>
            <a:r>
              <a:rPr lang="en-US" dirty="0"/>
              <a:t>    +</a:t>
            </a:r>
          </a:p>
          <a:p>
            <a:r>
              <a:rPr lang="en-US" dirty="0"/>
              <a:t>    +</a:t>
            </a:r>
            <a:r>
              <a:rPr lang="en-US" dirty="0" err="1"/>
              <a:t>kernel.shmall</a:t>
            </a:r>
            <a:r>
              <a:rPr lang="en-US" dirty="0"/>
              <a:t>=4194304</a:t>
            </a:r>
          </a:p>
          <a:p>
            <a:r>
              <a:rPr lang="en-US" dirty="0"/>
              <a:t>    +</a:t>
            </a:r>
            <a:r>
              <a:rPr lang="en-US" dirty="0" err="1"/>
              <a:t>kernel.shmmax</a:t>
            </a:r>
            <a:r>
              <a:rPr lang="en-US" dirty="0"/>
              <a:t>=17179869184</a:t>
            </a:r>
          </a:p>
          <a:p>
            <a:r>
              <a:rPr lang="en-US" dirty="0"/>
              <a:t>    +</a:t>
            </a:r>
          </a:p>
          <a:p>
            <a:r>
              <a:rPr lang="en-US" dirty="0"/>
              <a:t>    - change mode from '' to '0644'</a:t>
            </a:r>
          </a:p>
          <a:p>
            <a:r>
              <a:rPr lang="en-US" dirty="0"/>
              <a:t>Recipe: </a:t>
            </a:r>
            <a:r>
              <a:rPr lang="en-US" dirty="0" err="1"/>
              <a:t>sysctl</a:t>
            </a:r>
            <a:r>
              <a:rPr lang="en-US" dirty="0"/>
              <a:t>::service</a:t>
            </a:r>
          </a:p>
          <a:p>
            <a:r>
              <a:rPr lang="en-US" dirty="0"/>
              <a:t>  * service[</a:t>
            </a:r>
            <a:r>
              <a:rPr lang="en-US" dirty="0" err="1"/>
              <a:t>procps</a:t>
            </a:r>
            <a:r>
              <a:rPr lang="en-US" dirty="0"/>
              <a:t>] action start</a:t>
            </a:r>
          </a:p>
          <a:p>
            <a:r>
              <a:rPr lang="en-US" dirty="0"/>
              <a:t>    - start service service[</a:t>
            </a:r>
            <a:r>
              <a:rPr lang="en-US" dirty="0" err="1"/>
              <a:t>procps</a:t>
            </a:r>
            <a:r>
              <a:rPr lang="en-US" dirty="0"/>
              <a:t>]</a:t>
            </a:r>
          </a:p>
          <a:p>
            <a:endParaRPr lang="en-US" dirty="0"/>
          </a:p>
          <a:p>
            <a:r>
              <a:rPr lang="en-US" dirty="0"/>
              <a:t>Running handlers:</a:t>
            </a:r>
          </a:p>
          <a:p>
            <a:r>
              <a:rPr lang="en-US" dirty="0"/>
              <a:t>Running handlers complete</a:t>
            </a:r>
          </a:p>
          <a:p>
            <a:r>
              <a:rPr lang="en-US" dirty="0"/>
              <a:t>Chef Client finished, 118/124 resources updated in 259.512030572 seconds</a:t>
            </a:r>
          </a:p>
          <a:p>
            <a:r>
              <a:rPr lang="en-US" dirty="0"/>
              <a:t>chef-compliance Reconfigured!</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5" name="Title 4"/>
          <p:cNvSpPr>
            <a:spLocks noGrp="1"/>
          </p:cNvSpPr>
          <p:nvPr>
            <p:ph type="title"/>
          </p:nvPr>
        </p:nvSpPr>
        <p:spPr/>
        <p:txBody>
          <a:bodyPr/>
          <a:lstStyle/>
          <a:p>
            <a:endParaRPr lang="en-US" dirty="0"/>
          </a:p>
        </p:txBody>
      </p:sp>
    </p:spTree>
    <p:extLst>
      <p:ext uri="{BB962C8B-B14F-4D97-AF65-F5344CB8AC3E}">
        <p14:creationId xmlns:p14="http://schemas.microsoft.com/office/powerpoint/2010/main" val="2730149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tbd</a:t>
            </a:r>
            <a:endParaRPr lang="en-US" dirty="0"/>
          </a:p>
        </p:txBody>
      </p:sp>
      <p:pic>
        <p:nvPicPr>
          <p:cNvPr id="5" name="Picture 4"/>
          <p:cNvPicPr>
            <a:picLocks noChangeAspect="1"/>
          </p:cNvPicPr>
          <p:nvPr/>
        </p:nvPicPr>
        <p:blipFill>
          <a:blip r:embed="rId2"/>
          <a:stretch>
            <a:fillRect/>
          </a:stretch>
        </p:blipFill>
        <p:spPr>
          <a:xfrm>
            <a:off x="2743199" y="538163"/>
            <a:ext cx="11604625" cy="7526124"/>
          </a:xfrm>
          <a:prstGeom prst="rect">
            <a:avLst/>
          </a:prstGeom>
        </p:spPr>
      </p:pic>
    </p:spTree>
    <p:extLst>
      <p:ext uri="{BB962C8B-B14F-4D97-AF65-F5344CB8AC3E}">
        <p14:creationId xmlns:p14="http://schemas.microsoft.com/office/powerpoint/2010/main" val="68299866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a:t>
            </a:r>
            <a:r>
              <a:rPr lang="en-US" dirty="0" smtClean="0"/>
              <a:t>management</a:t>
            </a:r>
            <a:endParaRPr lang="en-US" dirty="0" smtClean="0"/>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222086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663694"/>
            <a:ext cx="14898624" cy="5345953"/>
          </a:xfrm>
        </p:spPr>
        <p:txBody>
          <a:bodyPr/>
          <a:lstStyle/>
          <a:p>
            <a:r>
              <a:rPr lang="en-US" dirty="0" smtClean="0"/>
              <a:t>After completing this course, you should be able to:</a:t>
            </a:r>
          </a:p>
          <a:p>
            <a:endParaRPr lang="en-US" dirty="0"/>
          </a:p>
          <a:p>
            <a:pPr marL="457200" indent="-457200">
              <a:buFont typeface="Wingdings" charset="2"/>
              <a:buChar char="Ø"/>
            </a:pPr>
            <a:r>
              <a:rPr lang="en-US" dirty="0"/>
              <a:t>Explain the </a:t>
            </a:r>
            <a:r>
              <a:rPr lang="en-US" dirty="0" smtClean="0"/>
              <a:t>Chef </a:t>
            </a:r>
            <a:r>
              <a:rPr lang="en-US" dirty="0"/>
              <a:t>Compliance </a:t>
            </a:r>
            <a:r>
              <a:rPr lang="en-US" dirty="0" smtClean="0"/>
              <a:t>workflow</a:t>
            </a:r>
          </a:p>
          <a:p>
            <a:pPr marL="457200" indent="-457200">
              <a:buFont typeface="Wingdings" charset="2"/>
              <a:buChar char="Ø"/>
            </a:pPr>
            <a:r>
              <a:rPr lang="en-US" dirty="0" smtClean="0"/>
              <a:t>Install the Chef Compliance server</a:t>
            </a:r>
          </a:p>
          <a:p>
            <a:pPr marL="457200" indent="-457200">
              <a:buFont typeface="Wingdings" charset="2"/>
              <a:buChar char="Ø"/>
            </a:pPr>
            <a:r>
              <a:rPr lang="en-US" dirty="0" smtClean="0"/>
              <a:t>Configure </a:t>
            </a:r>
            <a:r>
              <a:rPr lang="en-US" dirty="0"/>
              <a:t>the Chef Compliance server</a:t>
            </a:r>
            <a:endParaRPr lang="en-US" dirty="0" smtClean="0"/>
          </a:p>
          <a:p>
            <a:pPr marL="457200" indent="-457200">
              <a:buFont typeface="Wingdings" charset="2"/>
              <a:buChar char="Ø"/>
            </a:pPr>
            <a:r>
              <a:rPr lang="en-US" dirty="0" smtClean="0"/>
              <a:t>Create </a:t>
            </a:r>
            <a:r>
              <a:rPr lang="en-US" dirty="0" smtClean="0"/>
              <a:t>and modify Chef Compliance profiles</a:t>
            </a:r>
          </a:p>
          <a:p>
            <a:pPr marL="457200" indent="-457200">
              <a:buFont typeface="Wingdings" charset="2"/>
              <a:buChar char="Ø"/>
            </a:pPr>
            <a:r>
              <a:rPr lang="en-US" dirty="0" smtClean="0"/>
              <a:t>Perform tests with Chef Compliance</a:t>
            </a:r>
          </a:p>
          <a:p>
            <a:pPr marL="457200" indent="-457200">
              <a:buFont typeface="Wingdings" charset="2"/>
              <a:buChar char="Ø"/>
            </a:pPr>
            <a:r>
              <a:rPr lang="en-US" dirty="0"/>
              <a:t>View compliance statistics for </a:t>
            </a:r>
            <a:r>
              <a:rPr lang="en-US" dirty="0" smtClean="0"/>
              <a:t>a node</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p:txBody>
          <a:bodyPr/>
          <a:lstStyle/>
          <a:p>
            <a:r>
              <a:rPr lang="en-US" dirty="0"/>
              <a:t>The Chef Compliance server is a centralized location from which all aspects of the state or your infrastructure’s compliance can be managed</a:t>
            </a:r>
            <a:r>
              <a:rPr lang="en-US" dirty="0" smtClean="0"/>
              <a:t>.</a:t>
            </a:r>
          </a:p>
          <a:p>
            <a:endParaRPr lang="en-US" dirty="0"/>
          </a:p>
          <a:p>
            <a:r>
              <a:rPr lang="en-US" dirty="0" smtClean="0"/>
              <a:t>With Chef Compliance you can test </a:t>
            </a:r>
            <a:r>
              <a:rPr lang="en-US" dirty="0"/>
              <a:t>any node in your infrastructure, including all of the common UNIX and Linux platforms and most versions of Microsoft </a:t>
            </a:r>
            <a:r>
              <a:rPr lang="en-US" dirty="0" smtClean="0"/>
              <a:t>Windows.</a:t>
            </a:r>
            <a:endParaRPr lang="en-US" dirty="0"/>
          </a:p>
          <a:p>
            <a:endParaRPr lang="en-US" dirty="0"/>
          </a:p>
          <a:p>
            <a:r>
              <a:rPr lang="en-US" dirty="0" smtClean="0"/>
              <a:t>Chef Compliance can continuously </a:t>
            </a:r>
            <a:r>
              <a:rPr lang="en-US" dirty="0"/>
              <a:t>test any node against the goals of your organization’s security management </a:t>
            </a:r>
            <a:r>
              <a:rPr lang="en-US" dirty="0" smtClean="0"/>
              <a:t>lifecycle.</a:t>
            </a:r>
            <a:endParaRPr lang="en-US" dirty="0"/>
          </a:p>
          <a:p>
            <a:endParaRPr lang="en-US" dirty="0"/>
          </a:p>
        </p:txBody>
      </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is built over </a:t>
            </a:r>
            <a:r>
              <a:rPr lang="en-US" dirty="0" err="1" smtClean="0"/>
              <a:t>InSpec</a:t>
            </a:r>
            <a:endParaRPr lang="en-US" dirty="0" smtClean="0"/>
          </a:p>
          <a:p>
            <a:endParaRPr lang="en-US" dirty="0"/>
          </a:p>
          <a:p>
            <a:r>
              <a:rPr lang="en-US" dirty="0" err="1"/>
              <a:t>InSpec</a:t>
            </a:r>
            <a:r>
              <a:rPr lang="en-US" dirty="0"/>
              <a:t> 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650040" y="2039078"/>
            <a:ext cx="5133540" cy="5345953"/>
          </a:xfrm>
        </p:spPr>
        <p:txBody>
          <a:bodyPr/>
          <a:lstStyle/>
          <a:p>
            <a:r>
              <a:rPr lang="en-US" dirty="0" smtClean="0"/>
              <a:t>TBD</a:t>
            </a:r>
          </a:p>
        </p:txBody>
      </p:sp>
      <p:pic>
        <p:nvPicPr>
          <p:cNvPr id="4" name="Picture 3"/>
          <p:cNvPicPr>
            <a:picLocks noChangeAspect="1"/>
          </p:cNvPicPr>
          <p:nvPr/>
        </p:nvPicPr>
        <p:blipFill>
          <a:blip r:embed="rId3"/>
          <a:stretch>
            <a:fillRect/>
          </a:stretch>
        </p:blipFill>
        <p:spPr>
          <a:xfrm>
            <a:off x="4344721" y="708660"/>
            <a:ext cx="11865559" cy="7065645"/>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2039078"/>
            <a:ext cx="15207581" cy="5345953"/>
          </a:xfrm>
        </p:spPr>
        <p:txBody>
          <a:bodyPr/>
          <a:lstStyle/>
          <a:p>
            <a:r>
              <a:rPr lang="en-US" sz="3733" dirty="0" smtClean="0"/>
              <a:t>We have provided two servers for you to use while performing lab exercises in this course:</a:t>
            </a:r>
          </a:p>
          <a:p>
            <a:endParaRPr lang="en-US" sz="3733" dirty="0"/>
          </a:p>
          <a:p>
            <a:pPr marL="457200" indent="-457200">
              <a:buFont typeface="Arial" panose="020B0604020202020204" pitchFamily="34" charset="0"/>
              <a:buChar char="•"/>
            </a:pPr>
            <a:r>
              <a:rPr lang="en-US" sz="3733" dirty="0" smtClean="0"/>
              <a:t>One node to install and run Chef Compliance on.</a:t>
            </a:r>
          </a:p>
          <a:p>
            <a:pPr marL="457200" indent="-457200">
              <a:buFont typeface="Arial" panose="020B0604020202020204" pitchFamily="34" charset="0"/>
              <a:buChar char="•"/>
            </a:pPr>
            <a:endParaRPr lang="en-US" sz="3733" dirty="0"/>
          </a:p>
          <a:p>
            <a:pPr marL="457200" indent="-457200">
              <a:buFont typeface="Arial" panose="020B0604020202020204" pitchFamily="34" charset="0"/>
              <a:buChar char="•"/>
            </a:pPr>
            <a:r>
              <a:rPr lang="en-US" sz="3733" dirty="0" smtClean="0"/>
              <a:t>One node to perform Chef Compliance tests against.</a:t>
            </a:r>
          </a:p>
          <a:p>
            <a:pPr marL="457200" indent="-457200">
              <a:buFont typeface="Arial" panose="020B0604020202020204" pitchFamily="34" charset="0"/>
              <a:buChar char="•"/>
            </a:pPr>
            <a:endParaRPr lang="de-DE" sz="3200" dirty="0"/>
          </a:p>
        </p:txBody>
      </p:sp>
      <p:sp>
        <p:nvSpPr>
          <p:cNvPr id="2" name="Title 1"/>
          <p:cNvSpPr>
            <a:spLocks noGrp="1"/>
          </p:cNvSpPr>
          <p:nvPr>
            <p:ph type="title"/>
          </p:nvPr>
        </p:nvSpPr>
        <p:spPr>
          <a:xfrm>
            <a:off x="609599" y="304800"/>
            <a:ext cx="13178589" cy="1551398"/>
          </a:xfrm>
        </p:spPr>
        <p:txBody>
          <a:bodyPr>
            <a:normAutofit/>
          </a:bodyPr>
          <a:lstStyle/>
          <a:p>
            <a:r>
              <a:rPr lang="en-US" dirty="0" smtClean="0"/>
              <a:t>Your Lab Environment</a:t>
            </a:r>
            <a:endParaRPr lang="en-US" dirty="0"/>
          </a:p>
        </p:txBody>
      </p:sp>
    </p:spTree>
    <p:extLst>
      <p:ext uri="{BB962C8B-B14F-4D97-AF65-F5344CB8AC3E}">
        <p14:creationId xmlns:p14="http://schemas.microsoft.com/office/powerpoint/2010/main" val="8288167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SSH Into the Remote Workstation</a:t>
            </a:r>
            <a:endParaRPr lang="en-US" dirty="0"/>
          </a:p>
        </p:txBody>
      </p:sp>
      <p:sp>
        <p:nvSpPr>
          <p:cNvPr id="11" name="Content Placeholder 10"/>
          <p:cNvSpPr>
            <a:spLocks noGrp="1"/>
          </p:cNvSpPr>
          <p:nvPr>
            <p:ph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664</TotalTime>
  <Words>1402</Words>
  <Application>Microsoft Office PowerPoint</Application>
  <PresentationFormat>Custom</PresentationFormat>
  <Paragraphs>247</Paragraphs>
  <Slides>22</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vt:lpstr>
      <vt:lpstr>Chef Compliance and InSpec</vt:lpstr>
      <vt:lpstr>Compliance Profiles</vt:lpstr>
      <vt:lpstr>Compliance Web UI</vt:lpstr>
      <vt:lpstr>Your Lab Environment</vt:lpstr>
      <vt:lpstr>SSH Into the Remote Workstation</vt:lpstr>
      <vt:lpstr>Hands-on Legend</vt:lpstr>
      <vt:lpstr>Boilerplate</vt:lpstr>
      <vt:lpstr>Boilerplate</vt:lpstr>
      <vt:lpstr>PowerPoint Presentation</vt:lpstr>
      <vt:lpstr>PowerPoint Presentation</vt:lpstr>
      <vt:lpstr>PowerPoint Presentation</vt:lpstr>
      <vt:lpstr>PowerPoint Presentation</vt:lpstr>
      <vt:lpstr>PowerPoint Presentation</vt:lpstr>
      <vt:lpstr>PowerPoint Presentation</vt:lpstr>
      <vt:lpstr>tbd</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49</cp:revision>
  <cp:lastPrinted>2015-02-07T23:49:10Z</cp:lastPrinted>
  <dcterms:created xsi:type="dcterms:W3CDTF">2015-11-10T15:58:30Z</dcterms:created>
  <dcterms:modified xsi:type="dcterms:W3CDTF">2015-12-01T20:06:39Z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