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6"/>
  </p:notesMasterIdLst>
  <p:handoutMasterIdLst>
    <p:handoutMasterId r:id="rId67"/>
  </p:handoutMasterIdLst>
  <p:sldIdLst>
    <p:sldId id="256" r:id="rId7"/>
    <p:sldId id="257" r:id="rId8"/>
    <p:sldId id="271" r:id="rId9"/>
    <p:sldId id="272" r:id="rId10"/>
    <p:sldId id="283" r:id="rId11"/>
    <p:sldId id="290" r:id="rId12"/>
    <p:sldId id="359" r:id="rId13"/>
    <p:sldId id="292" r:id="rId14"/>
    <p:sldId id="293" r:id="rId15"/>
    <p:sldId id="295" r:id="rId16"/>
    <p:sldId id="304" r:id="rId17"/>
    <p:sldId id="305" r:id="rId18"/>
    <p:sldId id="307" r:id="rId19"/>
    <p:sldId id="308" r:id="rId20"/>
    <p:sldId id="297" r:id="rId21"/>
    <p:sldId id="294" r:id="rId22"/>
    <p:sldId id="301" r:id="rId23"/>
    <p:sldId id="302" r:id="rId24"/>
    <p:sldId id="309" r:id="rId25"/>
    <p:sldId id="312" r:id="rId26"/>
    <p:sldId id="358" r:id="rId27"/>
    <p:sldId id="313" r:id="rId28"/>
    <p:sldId id="315" r:id="rId29"/>
    <p:sldId id="306" r:id="rId30"/>
    <p:sldId id="317" r:id="rId31"/>
    <p:sldId id="316" r:id="rId32"/>
    <p:sldId id="318" r:id="rId33"/>
    <p:sldId id="319" r:id="rId34"/>
    <p:sldId id="320" r:id="rId35"/>
    <p:sldId id="321" r:id="rId36"/>
    <p:sldId id="322" r:id="rId37"/>
    <p:sldId id="330" r:id="rId38"/>
    <p:sldId id="324" r:id="rId39"/>
    <p:sldId id="325" r:id="rId40"/>
    <p:sldId id="326" r:id="rId41"/>
    <p:sldId id="327" r:id="rId42"/>
    <p:sldId id="328" r:id="rId43"/>
    <p:sldId id="329" r:id="rId44"/>
    <p:sldId id="332" r:id="rId45"/>
    <p:sldId id="333" r:id="rId46"/>
    <p:sldId id="353" r:id="rId47"/>
    <p:sldId id="334" r:id="rId48"/>
    <p:sldId id="356" r:id="rId49"/>
    <p:sldId id="336" r:id="rId50"/>
    <p:sldId id="350" r:id="rId51"/>
    <p:sldId id="351" r:id="rId52"/>
    <p:sldId id="352" r:id="rId53"/>
    <p:sldId id="348" r:id="rId54"/>
    <p:sldId id="347" r:id="rId55"/>
    <p:sldId id="339" r:id="rId56"/>
    <p:sldId id="340" r:id="rId57"/>
    <p:sldId id="360" r:id="rId58"/>
    <p:sldId id="341" r:id="rId59"/>
    <p:sldId id="342" r:id="rId60"/>
    <p:sldId id="343" r:id="rId61"/>
    <p:sldId id="344" r:id="rId62"/>
    <p:sldId id="345" r:id="rId63"/>
    <p:sldId id="276" r:id="rId64"/>
    <p:sldId id="267" r:id="rId6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72414" autoAdjust="0"/>
  </p:normalViewPr>
  <p:slideViewPr>
    <p:cSldViewPr snapToGrid="0">
      <p:cViewPr varScale="1">
        <p:scale>
          <a:sx n="34" d="100"/>
          <a:sy n="34" d="100"/>
        </p:scale>
        <p:origin x="1380" y="48"/>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2016-01-25</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chefio.slack.com/archives/D08GX4VAA/p1449606320000004"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8851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24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Lab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TBD The impact of 1.0 indicates this is a Major issue</a:t>
            </a:r>
            <a:r>
              <a:rPr lang="en-US" sz="1200" baseline="0" dirty="0" smtClean="0"/>
              <a:t> if it the scanned node violates what is in this code.</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0459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err="1" smtClean="0"/>
              <a:t>desc</a:t>
            </a:r>
            <a:r>
              <a:rPr lang="en-US" sz="1200" dirty="0" smtClean="0"/>
              <a:t> is typically human-readable description sourced from the CIS or source doc.</a:t>
            </a:r>
          </a:p>
          <a:p>
            <a:endParaRPr lang="en-US" sz="1200" dirty="0" smtClean="0"/>
          </a:p>
          <a:p>
            <a:endParaRPr lang="en-US" sz="1200" dirty="0" smtClean="0"/>
          </a:p>
          <a:p>
            <a:r>
              <a:rPr lang="en-US" sz="1200" dirty="0" smtClean="0"/>
              <a:t>The describe value is the actual test. In this case, this is saying the protocol for `</a:t>
            </a:r>
            <a:r>
              <a:rPr lang="en-US" sz="1200" dirty="0" err="1" smtClean="0"/>
              <a:t>ssh_config</a:t>
            </a:r>
            <a:r>
              <a:rPr lang="en-US" sz="1200" dirty="0" smtClean="0"/>
              <a:t>`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997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dirty="0" smtClean="0"/>
              <a: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p>
          <a:p>
            <a:endParaRPr lang="en-US" dirty="0" smtClean="0"/>
          </a:p>
          <a:p>
            <a:r>
              <a:rPr lang="en-US" dirty="0" smtClean="0"/>
              <a:t>Instructor Note: TBD </a:t>
            </a:r>
            <a:r>
              <a:rPr lang="en-US" dirty="0" smtClean="0">
                <a:effectLst/>
              </a:rPr>
              <a:t>It would also be good for the instructor to demonstrate using the </a:t>
            </a:r>
            <a:r>
              <a:rPr lang="en-US" dirty="0" err="1" smtClean="0">
                <a:effectLst/>
              </a:rPr>
              <a:t>InSpec</a:t>
            </a:r>
            <a:r>
              <a:rPr lang="en-US" dirty="0" smtClean="0">
                <a:effectLst/>
              </a:rPr>
              <a:t> verifier in test kitchen locally </a:t>
            </a:r>
            <a:r>
              <a:rPr lang="en-US" smtClean="0">
                <a:effectLst/>
              </a:rPr>
              <a:t>with Vagrant to </a:t>
            </a:r>
            <a:r>
              <a:rPr lang="en-US" dirty="0" smtClean="0">
                <a:effectLst/>
              </a:rPr>
              <a:t>show the students that it can </a:t>
            </a:r>
            <a:r>
              <a:rPr lang="en-US" smtClean="0">
                <a:effectLst/>
              </a:rPr>
              <a:t>be done.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28525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Run this </a:t>
            </a:r>
            <a:r>
              <a:rPr lang="en-US" dirty="0" err="1" smtClean="0"/>
              <a:t>inspec</a:t>
            </a:r>
            <a:r>
              <a:rPr lang="en-US" baseline="0" dirty="0" smtClean="0"/>
              <a:t> command using the container ID you just copied,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While the image of the output</a:t>
            </a:r>
            <a:r>
              <a:rPr lang="en-US" baseline="0" dirty="0" smtClean="0"/>
              <a:t> </a:t>
            </a:r>
            <a:r>
              <a:rPr lang="en-US" dirty="0" smtClean="0"/>
              <a:t>may be hard to see,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baseline="0" dirty="0" smtClean="0"/>
          </a:p>
          <a:p>
            <a:r>
              <a:rPr lang="en-US" baseline="0" dirty="0" smtClean="0"/>
              <a:t>Running </a:t>
            </a:r>
            <a:r>
              <a:rPr lang="en-US" baseline="0" dirty="0" err="1" smtClean="0"/>
              <a:t>InSpec</a:t>
            </a:r>
            <a:r>
              <a:rPr lang="en-US" baseline="0" dirty="0" smtClean="0"/>
              <a:t> in this way can uncover more complex issues than the basic issue we are remediating in this module.</a:t>
            </a:r>
          </a:p>
          <a:p>
            <a:endParaRPr lang="en-US" baseline="0" dirty="0" smtClean="0"/>
          </a:p>
          <a:p>
            <a:r>
              <a:rPr lang="en-US" dirty="0" smtClean="0">
                <a:effectLst/>
              </a:rPr>
              <a:t>TBD: </a:t>
            </a:r>
            <a:r>
              <a:rPr lang="en-US" dirty="0" err="1" smtClean="0">
                <a:effectLst/>
              </a:rPr>
              <a:t>Nathen:"I</a:t>
            </a:r>
            <a:r>
              <a:rPr lang="en-US" dirty="0" smtClean="0">
                <a:effectLst/>
              </a:rPr>
              <a:t> think it’s a critical part of the remediation b/c you want to make sure you are testing the same thing locally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12:25 PM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dirty="0" smtClean="0">
                <a:effectLst/>
              </a:rPr>
              <a:t> </a:t>
            </a:r>
          </a:p>
          <a:p>
            <a:r>
              <a:rPr lang="en-US" dirty="0" smtClean="0">
                <a:effectLst/>
              </a:rPr>
              <a:t>in this case, it’s a pretty easy fix so you might feel you don’t need to test locally first but it’s important to get into that habit and, I believe, we should teach that pattern"</a:t>
            </a:r>
          </a:p>
          <a:p>
            <a:endParaRPr lang="en-US" dirty="0" smtClean="0"/>
          </a:p>
          <a:p>
            <a:r>
              <a:rPr lang="en-US" dirty="0" smtClean="0"/>
              <a:t>The full output is here:</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endParaRPr lang="en-US" dirty="0" smtClean="0"/>
          </a:p>
          <a:p>
            <a:r>
              <a:rPr lang="en-US" dirty="0" smtClean="0"/>
              <a:t>       expected: "2"</a:t>
            </a:r>
          </a:p>
          <a:p>
            <a:r>
              <a:rPr lang="en-US" dirty="0" smtClean="0"/>
              <a:t>            got: nil</a:t>
            </a:r>
          </a:p>
          <a:p>
            <a:endParaRPr lang="en-US" dirty="0" smtClean="0"/>
          </a:p>
          <a:p>
            <a:r>
              <a:rPr lang="en-US" dirty="0" smtClean="0"/>
              <a:t>       (compared using ==)</a:t>
            </a:r>
          </a:p>
          <a:p>
            <a:r>
              <a:rPr lang="en-US" dirty="0" smtClean="0"/>
              <a:t>     # ./test/integration/client/</a:t>
            </a:r>
            <a:r>
              <a:rPr lang="en-US" dirty="0" err="1" smtClean="0"/>
              <a:t>inspec</a:t>
            </a:r>
            <a:r>
              <a:rPr lang="en-US" dirty="0" smtClean="0"/>
              <a:t>/client_spec.rb:9:in `block (3 levels) in load'</a:t>
            </a:r>
          </a:p>
          <a:p>
            <a:endParaRPr lang="en-US" dirty="0" smtClean="0"/>
          </a:p>
          <a:p>
            <a:r>
              <a:rPr lang="en-US" dirty="0" smtClean="0"/>
              <a:t>Finished in 0.79369 seconds (files took 0.7207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this </a:t>
            </a:r>
            <a:r>
              <a:rPr lang="en-US" dirty="0" err="1" smtClean="0"/>
              <a:t>inspec</a:t>
            </a:r>
            <a:r>
              <a:rPr lang="en-US" baseline="0" dirty="0" smtClean="0"/>
              <a:t> command again using the container ID you copied previously,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You should now see that the</a:t>
            </a:r>
            <a:r>
              <a:rPr lang="en-US" baseline="0" dirty="0" smtClean="0"/>
              <a:t> test</a:t>
            </a:r>
            <a:r>
              <a:rPr lang="en-US" dirty="0" smtClean="0"/>
              <a:t> has passed. In</a:t>
            </a:r>
            <a:r>
              <a:rPr lang="en-US" baseline="0" dirty="0" smtClean="0"/>
              <a:t> addition to the output text that says there were 0 failures, th</a:t>
            </a:r>
            <a:r>
              <a:rPr lang="en-US" dirty="0" smtClean="0"/>
              <a:t>e single dot at the top-left of the output means there</a:t>
            </a:r>
            <a:r>
              <a:rPr lang="en-US" baseline="0" dirty="0" smtClean="0"/>
              <a:t> was </a:t>
            </a:r>
            <a:r>
              <a:rPr lang="en-US" dirty="0" smtClean="0"/>
              <a:t>one</a:t>
            </a:r>
            <a:r>
              <a:rPr lang="en-US" baseline="0" dirty="0" smtClean="0"/>
              <a:t> test made and that it passed.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t>
            </a:r>
            <a:r>
              <a:rPr lang="en-US" smtClean="0"/>
              <a:t>an issue </a:t>
            </a:r>
            <a:r>
              <a:rPr lang="en-US" dirty="0" smtClean="0"/>
              <a:t>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9257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47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Running a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base/ssh</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5600850" y="3101778"/>
            <a:ext cx="5848200" cy="1965522"/>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30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rotWithShape="1">
          <a:blip r:embed="rId4"/>
          <a:srcRect l="21821" r="-293"/>
          <a:stretch/>
        </p:blipFill>
        <p:spPr>
          <a:xfrm>
            <a:off x="7984289" y="4795482"/>
            <a:ext cx="7724990" cy="2986281"/>
          </a:xfrm>
          <a:prstGeom prst="rect">
            <a:avLst/>
          </a:prstGeom>
          <a:ln>
            <a:solidFill>
              <a:schemeClr val="accent1"/>
            </a:solidFill>
          </a:ln>
        </p:spPr>
      </p:pic>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command line interface.</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GL: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err="1"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a:t>
            </a:r>
            <a:r>
              <a:rPr lang="en-US" dirty="0" err="1"/>
              <a:t>ssh_config</a:t>
            </a:r>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a:t>Log into your target </a:t>
            </a:r>
            <a:r>
              <a:rPr lang="en-US" dirty="0" smtClean="0"/>
              <a:t>node.</a:t>
            </a:r>
            <a:endParaRPr lang="en-US" dirty="0"/>
          </a:p>
          <a:p>
            <a:pPr marL="342900" indent="-342900">
              <a:buFont typeface="Wingdings" panose="05000000000000000000" pitchFamily="2" charset="2"/>
              <a:buChar char="q"/>
            </a:pPr>
            <a:r>
              <a:rPr lang="en-US" dirty="0"/>
              <a:t>Start writing a remediation recipe on that node.</a:t>
            </a:r>
          </a:p>
          <a:p>
            <a:pPr marL="342900" indent="-342900">
              <a:buFont typeface="Wingdings" panose="05000000000000000000" pitchFamily="2" charset="2"/>
              <a:buChar char="q"/>
            </a:pPr>
            <a:r>
              <a:rPr lang="en-US" dirty="0"/>
              <a:t>Test the recipe with Test Kitchen.</a:t>
            </a:r>
          </a:p>
          <a:p>
            <a:pPr marL="342900" indent="-3429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108851529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into your </a:t>
            </a:r>
            <a:r>
              <a:rPr lang="en-US" sz="2800" b="1" dirty="0" smtClean="0"/>
              <a:t>target</a:t>
            </a:r>
            <a:r>
              <a:rPr lang="en-US" sz="2800" dirty="0" smtClean="0"/>
              <a:t> node (not your compliance server node) using ssh and 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Autofit/>
          </a:bodyPr>
          <a:lstStyle/>
          <a:p>
            <a:r>
              <a:rPr lang="en-US" sz="4900" dirty="0" smtClean="0"/>
              <a:t>GL: </a:t>
            </a:r>
            <a:r>
              <a:rPr lang="en-US" sz="4900" dirty="0"/>
              <a:t>Create and </a:t>
            </a:r>
            <a:r>
              <a:rPr lang="en-US" sz="4900" dirty="0" smtClean="0"/>
              <a:t>Change </a:t>
            </a:r>
            <a:r>
              <a:rPr lang="en-US" sz="4900" dirty="0"/>
              <a:t>to a ‘cookbooks’ </a:t>
            </a:r>
            <a:r>
              <a:rPr lang="en-US" sz="4900" dirty="0" smtClean="0"/>
              <a:t>Directory</a:t>
            </a:r>
            <a:endParaRPr lang="en-US" sz="4900"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smtClean="0"/>
              <a:t>GL: </a:t>
            </a:r>
            <a:r>
              <a:rPr lang="en-US" dirty="0"/>
              <a:t>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a:t>
            </a:r>
            <a:r>
              <a:rPr lang="en-US" dirty="0" err="1" smtClean="0"/>
              <a:t>WinRM</a:t>
            </a:r>
            <a:r>
              <a:rPr lang="en-US" dirty="0" smtClean="0"/>
              <a:t>).</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Config 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smtClean="0"/>
              <a:t>GL: 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a:t>
            </a:r>
            <a:r>
              <a:rPr lang="en-US" dirty="0" smtClean="0"/>
              <a:t>node.</a:t>
            </a:r>
            <a:endParaRPr lang="en-US" dirty="0"/>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q"/>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a:t>
            </a:r>
            <a:r>
              <a:rPr lang="en-US" dirty="0" smtClean="0"/>
              <a:t>command line interface (CLI)</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400961756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GL: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dirty="0" smtClean="0"/>
              <a:t>GL: Edit your .</a:t>
            </a:r>
            <a:r>
              <a:rPr lang="en-US" dirty="0" err="1" smtClean="0"/>
              <a:t>kitchen.yml</a:t>
            </a:r>
            <a:r>
              <a:rPr lang="en-US" dirty="0" smtClean="0"/>
              <a:t> -- Part 1</a:t>
            </a:r>
            <a:endParaRPr lang="en-US" dirty="0"/>
          </a:p>
        </p:txBody>
      </p:sp>
      <p:sp>
        <p:nvSpPr>
          <p:cNvPr id="18" name="Content Placeholder 5"/>
          <p:cNvSpPr>
            <a:spLocks noGrp="1"/>
          </p:cNvSpPr>
          <p:nvPr>
            <p:ph sz="quarter" idx="12"/>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a:t>
            </a:r>
            <a:r>
              <a:rPr lang="en-US" dirty="0" smtClean="0"/>
              <a:t>default</a:t>
            </a:r>
            <a:endParaRPr lang="en-US" dirty="0"/>
          </a:p>
          <a:p>
            <a:r>
              <a:rPr lang="en-US" dirty="0"/>
              <a:t>    run_list:</a:t>
            </a:r>
          </a:p>
          <a:p>
            <a:r>
              <a:rPr lang="en-US" dirty="0"/>
              <a:t>      - recipe[ssh</a:t>
            </a:r>
            <a:r>
              <a:rPr lang="en-US" dirty="0" smtClean="0"/>
              <a:t>::default]</a:t>
            </a:r>
            <a:endParaRPr lang="en-US" dirty="0"/>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GL: Edit your .</a:t>
            </a:r>
            <a:r>
              <a:rPr lang="en-US" dirty="0" err="1" smtClean="0"/>
              <a:t>kitchen.yml</a:t>
            </a:r>
            <a:r>
              <a:rPr lang="en-US" dirty="0" smtClean="0"/>
              <a:t> -- Part 2</a:t>
            </a:r>
            <a:endParaRPr lang="en-US" dirty="0"/>
          </a:p>
        </p:txBody>
      </p:sp>
      <p:sp>
        <p:nvSpPr>
          <p:cNvPr id="6" name="Content Placeholder 5"/>
          <p:cNvSpPr>
            <a:spLocks noGrp="1"/>
          </p:cNvSpPr>
          <p:nvPr>
            <p:ph sz="quarter" idx="12"/>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GL: 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a:bodyPr>
          <a:lstStyle/>
          <a:p>
            <a:r>
              <a:rPr lang="en-US" dirty="0" smtClean="0"/>
              <a:t>Group Lab: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Linux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a:t>
            </a:r>
            <a:endParaRPr lang="en-US" dirty="0"/>
          </a:p>
        </p:txBody>
      </p:sp>
    </p:spTree>
    <p:extLst>
      <p:ext uri="{BB962C8B-B14F-4D97-AF65-F5344CB8AC3E}">
        <p14:creationId xmlns:p14="http://schemas.microsoft.com/office/powerpoint/2010/main" val="1470440467"/>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a:t>
            </a:r>
            <a:r>
              <a:rPr lang="en-US" dirty="0"/>
              <a:t>Using </a:t>
            </a:r>
            <a:r>
              <a:rPr lang="en-US" dirty="0" err="1"/>
              <a:t>InSpec</a:t>
            </a:r>
            <a:r>
              <a:rPr lang="en-US" dirty="0"/>
              <a:t> for Verification</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a:t>
            </a:r>
            <a:r>
              <a:rPr lang="en-US" dirty="0" smtClean="0"/>
              <a:t>node.</a:t>
            </a:r>
            <a:endParaRPr lang="en-US" dirty="0"/>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a:t>
            </a:r>
            <a:r>
              <a:rPr lang="en-US" dirty="0" smtClean="0"/>
              <a:t>command line interface (CLI)</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dirty="0" smtClean="0"/>
              <a:t>GL: Create the `</a:t>
            </a:r>
            <a:r>
              <a:rPr lang="en-US" dirty="0" err="1" smtClean="0"/>
              <a:t>inspec</a:t>
            </a:r>
            <a:r>
              <a:rPr lang="en-US" dirty="0" smtClean="0"/>
              <a:t>`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a:t>
            </a:r>
            <a:r>
              <a:rPr lang="en-US" b="1" dirty="0" smtClean="0"/>
              <a:t>1.0</a:t>
            </a:r>
            <a:endParaRPr lang="en-US" b="1" dirty="0"/>
          </a:p>
          <a:p>
            <a:r>
              <a:rPr lang="en-US" b="1" dirty="0"/>
              <a:t>  title 'Client: Set SSH protocol version to 2'</a:t>
            </a:r>
          </a:p>
          <a:p>
            <a:r>
              <a:rPr lang="en-US" b="1" dirty="0"/>
              <a:t>  </a:t>
            </a:r>
            <a:r>
              <a:rPr lang="en-US" b="1" dirty="0" err="1"/>
              <a:t>desc</a:t>
            </a:r>
            <a:r>
              <a:rPr lang="en-US" b="1" dirty="0"/>
              <a:t> "</a:t>
            </a:r>
          </a:p>
          <a:p>
            <a:r>
              <a:rPr lang="en-US" b="1" dirty="0"/>
              <a:t>    Set the SSH protocol version to 2. Don't use legacy</a:t>
            </a:r>
          </a:p>
          <a:p>
            <a:r>
              <a:rPr lang="en-US" b="1" dirty="0"/>
              <a:t>    insecure SSHv3 connections anymore.</a:t>
            </a:r>
          </a:p>
          <a:p>
            <a:r>
              <a:rPr lang="en-US" b="1" dirty="0"/>
              <a:t>  "</a:t>
            </a:r>
          </a:p>
          <a:p>
            <a:r>
              <a:rPr lang="en-US" b="1" dirty="0"/>
              <a:t>  describe </a:t>
            </a:r>
            <a:r>
              <a:rPr lang="en-US" b="1" dirty="0" err="1"/>
              <a:t>ssh_config</a:t>
            </a:r>
            <a:r>
              <a:rPr lang="en-US" b="1" dirty="0"/>
              <a:t>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5" name="Picture 4"/>
          <p:cNvPicPr>
            <a:picLocks noChangeAspect="1"/>
          </p:cNvPicPr>
          <p:nvPr/>
        </p:nvPicPr>
        <p:blipFill>
          <a:blip r:embed="rId3"/>
          <a:stretch>
            <a:fillRect/>
          </a:stretch>
        </p:blipFill>
        <p:spPr>
          <a:xfrm>
            <a:off x="2364224" y="3971602"/>
            <a:ext cx="11522937" cy="4045425"/>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t>
            </a:r>
            <a:r>
              <a:rPr lang="en-US" dirty="0" err="1" smtClean="0"/>
              <a:t>InSpec</a:t>
            </a:r>
            <a:r>
              <a:rPr lang="en-US" dirty="0" smtClean="0"/>
              <a:t> from the Command </a:t>
            </a:r>
            <a:r>
              <a:rPr lang="en-US" dirty="0"/>
              <a:t>L</a:t>
            </a:r>
            <a:r>
              <a:rPr lang="en-US" dirty="0" smtClean="0"/>
              <a:t>ine </a:t>
            </a:r>
            <a:r>
              <a:rPr lang="en-US" dirty="0"/>
              <a:t>I</a:t>
            </a:r>
            <a:r>
              <a:rPr lang="en-US" dirty="0" smtClean="0"/>
              <a:t>nterface (CLI)</a:t>
            </a:r>
            <a:endParaRPr lang="en-US" dirty="0"/>
          </a:p>
        </p:txBody>
      </p:sp>
      <p:sp>
        <p:nvSpPr>
          <p:cNvPr id="3" name="Subtitle 2"/>
          <p:cNvSpPr>
            <a:spLocks noGrp="1"/>
          </p:cNvSpPr>
          <p:nvPr>
            <p:ph type="subTitle" idx="1"/>
          </p:nvPr>
        </p:nvSpPr>
        <p:spPr>
          <a:xfrm>
            <a:off x="1671638" y="3525842"/>
            <a:ext cx="12319000" cy="3346421"/>
          </a:xfrm>
        </p:spPr>
        <p:txBody>
          <a:bodyPr/>
          <a:lstStyle/>
          <a:p>
            <a:r>
              <a:rPr lang="en-US" dirty="0" err="1"/>
              <a:t>InSpec</a:t>
            </a:r>
            <a:r>
              <a:rPr lang="en-US" dirty="0"/>
              <a:t> is an executable application</a:t>
            </a:r>
            <a:r>
              <a:rPr lang="en-US" dirty="0" smtClean="0"/>
              <a:t>.</a:t>
            </a:r>
          </a:p>
          <a:p>
            <a:endParaRPr lang="en-US" dirty="0" smtClean="0"/>
          </a:p>
          <a:p>
            <a:r>
              <a:rPr lang="en-US" dirty="0" err="1" smtClean="0"/>
              <a:t>InSpec</a:t>
            </a:r>
            <a:r>
              <a:rPr lang="en-US" dirty="0" smtClean="0"/>
              <a:t>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GL: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descr="Chef_Compliance_Dash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532" y="3110419"/>
            <a:ext cx="9728594" cy="4091732"/>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smtClean="0"/>
              <a:t>GL: 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smtClean="0"/>
              <a:t>GL: 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3600" dirty="0"/>
              <a:t>.</a:t>
            </a:r>
          </a:p>
          <a:p>
            <a:endParaRPr lang="en-US" sz="3600" dirty="0"/>
          </a:p>
          <a:p>
            <a:r>
              <a:rPr lang="en-US" sz="3600" dirty="0"/>
              <a:t>Finished in 0.21546 seconds (files took 0.3575 seconds to load)</a:t>
            </a:r>
          </a:p>
          <a:p>
            <a:r>
              <a:rPr lang="en-US" sz="3600" dirty="0"/>
              <a:t>1 example, 0 failures</a:t>
            </a:r>
          </a:p>
          <a:p>
            <a:endParaRPr lang="en-US" sz="36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722678992"/>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smtClean="0"/>
              <a:t>GL: 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a:t>
            </a:r>
            <a:r>
              <a:rPr lang="en-US" dirty="0"/>
              <a:t>into your </a:t>
            </a:r>
            <a:r>
              <a:rPr lang="en-US"/>
              <a:t>target </a:t>
            </a:r>
            <a:r>
              <a:rPr lang="en-US" smtClean="0"/>
              <a:t>node.</a:t>
            </a:r>
            <a:endParaRPr lang="en-US" dirty="0"/>
          </a:p>
          <a:p>
            <a:pPr marL="342900" indent="-342900">
              <a:buFont typeface="Wingdings" panose="05000000000000000000" pitchFamily="2" charset="2"/>
              <a:buChar char="ü"/>
            </a:pPr>
            <a:r>
              <a:rPr lang="en-US" dirty="0" smtClean="0"/>
              <a:t> Write </a:t>
            </a:r>
            <a:r>
              <a:rPr lang="en-US" dirty="0"/>
              <a:t>a remediation recipe on that node.</a:t>
            </a:r>
          </a:p>
          <a:p>
            <a:pPr marL="457200" indent="-457200">
              <a:buFont typeface="Wingdings" panose="05000000000000000000" pitchFamily="2" charset="2"/>
              <a:buChar char="ü"/>
            </a:pPr>
            <a:r>
              <a:rPr lang="en-US" dirty="0"/>
              <a:t>Test the recipe with Test Kitchen</a:t>
            </a:r>
            <a:r>
              <a:rPr lang="en-US" dirty="0" smtClean="0"/>
              <a:t>.</a:t>
            </a:r>
          </a:p>
          <a:p>
            <a:pPr marL="457200" indent="-457200">
              <a:buFont typeface="Wingdings" panose="05000000000000000000" pitchFamily="2" charset="2"/>
              <a:buChar char="ü"/>
            </a:pPr>
            <a:r>
              <a:rPr lang="en-US" dirty="0" smtClean="0"/>
              <a:t>Test for compliance with </a:t>
            </a:r>
            <a:r>
              <a:rPr lang="en-US" dirty="0" err="1" smtClean="0"/>
              <a:t>InSpec</a:t>
            </a:r>
            <a:r>
              <a:rPr lang="en-US" dirty="0" smtClean="0"/>
              <a:t> from the CLI</a:t>
            </a:r>
            <a:endParaRPr lang="en-US" dirty="0"/>
          </a:p>
          <a:p>
            <a:pPr marL="457200" indent="-457200">
              <a:buFont typeface="Wingdings" panose="05000000000000000000" pitchFamily="2" charset="2"/>
              <a:buChar char="ü"/>
            </a:pPr>
            <a:r>
              <a:rPr lang="en-US" dirty="0" smtClean="0"/>
              <a:t>Rescan </a:t>
            </a:r>
            <a:r>
              <a:rPr lang="en-US" dirty="0"/>
              <a:t>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Leave environment blank.  A ‘default’ environment will be used</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7456313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Template-FW</Template>
  <TotalTime>2741</TotalTime>
  <Words>4209</Words>
  <Application>Microsoft Office PowerPoint</Application>
  <PresentationFormat>Custom</PresentationFormat>
  <Paragraphs>637</Paragraphs>
  <Slides>59</Slides>
  <Notes>52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59</vt:i4>
      </vt:variant>
    </vt:vector>
  </HeadingPairs>
  <TitlesOfParts>
    <vt:vector size="65" baseType="lpstr">
      <vt:lpstr>MS PGothic</vt:lpstr>
      <vt:lpstr>Arial</vt:lpstr>
      <vt:lpstr>Courier New</vt:lpstr>
      <vt:lpstr>Wingdings</vt:lpstr>
      <vt:lpstr>Base</vt:lpstr>
      <vt:lpstr>Interaction</vt:lpstr>
      <vt:lpstr>Running Scans, Remediation, and Testing</vt:lpstr>
      <vt:lpstr>Objectives</vt:lpstr>
      <vt:lpstr>Adding a Node to Scan</vt:lpstr>
      <vt:lpstr>Group Lab: Adding a Node to Scan</vt:lpstr>
      <vt:lpstr>GL: Adding a Node to Scan</vt:lpstr>
      <vt:lpstr>GL: Adding a Node</vt:lpstr>
      <vt:lpstr>GL: Adding a Node to Scan</vt:lpstr>
      <vt:lpstr>GL: Adding a Node to Scan</vt:lpstr>
      <vt:lpstr>GL: Testing Connectivity to Your Node</vt:lpstr>
      <vt:lpstr>GL: Testing Connectivity to Your Node</vt:lpstr>
      <vt:lpstr>Adding Nodes in Bulk</vt:lpstr>
      <vt:lpstr>Key Pairs</vt:lpstr>
      <vt:lpstr>Running Compliance Scans</vt:lpstr>
      <vt:lpstr>Compliance Profiles Used in Scans</vt:lpstr>
      <vt:lpstr>Group Lab: Running a Scan</vt:lpstr>
      <vt:lpstr>GL: Running a Scan</vt:lpstr>
      <vt:lpstr>GL: Running a Scan</vt:lpstr>
      <vt:lpstr>Scan Results</vt:lpstr>
      <vt:lpstr>Scan Results</vt:lpstr>
      <vt:lpstr>GL: Profile</vt:lpstr>
      <vt:lpstr>Discussion: InSpec Profile Code</vt:lpstr>
      <vt:lpstr>Discussion: InSpec Profile Code</vt:lpstr>
      <vt:lpstr>Example: Node's ssh config</vt:lpstr>
      <vt:lpstr>Let's Remediate the Issue</vt:lpstr>
      <vt:lpstr>GL: Remediating the Issue</vt:lpstr>
      <vt:lpstr>GL: Remediating the Issue</vt:lpstr>
      <vt:lpstr>GL: Create and Change to a ‘cookbooks’ Directory</vt:lpstr>
      <vt:lpstr>GL: Create an SSH Cookbook</vt:lpstr>
      <vt:lpstr>GL: Create an SSH Client Recipe</vt:lpstr>
      <vt:lpstr>GL: Create an SSH Config Template</vt:lpstr>
      <vt:lpstr>GL: Write the Client Recipe</vt:lpstr>
      <vt:lpstr>GL: Testing the Recipe</vt:lpstr>
      <vt:lpstr>GL: Navigate to your SSH Cookbook</vt:lpstr>
      <vt:lpstr>GL: Edit your .kitchen.yml -- Part 1</vt:lpstr>
      <vt:lpstr>GL: Edit your .kitchen.yml -- Part 2</vt:lpstr>
      <vt:lpstr>GL: Edit your .kitchen.yml -- Part 3</vt:lpstr>
      <vt:lpstr>GL: Run `kitchen list` from ~/cookbooks/ssh/ </vt:lpstr>
      <vt:lpstr>GL: Run `kitchen converge` </vt:lpstr>
      <vt:lpstr>What We've Done So Far</vt:lpstr>
      <vt:lpstr>InSpec Verifier</vt:lpstr>
      <vt:lpstr>GL: Using InSpec for Verification</vt:lpstr>
      <vt:lpstr>GL: Create the `inspec` Directory</vt:lpstr>
      <vt:lpstr>GL: Create the `client_spec.rb' file</vt:lpstr>
      <vt:lpstr>Example of Creating the `client_spec.rb' file</vt:lpstr>
      <vt:lpstr>Running InSpec from the Command Line Interface (CLI)</vt:lpstr>
      <vt:lpstr>GL: What is your Docker ID?</vt:lpstr>
      <vt:lpstr>GL: Running InSpec from the CLI</vt:lpstr>
      <vt:lpstr>GL: Update the Template</vt:lpstr>
      <vt:lpstr>GL: Update the Template</vt:lpstr>
      <vt:lpstr>GL: Ensure you are in ~/cookbooks/ssh</vt:lpstr>
      <vt:lpstr>GL: Run `kitchen converge`</vt:lpstr>
      <vt:lpstr>GL: Running InSpec from the CLI</vt:lpstr>
      <vt:lpstr>GL: Apply the New SSH Recipe</vt:lpstr>
      <vt:lpstr>GL: Re-run the Compliance Scan</vt:lpstr>
      <vt:lpstr>GL: Re-run the Compliance Scan</vt:lpstr>
      <vt:lpstr>GL: Results of this Exercise</vt:lpstr>
      <vt:lpstr>Conclusion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284</cp:revision>
  <cp:lastPrinted>2015-02-07T23:49:10Z</cp:lastPrinted>
  <dcterms:created xsi:type="dcterms:W3CDTF">2015-11-10T15:58:30Z</dcterms:created>
  <dcterms:modified xsi:type="dcterms:W3CDTF">2016-01-25T20:52:23Z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