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</p:sldMasterIdLst>
  <p:notesMasterIdLst>
    <p:notesMasterId r:id="rId22"/>
  </p:notesMasterIdLst>
  <p:handoutMasterIdLst>
    <p:handoutMasterId r:id="rId23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3" r:id="rId20"/>
    <p:sldId id="271" r:id="rId21"/>
  </p:sldIdLst>
  <p:sldSz cx="16256000" cy="9144000"/>
  <p:notesSz cx="6858000" cy="9144000"/>
  <p:defaultTextStyle>
    <a:defPPr>
      <a:defRPr lang="en-US"/>
    </a:defPPr>
    <a:lvl1pPr marL="0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61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20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681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42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02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CBCFD1"/>
    <a:srgbClr val="7D868C"/>
    <a:srgbClr val="808000"/>
    <a:srgbClr val="408000"/>
    <a:srgbClr val="108001"/>
    <a:srgbClr val="015068"/>
    <a:srgbClr val="0885AC"/>
    <a:srgbClr val="076F91"/>
    <a:srgbClr val="076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6" autoAdjust="0"/>
    <p:restoredTop sz="79932" autoAdjust="0"/>
  </p:normalViewPr>
  <p:slideViewPr>
    <p:cSldViewPr snapToGrid="0">
      <p:cViewPr varScale="1">
        <p:scale>
          <a:sx n="77" d="100"/>
          <a:sy n="77" d="100"/>
        </p:scale>
        <p:origin x="208" y="1072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907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1542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60895-255A-1C4C-8A7B-48A6FCC47E92}" type="datetime1">
              <a:rPr lang="en-CA" smtClean="0">
                <a:latin typeface="Arial" panose="020B0604020202020204" pitchFamily="34" charset="0"/>
                <a:cs typeface="Arial" panose="020B0604020202020204" pitchFamily="34" charset="0"/>
              </a:rPr>
              <a:t>2016-02-03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399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0CB99-47E3-46F4-AAEB-3919FBEFC0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16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685800" y="425733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715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20" rtl="0" eaLnBrk="1" latinLnBrk="0" hangingPunct="1">
      <a:lnSpc>
        <a:spcPct val="90000"/>
      </a:lnSpc>
      <a:spcAft>
        <a:spcPts val="444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83968" indent="-141102" algn="l" defTabSz="1219120" rtl="0" eaLnBrk="1" latinLnBrk="0" hangingPunct="1">
      <a:lnSpc>
        <a:spcPct val="90000"/>
      </a:lnSpc>
      <a:spcAft>
        <a:spcPts val="444"/>
      </a:spcAft>
      <a:buFont typeface="Arial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437416" indent="-153449" algn="l" defTabSz="1219120" rtl="0" eaLnBrk="1" latinLnBrk="0" hangingPunct="1">
      <a:lnSpc>
        <a:spcPct val="90000"/>
      </a:lnSpc>
      <a:spcAft>
        <a:spcPts val="444"/>
      </a:spcAft>
      <a:buFont typeface="Arial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43779" indent="-195779" algn="l" defTabSz="1219120" rtl="0" eaLnBrk="1" latinLnBrk="0" hangingPunct="1">
      <a:lnSpc>
        <a:spcPct val="90000"/>
      </a:lnSpc>
      <a:spcAft>
        <a:spcPts val="444"/>
      </a:spcAft>
      <a:buFont typeface="Arial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820155" indent="-153449" algn="l" defTabSz="1219120" rtl="0" eaLnBrk="1" latinLnBrk="0" hangingPunct="1">
      <a:lnSpc>
        <a:spcPct val="90000"/>
      </a:lnSpc>
      <a:spcAft>
        <a:spcPts val="444"/>
      </a:spcAft>
      <a:buFont typeface="Arial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Chef Essentials course provides a basic understanding of Chef's core components, basic architecture, commonly used tools, and basic troubleshooting methods.</a:t>
            </a:r>
          </a:p>
          <a:p>
            <a:endParaRPr lang="en-US" dirty="0" smtClean="0"/>
          </a:p>
          <a:p>
            <a:r>
              <a:rPr lang="en-US" dirty="0" smtClean="0"/>
              <a:t>This should provide you with enough knowledge to start using Chef to automate common infrastructure tasks and express solutions to common infrastructure problems.</a:t>
            </a:r>
          </a:p>
          <a:p>
            <a:endParaRPr lang="en-US" dirty="0" smtClean="0"/>
          </a:p>
          <a:p>
            <a:pPr>
              <a:defRPr/>
            </a:pPr>
            <a:r>
              <a:rPr lang="en-US" dirty="0" smtClean="0"/>
              <a:t>Instructor </a:t>
            </a:r>
            <a:r>
              <a:rPr lang="en-US" dirty="0"/>
              <a:t>Note: Be sure to read Appendix Z for training lab set up notes and additional instructor notes</a:t>
            </a:r>
            <a:r>
              <a:rPr lang="en-US" dirty="0" smtClean="0"/>
              <a:t>.</a:t>
            </a:r>
            <a:endParaRPr lang="en-US" dirty="0"/>
          </a:p>
          <a:p>
            <a:pPr marL="0" marR="0" indent="0" algn="l" defTabSz="121912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44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77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the architecture</a:t>
            </a:r>
            <a:r>
              <a:rPr lang="en-US" sz="1200" baseline="0" dirty="0" smtClean="0"/>
              <a:t> </a:t>
            </a:r>
            <a:r>
              <a:rPr lang="en-US" sz="1200" dirty="0" smtClean="0"/>
              <a:t>you'll start</a:t>
            </a:r>
            <a:r>
              <a:rPr lang="en-US" sz="1200" baseline="0" dirty="0" smtClean="0"/>
              <a:t> using in a few minutes. </a:t>
            </a:r>
            <a:r>
              <a:rPr lang="en-US" sz="1200" dirty="0" smtClean="0"/>
              <a:t>To ensure the smoothest setup experience, you'll be using a virtual workstation with all the necessary tools installed</a:t>
            </a:r>
            <a:r>
              <a:rPr lang="en-US" sz="1200" baseline="0" dirty="0" smtClean="0"/>
              <a:t> </a:t>
            </a:r>
            <a:r>
              <a:rPr lang="en-US" sz="1200" dirty="0" smtClean="0"/>
              <a:t>so you can start using Chef right away.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6424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the architecture you'll be using later in this course</a:t>
            </a:r>
            <a:r>
              <a:rPr lang="en-US" baseline="0" dirty="0" smtClean="0"/>
              <a:t>. </a:t>
            </a:r>
            <a:r>
              <a:rPr lang="en-US" dirty="0" smtClean="0"/>
              <a:t>When using this architecture, the Chef tools</a:t>
            </a:r>
            <a:r>
              <a:rPr lang="en-US" baseline="0" dirty="0" smtClean="0"/>
              <a:t> will be installed on your laptop and you'll perform your configurations locally before pushing them to the Chef server and ultimately to the nodes you will be managing. </a:t>
            </a:r>
          </a:p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way, when you complete this course </a:t>
            </a:r>
            <a:r>
              <a:rPr lang="en-US" dirty="0" smtClean="0"/>
              <a:t>you will have a code repository </a:t>
            </a:r>
            <a:r>
              <a:rPr lang="en-US" baseline="0" dirty="0" smtClean="0"/>
              <a:t>on your laptop </a:t>
            </a:r>
            <a:r>
              <a:rPr lang="en-US" dirty="0" smtClean="0"/>
              <a:t>that can be used and modified to solve real business problems.</a:t>
            </a:r>
          </a:p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baseline="0" dirty="0" smtClean="0"/>
              <a:t>We'll discuss the items in this architecture in more detail later in this class.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22696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300" dirty="0" smtClean="0"/>
              <a:t>Around the end of Day 1, we will have an Install Fest.</a:t>
            </a:r>
          </a:p>
          <a:p>
            <a:endParaRPr lang="en-US" sz="1300" dirty="0" smtClean="0"/>
          </a:p>
          <a:p>
            <a:r>
              <a:rPr lang="en-US" sz="1300" dirty="0" smtClean="0"/>
              <a:t>During that time we will install all the necessary tools on your workstation (your laptop) and troubleshoot any installation issues you may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03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68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 this course, various slides and pages will be tagged with either Group Exercise (or GE), or Lab. This</a:t>
            </a:r>
            <a:r>
              <a:rPr lang="en-US" baseline="0" dirty="0" smtClean="0"/>
              <a:t> slide defines those tags.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72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 this course, various slides and pages will be tagged with either Group Exercise (or GE), or Lab. This</a:t>
            </a:r>
            <a:r>
              <a:rPr lang="en-US" baseline="0" dirty="0" smtClean="0"/>
              <a:t> slide defines those tags.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82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42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3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Chef is not, in itself, a solution to your infrastructure problems.  Chef is an automation framework.  You bring the domain expertise about your</a:t>
            </a:r>
            <a:r>
              <a:rPr lang="en-US" baseline="0" dirty="0" smtClean="0"/>
              <a:t> </a:t>
            </a:r>
            <a:r>
              <a:rPr lang="en-US" dirty="0" smtClean="0"/>
              <a:t>own business and its problems.  Chef provides a platform for modeling solutions to those problems.  Our job in this class is to work together to teach you how to express solutions to your unique problems with Chef.  </a:t>
            </a:r>
          </a:p>
          <a:p>
            <a:endParaRPr lang="en-US" dirty="0"/>
          </a:p>
          <a:p>
            <a:r>
              <a:rPr lang="en-US" dirty="0" smtClean="0"/>
              <a:t>Together we get unicorns and rainbows, but we can't have one without the 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5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22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47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Chef can automate how you build, deploy, and manage your infrastructure. Your infrastructure becomes as </a:t>
            </a:r>
            <a:r>
              <a:rPr lang="en-US" sz="1200" dirty="0" err="1" smtClean="0"/>
              <a:t>versionable</a:t>
            </a:r>
            <a:r>
              <a:rPr lang="en-US" sz="1200" dirty="0" smtClean="0"/>
              <a:t>, testable, and repeatable as application code enabling you to automate the process of configuring, deploying and scaling servers and applications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062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121912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44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Chef is a large set of tools that are able to be used on multiple platforms and in numerous configurations. We will have time to only explore some of its most fundamental pieces.</a:t>
            </a:r>
          </a:p>
          <a:p>
            <a:pPr marL="0" marR="0" indent="0" algn="l" defTabSz="121912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44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121912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44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Learning Chef is like learning a language. You will reach fluency very fast but it will take practice until you become comfortable.</a:t>
            </a:r>
          </a:p>
          <a:p>
            <a:pPr marL="0" marR="0" indent="0" algn="l" defTabSz="121912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44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91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sz="1200" b="1" dirty="0" smtClean="0"/>
              <a:t>Ask Me Anything</a:t>
            </a:r>
            <a:r>
              <a:rPr lang="en-US" sz="1200" dirty="0" smtClean="0"/>
              <a:t>: All of us are coming here with </a:t>
            </a:r>
            <a:r>
              <a:rPr lang="en-US" sz="1200" i="1" dirty="0" smtClean="0"/>
              <a:t>unique </a:t>
            </a:r>
            <a:r>
              <a:rPr lang="en-US" sz="1200" dirty="0" smtClean="0"/>
              <a:t>experiences and from </a:t>
            </a:r>
            <a:r>
              <a:rPr lang="en-US" sz="1200" i="1" dirty="0" smtClean="0"/>
              <a:t>unique </a:t>
            </a:r>
            <a:r>
              <a:rPr lang="en-US" sz="1200" dirty="0" smtClean="0"/>
              <a:t>teams that are using Chef in </a:t>
            </a:r>
            <a:r>
              <a:rPr lang="en-US" sz="1200" i="1" dirty="0" smtClean="0"/>
              <a:t>unique </a:t>
            </a:r>
            <a:r>
              <a:rPr lang="en-US" sz="1200" dirty="0" smtClean="0"/>
              <a:t>ways. It is important that we answer your questions and set you on the path to find more.</a:t>
            </a:r>
          </a:p>
          <a:p>
            <a:endParaRPr lang="en-US" sz="1200" dirty="0" smtClean="0"/>
          </a:p>
          <a:p>
            <a:r>
              <a:rPr lang="en-US" sz="1200" b="1" dirty="0" smtClean="0"/>
              <a:t>Break It</a:t>
            </a:r>
            <a:r>
              <a:rPr lang="en-US" sz="1200" dirty="0" smtClean="0"/>
              <a:t>: If everything works the first time go back and make some changes. Break it! It's rare that you have a safe space like this to explore. Sometimes its more important to know what something looks like when it does not work than when it does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61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8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0"/>
          </p:nvPr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>
                <a:solidFill>
                  <a:srgbClr val="7D868C"/>
                </a:solidFill>
              </a:rPr>
              <a:t>©2015 Chef Software Inc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>
          <a:xfrm>
            <a:off x="6299200" y="8579662"/>
            <a:ext cx="3657600" cy="486833"/>
          </a:xfrm>
          <a:prstGeom prst="rect">
            <a:avLst/>
          </a:prstGeom>
        </p:spPr>
        <p:txBody>
          <a:bodyPr/>
          <a:lstStyle>
            <a:lvl1pPr algn="ctr">
              <a:defRPr sz="1867">
                <a:solidFill>
                  <a:srgbClr val="7D868C"/>
                </a:solidFill>
                <a:latin typeface="+mn-lt"/>
              </a:defRPr>
            </a:lvl1pPr>
          </a:lstStyle>
          <a:p>
            <a:fld id="{D3C6E21F-9381-4880-84FB-1E73165A9E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object 41"/>
          <p:cNvSpPr txBox="1">
            <a:spLocks/>
          </p:cNvSpPr>
          <p:nvPr userDrawn="1"/>
        </p:nvSpPr>
        <p:spPr>
          <a:xfrm>
            <a:off x="7766111" y="8679544"/>
            <a:ext cx="731824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r>
              <a:rPr lang="en-US" sz="1867" b="0" dirty="0" smtClean="0">
                <a:solidFill>
                  <a:srgbClr val="7D868C"/>
                </a:solidFill>
                <a:latin typeface="+mn-lt"/>
                <a:cs typeface="Arial" panose="020B0604020202020204" pitchFamily="34" charset="0"/>
              </a:rPr>
              <a:t>1-</a:t>
            </a:r>
            <a:endParaRPr lang="en-US" sz="1867" b="0" dirty="0">
              <a:solidFill>
                <a:srgbClr val="7D868C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0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 bwMode="auto">
          <a:xfrm>
            <a:off x="0" y="0"/>
            <a:ext cx="16256000" cy="9144000"/>
          </a:xfrm>
          <a:prstGeom prst="rect">
            <a:avLst/>
          </a:prstGeom>
          <a:noFill/>
          <a:ln w="6350">
            <a:solidFill>
              <a:srgbClr val="CBCFD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 descr="C:\Users\sdelfante\Desktop\pic-chef-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421" y="1807222"/>
            <a:ext cx="5048579" cy="4962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46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wrap="square" lIns="91440" tIns="91440" rIns="91440" bIns="91440" anchor="ctr" anchorCtr="0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3013752" y="3451138"/>
            <a:ext cx="10972800" cy="554062"/>
          </a:xfrm>
        </p:spPr>
        <p:txBody>
          <a:bodyPr wrap="square" lIns="91440" tIns="91440" rIns="91440" bIns="9144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667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wrap="square"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Chef Software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C244-EF0F-45B5-99B7-04DF836D9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16256000" cy="9144000"/>
          </a:xfrm>
          <a:prstGeom prst="rect">
            <a:avLst/>
          </a:prstGeom>
          <a:noFill/>
          <a:ln w="6350">
            <a:solidFill>
              <a:srgbClr val="CBCFD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0366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905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1" y="1524000"/>
            <a:ext cx="14938964" cy="70104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©2015 Chef Software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AC244-EF0F-45B5-99B7-04DF836D954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979" y="8178791"/>
            <a:ext cx="950463" cy="103959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0"/>
            <a:ext cx="16256000" cy="9144000"/>
          </a:xfrm>
          <a:prstGeom prst="rect">
            <a:avLst/>
          </a:prstGeom>
          <a:noFill/>
          <a:ln w="3175">
            <a:solidFill>
              <a:srgbClr val="CBCFD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5486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23" r:id="rId2"/>
    <p:sldLayoutId id="2147483790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1219120" rtl="0" eaLnBrk="1" latinLnBrk="0" hangingPunct="1">
        <a:lnSpc>
          <a:spcPct val="90000"/>
        </a:lnSpc>
        <a:spcBef>
          <a:spcPct val="0"/>
        </a:spcBef>
        <a:buNone/>
        <a:defRPr lang="en-US" sz="5867" b="1" kern="1200" cap="none" spc="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1219120" rtl="0" eaLnBrk="1" latinLnBrk="0" hangingPunct="1">
        <a:lnSpc>
          <a:spcPct val="100000"/>
        </a:lnSpc>
        <a:spcBef>
          <a:spcPts val="800"/>
        </a:spcBef>
        <a:buSzPct val="90000"/>
        <a:buFont typeface="Arial" pitchFamily="34" charset="0"/>
        <a:buNone/>
        <a:defRPr sz="4267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1pPr>
      <a:lvl2pPr marL="309026" indent="0" algn="l" defTabSz="1219120" rtl="0" eaLnBrk="1" latinLnBrk="0" hangingPunct="1">
        <a:lnSpc>
          <a:spcPct val="100000"/>
        </a:lnSpc>
        <a:spcBef>
          <a:spcPts val="800"/>
        </a:spcBef>
        <a:buSzPct val="90000"/>
        <a:buFont typeface="Arial" pitchFamily="34" charset="0"/>
        <a:buNone/>
        <a:defRPr sz="3733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2pPr>
      <a:lvl3pPr marL="609585" indent="0" algn="l" defTabSz="1219120" rtl="0" eaLnBrk="1" latinLnBrk="0" hangingPunct="1">
        <a:lnSpc>
          <a:spcPct val="100000"/>
        </a:lnSpc>
        <a:spcBef>
          <a:spcPts val="800"/>
        </a:spcBef>
        <a:buSzPct val="90000"/>
        <a:buFont typeface="Arial" pitchFamily="34" charset="0"/>
        <a:buNone/>
        <a:defRPr sz="32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840296" indent="0" algn="l" defTabSz="1219120" rtl="0" eaLnBrk="1" latinLnBrk="0" hangingPunct="1">
        <a:lnSpc>
          <a:spcPct val="100000"/>
        </a:lnSpc>
        <a:spcBef>
          <a:spcPts val="800"/>
        </a:spcBef>
        <a:buSzPct val="90000"/>
        <a:buFont typeface="Arial" pitchFamily="34" charset="0"/>
        <a:buNone/>
        <a:defRPr sz="2667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4pPr>
      <a:lvl5pPr marL="1068889" indent="0" algn="l" defTabSz="1219120" rtl="0" eaLnBrk="1" latinLnBrk="0" hangingPunct="1">
        <a:lnSpc>
          <a:spcPct val="100000"/>
        </a:lnSpc>
        <a:spcBef>
          <a:spcPts val="800"/>
        </a:spcBef>
        <a:buSzPct val="90000"/>
        <a:buFont typeface="Arial" pitchFamily="34" charset="0"/>
        <a:buNone/>
        <a:defRPr sz="24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20" userDrawn="1">
          <p15:clr>
            <a:srgbClr val="F26B43"/>
          </p15:clr>
        </p15:guide>
        <p15:guide id="2" orient="horz" pos="2880" userDrawn="1">
          <p15:clr>
            <a:srgbClr val="F26B43"/>
          </p15:clr>
        </p15:guide>
        <p15:guide id="3" orient="horz" pos="384" userDrawn="1">
          <p15:clr>
            <a:srgbClr val="F26B43"/>
          </p15:clr>
        </p15:guide>
        <p15:guide id="4" orient="horz" pos="5376" userDrawn="1">
          <p15:clr>
            <a:srgbClr val="F26B43"/>
          </p15:clr>
        </p15:guide>
        <p15:guide id="5" pos="427" userDrawn="1">
          <p15:clr>
            <a:srgbClr val="F26B43"/>
          </p15:clr>
        </p15:guide>
        <p15:guide id="6" pos="9813" userDrawn="1">
          <p15:clr>
            <a:srgbClr val="F26B43"/>
          </p15:clr>
        </p15:guide>
        <p15:guide id="7" orient="horz" pos="1152" userDrawn="1">
          <p15:clr>
            <a:srgbClr val="F26B43"/>
          </p15:clr>
        </p15:guide>
        <p15:guide id="8" orient="horz" pos="4768" userDrawn="1">
          <p15:clr>
            <a:srgbClr val="F26B43"/>
          </p15:clr>
        </p15:guide>
        <p15:guide id="9" orient="horz" pos="15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r>
              <a:rPr lang="en-US" dirty="0" smtClean="0"/>
              <a:t>Chef Essentials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4400" y="8594297"/>
            <a:ext cx="5681953" cy="430887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7D868C"/>
                </a:solidFill>
              </a:rPr>
              <a:t>©2015 Chef Software Inc.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81086" y="8573333"/>
            <a:ext cx="3693831" cy="430887"/>
          </a:xfrm>
        </p:spPr>
        <p:txBody>
          <a:bodyPr/>
          <a:lstStyle/>
          <a:p>
            <a:pPr algn="ctr"/>
            <a:r>
              <a:rPr lang="en-US" sz="1600">
                <a:solidFill>
                  <a:srgbClr val="7D868C"/>
                </a:solidFill>
              </a:rPr>
              <a:t>Course </a:t>
            </a:r>
            <a:r>
              <a:rPr lang="en-US" sz="1600" smtClean="0">
                <a:solidFill>
                  <a:srgbClr val="7D868C"/>
                </a:solidFill>
              </a:rPr>
              <a:t>v1.0.0</a:t>
            </a:r>
            <a:endParaRPr lang="en-US" sz="1600" dirty="0">
              <a:solidFill>
                <a:srgbClr val="7D86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Lab System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>
              <a:lnSpc>
                <a:spcPct val="150000"/>
              </a:lnSpc>
            </a:pPr>
            <a:r>
              <a:rPr lang="en-US" dirty="0" smtClean="0"/>
              <a:t>Architecture 1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559041" y="3979727"/>
            <a:ext cx="1486329" cy="168848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962358" y="7410036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9137832" y="4144980"/>
            <a:ext cx="3593473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Virtual Workstation</a:t>
            </a:r>
          </a:p>
          <a:p>
            <a:pPr algn="ctr"/>
            <a:r>
              <a:rPr lang="en-US" sz="2667" dirty="0"/>
              <a:t>Preconfigured with Chef tools</a:t>
            </a:r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990" y="5916279"/>
            <a:ext cx="1701573" cy="12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6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Lab System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>
              <a:lnSpc>
                <a:spcPct val="150000"/>
              </a:lnSpc>
            </a:pPr>
            <a:r>
              <a:rPr lang="en-US" dirty="0" smtClean="0"/>
              <a:t>Architecture 2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9137831" y="4144981"/>
            <a:ext cx="2198204" cy="52077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Chef Server</a:t>
            </a:r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white">
          <a:xfrm>
            <a:off x="5605217" y="7398210"/>
            <a:ext cx="2198204" cy="654303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 lnSpcReduction="2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Local Workstation</a:t>
            </a:r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 bwMode="white">
          <a:xfrm>
            <a:off x="13045961" y="7531741"/>
            <a:ext cx="2198204" cy="52077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Nodes</a:t>
            </a:r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grpSp>
        <p:nvGrpSpPr>
          <p:cNvPr id="19" name="Group 18"/>
          <p:cNvGrpSpPr/>
          <p:nvPr/>
        </p:nvGrpSpPr>
        <p:grpSpPr>
          <a:xfrm>
            <a:off x="13258380" y="5429028"/>
            <a:ext cx="1366969" cy="1899513"/>
            <a:chOff x="9289520" y="4376570"/>
            <a:chExt cx="1025227" cy="1424635"/>
          </a:xfrm>
        </p:grpSpPr>
        <p:pic>
          <p:nvPicPr>
            <p:cNvPr id="2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Straight Arrow Connector 23"/>
          <p:cNvCxnSpPr/>
          <p:nvPr/>
        </p:nvCxnSpPr>
        <p:spPr>
          <a:xfrm flipV="1">
            <a:off x="7462157" y="3789591"/>
            <a:ext cx="1650730" cy="20458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125749" y="3675018"/>
            <a:ext cx="2132631" cy="175400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http://www.clipartpal.com/_thumbs/pd/computer/hardware/server_1234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825" y="2330445"/>
            <a:ext cx="1691126" cy="170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990" y="5916279"/>
            <a:ext cx="1701573" cy="12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2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 Workstation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4400" y="1917158"/>
            <a:ext cx="7402280" cy="2304985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r>
              <a:rPr lang="en-US" sz="3733" dirty="0"/>
              <a:t>Around the end of Day 1, we will have an Install </a:t>
            </a:r>
            <a:r>
              <a:rPr lang="en-US" sz="3733" dirty="0" smtClean="0"/>
              <a:t>Fest.</a:t>
            </a:r>
            <a:endParaRPr lang="en-US" sz="3733" dirty="0"/>
          </a:p>
        </p:txBody>
      </p:sp>
      <p:grpSp>
        <p:nvGrpSpPr>
          <p:cNvPr id="7" name="Group 6"/>
          <p:cNvGrpSpPr/>
          <p:nvPr/>
        </p:nvGrpSpPr>
        <p:grpSpPr>
          <a:xfrm>
            <a:off x="6006353" y="1556426"/>
            <a:ext cx="10399714" cy="6304572"/>
            <a:chOff x="1650309" y="1451349"/>
            <a:chExt cx="11224227" cy="6804413"/>
          </a:xfrm>
        </p:grpSpPr>
        <p:pic>
          <p:nvPicPr>
            <p:cNvPr id="8" name="Picture 7" descr="Laptop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18294" y="6054071"/>
              <a:ext cx="3310476" cy="2192831"/>
            </a:xfrm>
            <a:prstGeom prst="rect">
              <a:avLst/>
            </a:prstGeom>
          </p:spPr>
        </p:pic>
        <p:pic>
          <p:nvPicPr>
            <p:cNvPr id="9" name="Picture 8" descr="Laptop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309" y="6062931"/>
              <a:ext cx="3310476" cy="2192831"/>
            </a:xfrm>
            <a:prstGeom prst="rect">
              <a:avLst/>
            </a:prstGeom>
          </p:spPr>
        </p:pic>
        <p:pic>
          <p:nvPicPr>
            <p:cNvPr id="10" name="Picture 9" descr="Laptop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564060" y="5518676"/>
              <a:ext cx="3310476" cy="2192831"/>
            </a:xfrm>
            <a:prstGeom prst="rect">
              <a:avLst/>
            </a:prstGeom>
          </p:spPr>
        </p:pic>
        <p:pic>
          <p:nvPicPr>
            <p:cNvPr id="11" name="Picture 10" descr="Laptop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0309" y="5991162"/>
              <a:ext cx="3310476" cy="2192831"/>
            </a:xfrm>
            <a:prstGeom prst="rect">
              <a:avLst/>
            </a:prstGeom>
          </p:spPr>
        </p:pic>
        <p:sp>
          <p:nvSpPr>
            <p:cNvPr id="12" name="Cloud 11"/>
            <p:cNvSpPr/>
            <p:nvPr/>
          </p:nvSpPr>
          <p:spPr bwMode="auto">
            <a:xfrm>
              <a:off x="3931073" y="1451349"/>
              <a:ext cx="6289719" cy="3144589"/>
            </a:xfrm>
            <a:prstGeom prst="cloud">
              <a:avLst/>
            </a:prstGeom>
            <a:ln>
              <a:headEnd type="non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3" name="Curved Connector 12"/>
            <p:cNvCxnSpPr/>
            <p:nvPr/>
          </p:nvCxnSpPr>
          <p:spPr>
            <a:xfrm rot="5400000">
              <a:off x="3235703" y="4021559"/>
              <a:ext cx="3245597" cy="2136699"/>
            </a:xfrm>
            <a:prstGeom prst="curvedConnector3">
              <a:avLst>
                <a:gd name="adj1" fmla="val 50000"/>
              </a:avLst>
            </a:prstGeom>
            <a:ln w="127000" cmpd="sng">
              <a:solidFill>
                <a:schemeClr val="bg1">
                  <a:lumMod val="50000"/>
                </a:schemeClr>
              </a:solidFill>
              <a:headEnd type="none"/>
              <a:tailEnd type="triangle" w="med" len="sm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/>
            <p:nvPr/>
          </p:nvCxnSpPr>
          <p:spPr>
            <a:xfrm rot="5400000">
              <a:off x="5060137" y="4797484"/>
              <a:ext cx="3144585" cy="685420"/>
            </a:xfrm>
            <a:prstGeom prst="curvedConnector3">
              <a:avLst>
                <a:gd name="adj1" fmla="val 50000"/>
              </a:avLst>
            </a:prstGeom>
            <a:ln w="127000" cmpd="sng">
              <a:solidFill>
                <a:schemeClr val="bg1">
                  <a:lumMod val="50000"/>
                </a:schemeClr>
              </a:solidFill>
              <a:tailEnd type="triangle" w="med" len="sm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 rot="16200000" flipH="1">
              <a:off x="6299912" y="4686625"/>
              <a:ext cx="3014998" cy="1019442"/>
            </a:xfrm>
            <a:prstGeom prst="curvedConnector3">
              <a:avLst>
                <a:gd name="adj1" fmla="val 50000"/>
              </a:avLst>
            </a:prstGeom>
            <a:ln w="127000" cmpd="sng">
              <a:solidFill>
                <a:schemeClr val="bg1">
                  <a:lumMod val="50000"/>
                </a:schemeClr>
              </a:solidFill>
              <a:tailEnd type="triangle" w="med" len="sm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rot="16200000" flipH="1">
              <a:off x="7872334" y="3658526"/>
              <a:ext cx="2914213" cy="2329803"/>
            </a:xfrm>
            <a:prstGeom prst="curvedConnector3">
              <a:avLst>
                <a:gd name="adj1" fmla="val 50000"/>
              </a:avLst>
            </a:prstGeom>
            <a:ln w="127000" cmpd="sng">
              <a:solidFill>
                <a:schemeClr val="bg1">
                  <a:lumMod val="50000"/>
                </a:schemeClr>
              </a:solidFill>
              <a:tailEnd type="triangle" w="med" len="sm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 descr="Serv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1564" y="2341672"/>
              <a:ext cx="1669695" cy="1669695"/>
            </a:xfrm>
            <a:prstGeom prst="rect">
              <a:avLst/>
            </a:prstGeom>
          </p:spPr>
        </p:pic>
        <p:pic>
          <p:nvPicPr>
            <p:cNvPr id="19" name="Picture 18" descr="Serv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2091" y="2211865"/>
              <a:ext cx="1669695" cy="1669695"/>
            </a:xfrm>
            <a:prstGeom prst="rect">
              <a:avLst/>
            </a:prstGeom>
          </p:spPr>
        </p:pic>
        <p:pic>
          <p:nvPicPr>
            <p:cNvPr id="20" name="Picture 19" descr="Serv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136" y="2079623"/>
              <a:ext cx="1669695" cy="1669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0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a Workstation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r>
              <a:rPr lang="en-US" sz="3733" dirty="0" smtClean="0"/>
              <a:t>We need </a:t>
            </a:r>
            <a:r>
              <a:rPr lang="en-US" sz="3733" dirty="0"/>
              <a:t>t</a:t>
            </a:r>
            <a:r>
              <a:rPr lang="en-US" sz="3733" dirty="0" smtClean="0"/>
              <a:t>he following:</a:t>
            </a:r>
            <a:endParaRPr lang="en-US" sz="3733" dirty="0"/>
          </a:p>
          <a:p>
            <a:pPr marL="766214" lvl="1" indent="-457189">
              <a:buFont typeface="Arial" panose="020B0604020202020204" pitchFamily="34" charset="0"/>
              <a:buChar char="•"/>
            </a:pPr>
            <a:r>
              <a:rPr lang="de-DE" sz="3200" dirty="0"/>
              <a:t>Chef </a:t>
            </a:r>
            <a:r>
              <a:rPr lang="de-DE" sz="3200" dirty="0" smtClean="0"/>
              <a:t>Development Kit (ChefDK)</a:t>
            </a:r>
            <a:endParaRPr lang="de-DE" sz="3200" dirty="0"/>
          </a:p>
          <a:p>
            <a:pPr marL="766214" lvl="1" indent="-457189">
              <a:buFont typeface="Arial" panose="020B0604020202020204" pitchFamily="34" charset="0"/>
              <a:buChar char="•"/>
            </a:pPr>
            <a:r>
              <a:rPr lang="de-DE" sz="3200" dirty="0" smtClean="0"/>
              <a:t>Editor</a:t>
            </a:r>
          </a:p>
          <a:p>
            <a:pPr marL="766214" lvl="1" indent="-457189">
              <a:buFont typeface="Arial" panose="020B0604020202020204" pitchFamily="34" charset="0"/>
              <a:buChar char="•"/>
            </a:pPr>
            <a:r>
              <a:rPr lang="de-DE" sz="3200" dirty="0" smtClean="0"/>
              <a:t>git (optional)</a:t>
            </a:r>
          </a:p>
          <a:p>
            <a:pPr marL="766214" lvl="1" indent="-457189">
              <a:buFont typeface="Arial" panose="020B0604020202020204" pitchFamily="34" charset="0"/>
              <a:buChar char="•"/>
            </a:pPr>
            <a:endParaRPr lang="de-DE" sz="3200" dirty="0" smtClean="0"/>
          </a:p>
          <a:p>
            <a:pPr marL="766214" lvl="1" indent="-457189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733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7D868C"/>
                </a:solidFill>
              </a:rPr>
              <a:t>©2015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3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Legend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81809"/>
            <a:ext cx="14898624" cy="5320342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dirty="0" smtClean="0"/>
              <a:t>GE or Group Exercise: All participants and the instructor do this task together with the instructor often leading the way</a:t>
            </a:r>
            <a:r>
              <a:rPr lang="en-US" sz="3733" dirty="0"/>
              <a:t> </a:t>
            </a:r>
            <a:r>
              <a:rPr lang="en-US" sz="3733" dirty="0" smtClean="0"/>
              <a:t>and explaining things as we proceed.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733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dirty="0" smtClean="0"/>
              <a:t>Lab: You perform this task on your own.</a:t>
            </a:r>
            <a:endParaRPr lang="en-US" sz="3733" dirty="0"/>
          </a:p>
          <a:p>
            <a:endParaRPr lang="en-US" sz="3733" dirty="0"/>
          </a:p>
          <a:p>
            <a:endParaRPr lang="en-US" sz="3733" dirty="0" smtClean="0"/>
          </a:p>
          <a:p>
            <a:endParaRPr lang="en-US" sz="3733" dirty="0"/>
          </a:p>
          <a:p>
            <a:endParaRPr lang="en-US" sz="3733" dirty="0" smtClean="0"/>
          </a:p>
          <a:p>
            <a:endParaRPr lang="de-DE" sz="3200" dirty="0"/>
          </a:p>
          <a:p>
            <a:pPr lvl="1"/>
            <a:endParaRPr lang="de-DE" sz="3200" dirty="0"/>
          </a:p>
          <a:p>
            <a:pPr lvl="1"/>
            <a:endParaRPr lang="en-US" sz="3200" dirty="0"/>
          </a:p>
          <a:p>
            <a:endParaRPr lang="en-US" sz="3733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7D868C"/>
                </a:solidFill>
              </a:rPr>
              <a:t>©2015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Login to the Remote Workstation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4" y="1881809"/>
            <a:ext cx="10127516" cy="5320342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r>
              <a:rPr lang="en-US" sz="4000" dirty="0"/>
              <a:t>Use the </a:t>
            </a:r>
            <a:r>
              <a:rPr lang="en-US" sz="4000" b="1" dirty="0"/>
              <a:t>address</a:t>
            </a:r>
            <a:r>
              <a:rPr lang="en-US" sz="4000" dirty="0"/>
              <a:t>, </a:t>
            </a:r>
            <a:r>
              <a:rPr lang="en-US" sz="4000" b="1" dirty="0"/>
              <a:t>user name</a:t>
            </a:r>
            <a:r>
              <a:rPr lang="en-US" sz="4000" dirty="0"/>
              <a:t>, and </a:t>
            </a:r>
            <a:r>
              <a:rPr lang="en-US" sz="4000" b="1" dirty="0"/>
              <a:t>password</a:t>
            </a:r>
            <a:r>
              <a:rPr lang="en-US" sz="4000" dirty="0"/>
              <a:t> to connect to the remote workstation.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7D868C"/>
                </a:solidFill>
              </a:rPr>
              <a:t>©2015 Chef Software Inc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9857" y="2214599"/>
            <a:ext cx="39719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0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7D868C"/>
                </a:solidFill>
              </a:rPr>
              <a:t>©2015 Chef Software 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181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Yourselves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Chef Software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Current job role</a:t>
            </a:r>
          </a:p>
          <a:p>
            <a:pPr lvl="1"/>
            <a:r>
              <a:rPr lang="en-US" dirty="0" smtClean="0"/>
              <a:t>Previous job roles/background</a:t>
            </a:r>
          </a:p>
          <a:p>
            <a:pPr lvl="1"/>
            <a:r>
              <a:rPr lang="en-US" dirty="0" smtClean="0"/>
              <a:t>Experience with Chef and/or config management</a:t>
            </a:r>
          </a:p>
          <a:p>
            <a:pPr lvl="1"/>
            <a:r>
              <a:rPr lang="en-US" dirty="0" smtClean="0"/>
              <a:t>Favorite Text Editor</a:t>
            </a:r>
          </a:p>
        </p:txBody>
      </p:sp>
    </p:spTree>
    <p:extLst>
      <p:ext uri="{BB962C8B-B14F-4D97-AF65-F5344CB8AC3E}">
        <p14:creationId xmlns:p14="http://schemas.microsoft.com/office/powerpoint/2010/main" val="156155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/>
            <a:r>
              <a:rPr lang="en-US" dirty="0"/>
              <a:t>You will leave this </a:t>
            </a:r>
            <a:r>
              <a:rPr lang="en-US" dirty="0" smtClean="0"/>
              <a:t>class with </a:t>
            </a:r>
            <a:r>
              <a:rPr lang="en-US" dirty="0"/>
              <a:t>a basic </a:t>
            </a:r>
            <a:r>
              <a:rPr lang="en-US" dirty="0" smtClean="0"/>
              <a:t>understanding </a:t>
            </a:r>
            <a:r>
              <a:rPr lang="en-US" dirty="0"/>
              <a:t>of Chef's core components, </a:t>
            </a:r>
            <a:r>
              <a:rPr lang="en-US" dirty="0" smtClean="0"/>
              <a:t>architecture</a:t>
            </a:r>
            <a:r>
              <a:rPr lang="en-US" dirty="0"/>
              <a:t>, commonly used tools, and basic troubleshooting </a:t>
            </a:r>
            <a:r>
              <a:rPr lang="en-US" dirty="0" smtClean="0"/>
              <a:t>methods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You bring with you your own domain expertise and problems. Chef is a framework for solving those problems. Our job is to teach you how to express solutions to your problems with Chef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8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Objectives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320303"/>
            <a:ext cx="14898624" cy="6018636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/>
            <a:r>
              <a:rPr lang="en-US" dirty="0" smtClean="0"/>
              <a:t>After completing this course, you should be able to:</a:t>
            </a:r>
          </a:p>
          <a:p>
            <a:pPr marL="918610" lvl="1" indent="-609585">
              <a:buFont typeface="Wingdings" panose="05000000000000000000" pitchFamily="2" charset="2"/>
              <a:buChar char="Ø"/>
            </a:pPr>
            <a:r>
              <a:rPr lang="en-US" dirty="0" smtClean="0"/>
              <a:t>Use Chef Resources to define the state of your system</a:t>
            </a:r>
          </a:p>
          <a:p>
            <a:pPr marL="918610" lvl="1" indent="-609585">
              <a:buFont typeface="Wingdings" panose="05000000000000000000" pitchFamily="2" charset="2"/>
              <a:buChar char="Ø"/>
            </a:pPr>
            <a:r>
              <a:rPr lang="en-US" dirty="0" smtClean="0"/>
              <a:t>Write and use Chef recipes and cookbooks</a:t>
            </a:r>
          </a:p>
          <a:p>
            <a:pPr marL="918610" lvl="1" indent="-609585">
              <a:buFont typeface="Wingdings" panose="05000000000000000000" pitchFamily="2" charset="2"/>
              <a:buChar char="Ø"/>
            </a:pPr>
            <a:r>
              <a:rPr lang="en-US" dirty="0" smtClean="0"/>
              <a:t>Automate testing of cookbooks</a:t>
            </a:r>
          </a:p>
          <a:p>
            <a:pPr marL="918610" lvl="1" indent="-609585">
              <a:buFont typeface="Wingdings" panose="05000000000000000000" pitchFamily="2" charset="2"/>
              <a:buChar char="Ø"/>
            </a:pPr>
            <a:r>
              <a:rPr lang="en-US" dirty="0" smtClean="0"/>
              <a:t>Manage multiple nodes with Chef Server</a:t>
            </a:r>
          </a:p>
          <a:p>
            <a:pPr marL="918610" lvl="1" indent="-609585">
              <a:buFont typeface="Wingdings" panose="05000000000000000000" pitchFamily="2" charset="2"/>
              <a:buChar char="Ø"/>
            </a:pPr>
            <a:r>
              <a:rPr lang="en-US" dirty="0" smtClean="0"/>
              <a:t>Create Organizations</a:t>
            </a:r>
          </a:p>
          <a:p>
            <a:pPr marL="918610" lvl="1" indent="-609585">
              <a:buFont typeface="Wingdings" panose="05000000000000000000" pitchFamily="2" charset="2"/>
              <a:buChar char="Ø"/>
            </a:pPr>
            <a:r>
              <a:rPr lang="en-US" dirty="0" smtClean="0"/>
              <a:t>Bootstrap nodes</a:t>
            </a:r>
          </a:p>
          <a:p>
            <a:pPr marL="918610" lvl="1" indent="-609585">
              <a:buFont typeface="Wingdings" panose="05000000000000000000" pitchFamily="2" charset="2"/>
              <a:buChar char="Ø"/>
            </a:pPr>
            <a:r>
              <a:rPr lang="en-US" dirty="0" smtClean="0"/>
              <a:t>Assign Roles to nodes</a:t>
            </a:r>
          </a:p>
          <a:p>
            <a:pPr marL="918610" lvl="1" indent="-609585">
              <a:buFont typeface="Wingdings" panose="05000000000000000000" pitchFamily="2" charset="2"/>
              <a:buChar char="Ø"/>
            </a:pPr>
            <a:r>
              <a:rPr lang="en-US" dirty="0" smtClean="0"/>
              <a:t>Deploy nodes to environments</a:t>
            </a:r>
          </a:p>
          <a:p>
            <a:pPr marL="918610" lvl="1" indent="-60958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18610" lvl="1" indent="-60958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18610" lvl="1" indent="-60958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5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12484" y="2429796"/>
            <a:ext cx="8150515" cy="70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33" dirty="0"/>
              <a:t>Getting a Workstation</a:t>
            </a:r>
          </a:p>
          <a:p>
            <a:r>
              <a:rPr lang="en-US" sz="3733" dirty="0"/>
              <a:t>Using Resources</a:t>
            </a:r>
          </a:p>
          <a:p>
            <a:r>
              <a:rPr lang="en-US" sz="3733" dirty="0"/>
              <a:t>Building Cookbooks</a:t>
            </a:r>
          </a:p>
          <a:p>
            <a:r>
              <a:rPr lang="en-US" sz="3733" dirty="0" smtClean="0"/>
              <a:t>Test Kitchen</a:t>
            </a:r>
          </a:p>
          <a:p>
            <a:r>
              <a:rPr lang="en-US" sz="3733" dirty="0"/>
              <a:t>Details About </a:t>
            </a:r>
            <a:r>
              <a:rPr lang="en-US" sz="3733" dirty="0" smtClean="0"/>
              <a:t>a System</a:t>
            </a:r>
          </a:p>
          <a:p>
            <a:r>
              <a:rPr lang="en-US" sz="4000" dirty="0"/>
              <a:t>Desired State and </a:t>
            </a:r>
            <a:r>
              <a:rPr lang="en-US" sz="4000" dirty="0" smtClean="0"/>
              <a:t>Data</a:t>
            </a:r>
          </a:p>
          <a:p>
            <a:r>
              <a:rPr lang="en-US" sz="4000" dirty="0" smtClean="0"/>
              <a:t>Local Workstation </a:t>
            </a:r>
            <a:r>
              <a:rPr lang="en-US" sz="4000" dirty="0"/>
              <a:t>Installation</a:t>
            </a:r>
            <a:endParaRPr lang="en-US" sz="3733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white">
          <a:xfrm>
            <a:off x="8233833" y="2419206"/>
            <a:ext cx="7310968" cy="706938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33" dirty="0"/>
              <a:t>Connecting </a:t>
            </a:r>
            <a:r>
              <a:rPr lang="en-US" sz="3733" dirty="0" smtClean="0"/>
              <a:t>to </a:t>
            </a:r>
            <a:r>
              <a:rPr lang="en-US" sz="3733" dirty="0"/>
              <a:t>Chef </a:t>
            </a:r>
            <a:r>
              <a:rPr lang="en-US" sz="3733" dirty="0" smtClean="0"/>
              <a:t>Server</a:t>
            </a:r>
          </a:p>
          <a:p>
            <a:r>
              <a:rPr lang="en-US" sz="3733" dirty="0"/>
              <a:t>Community </a:t>
            </a:r>
            <a:r>
              <a:rPr lang="en-US" sz="3733" dirty="0" smtClean="0"/>
              <a:t>Cookbooks</a:t>
            </a:r>
            <a:endParaRPr lang="en-US" sz="3733" dirty="0"/>
          </a:p>
          <a:p>
            <a:r>
              <a:rPr lang="en-US" sz="3733" dirty="0"/>
              <a:t>Managing Multiple Nodes</a:t>
            </a:r>
          </a:p>
          <a:p>
            <a:r>
              <a:rPr lang="en-US" sz="3733" dirty="0" smtClean="0"/>
              <a:t>Roles</a:t>
            </a:r>
            <a:endParaRPr lang="en-US" sz="3733" dirty="0"/>
          </a:p>
          <a:p>
            <a:r>
              <a:rPr lang="en-US" sz="3733" dirty="0"/>
              <a:t>Search</a:t>
            </a:r>
          </a:p>
          <a:p>
            <a:r>
              <a:rPr lang="en-US" sz="3733" dirty="0"/>
              <a:t>Environments</a:t>
            </a:r>
          </a:p>
          <a:p>
            <a:endParaRPr lang="en-US" sz="3733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17939" y="1979028"/>
            <a:ext cx="7310936" cy="930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236403" y="1987054"/>
            <a:ext cx="7308365" cy="128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93330" y="1207148"/>
            <a:ext cx="7376583" cy="83608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204722" y="1198672"/>
            <a:ext cx="7376583" cy="83608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 smtClean="0"/>
              <a:t>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56198"/>
            <a:ext cx="14332007" cy="5345953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r>
              <a:rPr lang="en-US" sz="3200" dirty="0"/>
              <a:t>Chef can automate how you build, deploy, and manage your </a:t>
            </a:r>
            <a:r>
              <a:rPr lang="en-US" sz="3200" dirty="0" smtClean="0"/>
              <a:t>infrastructure.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Chef can integrate with cloud-based platforms such as Rackspace and Amazon Elastic Compute Cloud to automatically provision and configure new </a:t>
            </a:r>
            <a:r>
              <a:rPr lang="en-US" sz="3200" dirty="0" smtClean="0"/>
              <a:t>machines.</a:t>
            </a:r>
            <a:endParaRPr lang="en-US" sz="3200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4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r>
              <a:rPr lang="en-US" sz="3733" dirty="0"/>
              <a:t>Chef is a large set of tools that are able to be used on multiple platforms and in numerous configurations. </a:t>
            </a:r>
            <a:endParaRPr lang="en-US" sz="3733" dirty="0" smtClean="0"/>
          </a:p>
          <a:p>
            <a:endParaRPr lang="en-US" sz="3733" dirty="0"/>
          </a:p>
          <a:p>
            <a:r>
              <a:rPr lang="en-US" sz="3733" dirty="0"/>
              <a:t>Learning Chef is like learning a language. You will reach fluency very fast but it will take practice until you become comfortable.</a:t>
            </a:r>
          </a:p>
          <a:p>
            <a:pPr algn="ctr"/>
            <a:endParaRPr lang="en-US" sz="3733" b="1" dirty="0"/>
          </a:p>
          <a:p>
            <a:pPr algn="ctr"/>
            <a:r>
              <a:rPr lang="en-US" sz="3733" b="1" dirty="0" smtClean="0"/>
              <a:t>A great way </a:t>
            </a:r>
            <a:r>
              <a:rPr lang="en-US" sz="3733" b="1" dirty="0"/>
              <a:t>to learn Chef is to use Chef</a:t>
            </a:r>
          </a:p>
          <a:p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4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Fundamentals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r>
              <a:rPr lang="en-US" sz="3733" b="1" dirty="0"/>
              <a:t>Ask Me Anything</a:t>
            </a:r>
            <a:r>
              <a:rPr lang="en-US" sz="3733" dirty="0"/>
              <a:t>: </a:t>
            </a:r>
            <a:r>
              <a:rPr lang="en-US" sz="3733" dirty="0" smtClean="0"/>
              <a:t>It </a:t>
            </a:r>
            <a:r>
              <a:rPr lang="en-US" sz="3733" dirty="0"/>
              <a:t>is important that we answer your questions and set you on the path to find more.</a:t>
            </a:r>
          </a:p>
          <a:p>
            <a:endParaRPr lang="en-US" sz="3733" dirty="0"/>
          </a:p>
          <a:p>
            <a:r>
              <a:rPr lang="en-US" sz="3733" b="1" dirty="0"/>
              <a:t>Break It</a:t>
            </a:r>
            <a:r>
              <a:rPr lang="en-US" sz="3733" dirty="0"/>
              <a:t>: If everything works the first time go back and make some changes. Break it! 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6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Lab System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>
              <a:lnSpc>
                <a:spcPct val="150000"/>
              </a:lnSpc>
            </a:pPr>
            <a:r>
              <a:rPr lang="en-US" dirty="0" smtClean="0"/>
              <a:t>In this course you will use two different architectures:</a:t>
            </a:r>
          </a:p>
          <a:p>
            <a:pPr marL="1219170" lvl="2" indent="-609585">
              <a:buFont typeface="+mj-lt"/>
              <a:buAutoNum type="arabicPeriod"/>
            </a:pPr>
            <a:r>
              <a:rPr lang="en-US" dirty="0" smtClean="0"/>
              <a:t>Initially, you'll use a virtual workstation so you can start using Chef right away.</a:t>
            </a:r>
          </a:p>
          <a:p>
            <a:pPr marL="1219170" lvl="2" indent="-609585">
              <a:buFont typeface="+mj-lt"/>
              <a:buAutoNum type="arabicPeriod"/>
            </a:pPr>
            <a:r>
              <a:rPr lang="en-US" dirty="0" smtClean="0"/>
              <a:t>Later, you'll use a common production type of architecture that includes a Chef Server.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5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efDk3.2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ChefDk3.2Template.potx</Template>
  <TotalTime>12550</TotalTime>
  <Words>1169</Words>
  <Application>Microsoft Macintosh PowerPoint</Application>
  <PresentationFormat>Custom</PresentationFormat>
  <Paragraphs>154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ChefDk3.2Template</vt:lpstr>
      <vt:lpstr>Chef Essentials</vt:lpstr>
      <vt:lpstr>Introduce Yourselves</vt:lpstr>
      <vt:lpstr>Expectations</vt:lpstr>
      <vt:lpstr>Course Objectives</vt:lpstr>
      <vt:lpstr>Agenda</vt:lpstr>
      <vt:lpstr>Chef</vt:lpstr>
      <vt:lpstr>Chef</vt:lpstr>
      <vt:lpstr>Chef Fundamentals</vt:lpstr>
      <vt:lpstr>Chef Lab System Architecture</vt:lpstr>
      <vt:lpstr>Chef Lab System Architecture</vt:lpstr>
      <vt:lpstr>Chef Lab System Architecture</vt:lpstr>
      <vt:lpstr>Getting a Workstation</vt:lpstr>
      <vt:lpstr>Configuring a Workstation</vt:lpstr>
      <vt:lpstr>Hands-on Legend</vt:lpstr>
      <vt:lpstr>GE: Login to the Remote Workstation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Franklin Webber</cp:lastModifiedBy>
  <cp:revision>1611</cp:revision>
  <cp:lastPrinted>2015-02-07T23:49:10Z</cp:lastPrinted>
  <dcterms:created xsi:type="dcterms:W3CDTF">2012-09-13T17:36:07Z</dcterms:created>
  <dcterms:modified xsi:type="dcterms:W3CDTF">2016-02-03T16:44:26Z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