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60" r:id="rId3"/>
    <p:sldId id="287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07" autoAdjust="0"/>
    <p:restoredTop sz="94660"/>
  </p:normalViewPr>
  <p:slideViewPr>
    <p:cSldViewPr snapToGrid="0">
      <p:cViewPr varScale="1">
        <p:scale>
          <a:sx n="65" d="100"/>
          <a:sy n="65" d="100"/>
        </p:scale>
        <p:origin x="3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Chander V" userId="146ea9cd-88e8-4270-bc2b-da76f2ce2add" providerId="ADAL" clId="{9F9CF9F2-7182-4E26-9257-7CFFF68F46EA}"/>
    <pc:docChg chg="modSld">
      <pc:chgData name="Bhanu Chander V" userId="146ea9cd-88e8-4270-bc2b-da76f2ce2add" providerId="ADAL" clId="{9F9CF9F2-7182-4E26-9257-7CFFF68F46EA}" dt="2024-11-29T04:59:57.003" v="4" actId="20577"/>
      <pc:docMkLst>
        <pc:docMk/>
      </pc:docMkLst>
      <pc:sldChg chg="modSp mod">
        <pc:chgData name="Bhanu Chander V" userId="146ea9cd-88e8-4270-bc2b-da76f2ce2add" providerId="ADAL" clId="{9F9CF9F2-7182-4E26-9257-7CFFF68F46EA}" dt="2024-11-29T04:59:57.003" v="4" actId="20577"/>
        <pc:sldMkLst>
          <pc:docMk/>
          <pc:sldMk cId="2800351140" sldId="287"/>
        </pc:sldMkLst>
        <pc:spChg chg="mod">
          <ac:chgData name="Bhanu Chander V" userId="146ea9cd-88e8-4270-bc2b-da76f2ce2add" providerId="ADAL" clId="{9F9CF9F2-7182-4E26-9257-7CFFF68F46EA}" dt="2024-11-29T04:59:57.003" v="4" actId="20577"/>
          <ac:spMkLst>
            <pc:docMk/>
            <pc:sldMk cId="2800351140" sldId="287"/>
            <ac:spMk id="5" creationId="{59480829-A0B9-DBC0-B6C9-C4BDC85C1F9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D07E-817D-3D55-C40F-501F3DF4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4B0EE-132F-09DA-1F36-B8469ACA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0F8D-49C0-4F03-D46B-BD29E6E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3485-F5B3-5A31-D87B-391356B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EC22-1A38-5E30-FDE0-69028FE7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7BBF-AEB5-D6BA-682D-FF737F52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DFB06-EA8F-4806-7E09-C9B740EA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4F48-76BE-CFF4-1AA9-09340E10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BF3D-890C-066E-4745-D24BD03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7400-F1D3-E532-48CE-52D3B872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4AB29-7126-6694-7EC5-DB650DF86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4D29-8A44-69EE-7DF4-CE6475E3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1FB3-6C9A-250B-5A0B-8E0BB0D3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BEC4-65EB-6CC2-9D46-036495B7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A8A7-B12D-A023-F992-766E524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A92C-01DE-A665-9C98-65940C30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1E13-20E7-52D1-5EA7-D3FFC9BD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0050-6F80-3871-194C-2276623A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2D4A-19FD-0E0C-971E-8FDC596F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A668-213E-7D14-A01F-F8931277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0C7C-73B4-77B7-7E9E-FAB0891B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430F-81B0-2508-8CAB-C8ACD7C0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E26B-3464-2CE4-5D0F-6339FACC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1C89-6B8D-7302-B117-452ECD65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2257-A2AB-8385-36D5-8D56995E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D0F-ECCF-64B4-DA4E-5A5AB4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54D3-5B75-D63F-8902-40967007C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F2B6-F304-E856-DC94-69FA59CF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7C68-29DF-D2B7-37A2-5174BCC7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749D-7359-D0D1-A77C-3151E566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43EB-D960-A928-6ABB-5DDF264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1880-06B5-CFBD-78E7-0503423D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42A5E-D459-C91A-935C-1ADE9B0B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EC622-4B05-ACE5-6FB5-82127ECC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44D-3D42-5125-1BE0-D522EC5E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8432-3E27-EE9E-5F96-BB41E2FFC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0642B-B77E-2A10-5F08-E8DE0DD3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52B7E-0316-B6F8-36CD-8D263B98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857D4-0340-1B65-EE60-B76A578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169B-95D1-AB0A-0072-3B3F1296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5F6DA-1674-2D9B-0D21-B56F0341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49313-6CBF-F399-E125-8E9CA4D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FBA31-4476-8857-D59A-4A53E9B2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49F5F-2AE5-3F58-AED7-2A893C62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9AE6D-32E0-6585-117F-9BE69618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D603-69A9-9692-1385-51980CA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6763-87DA-5D6A-0A1E-AB7D9D5D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BAAA-1FA5-000F-34EF-E9868F9C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CF85-D469-F9BB-D155-7F23499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6A9CA-7A77-BB86-9282-6749B031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3A29-FA8F-70E7-B36A-64B43117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1C34-9C6E-7C79-9FAC-F1A5579E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962E-D11B-87A9-57B8-8F931FA8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F5389-1C2E-39AC-0CA6-78FE2B707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20FD-4E98-C57B-CF72-6E600AF1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26D02-5E70-3CC5-0F89-140D5E79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DA5C-CB7B-B2CE-8C91-AA62BCB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DD72-D8A3-5D74-E920-8E7587CC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A41A3-D407-5462-6882-5049CAAF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68DA-C40C-9618-6EBD-D2B313BC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0D6B-A461-9DEE-4BBE-6929F67EF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E86D-6407-4CF3-95B0-B40119CB6EF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059C-EAC4-9D1C-D003-9857AC803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41E4-666A-E40A-BC73-D213555C5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soft.github.io/graphra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ECC36-311A-2C00-D6D6-57A5318C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BF60C4-B468-2F93-5B2F-2733F269E138}"/>
              </a:ext>
            </a:extLst>
          </p:cNvPr>
          <p:cNvSpPr txBox="1"/>
          <p:nvPr/>
        </p:nvSpPr>
        <p:spPr>
          <a:xfrm>
            <a:off x="526864" y="388223"/>
            <a:ext cx="63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Knowledge Graph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2A308-B060-6F66-A07B-852AB7ED7177}"/>
              </a:ext>
            </a:extLst>
          </p:cNvPr>
          <p:cNvSpPr txBox="1"/>
          <p:nvPr/>
        </p:nvSpPr>
        <p:spPr>
          <a:xfrm>
            <a:off x="435933" y="928304"/>
            <a:ext cx="7081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Structured representation of information, where data is organized in the form of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Consisting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Nodes</a:t>
            </a:r>
            <a:r>
              <a:rPr lang="en-US" sz="2000" dirty="0"/>
              <a:t> (entities or concepts)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Edges</a:t>
            </a:r>
            <a:r>
              <a:rPr lang="en-US" sz="2000" dirty="0"/>
              <a:t> (relationships or associations between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model, store, and organize complex information in a way that makes it easy for both humans and machines to understand, navigate, and use the knowledge it contains.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3FA90-25B7-A8E8-1684-697BE8F0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10" r="3183"/>
          <a:stretch/>
        </p:blipFill>
        <p:spPr>
          <a:xfrm>
            <a:off x="1349227" y="3869042"/>
            <a:ext cx="4840028" cy="2600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1A328-3B9B-31DF-6BA3-B1CFA0CD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17" y="290512"/>
            <a:ext cx="4400550" cy="6276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82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F329B-5B09-316D-675D-B020E34EC5BE}"/>
              </a:ext>
            </a:extLst>
          </p:cNvPr>
          <p:cNvSpPr txBox="1"/>
          <p:nvPr/>
        </p:nvSpPr>
        <p:spPr>
          <a:xfrm>
            <a:off x="1031359" y="991179"/>
            <a:ext cx="7517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Nodes</a:t>
            </a:r>
            <a:r>
              <a:rPr lang="en-US" sz="2000" dirty="0"/>
              <a:t> Patient, Doctor, Medication, Treatment,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Edges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"Diagnosed with" (connecting Patient and Diagnosis), </a:t>
            </a:r>
          </a:p>
          <a:p>
            <a:pPr lvl="1"/>
            <a:r>
              <a:rPr lang="en-US" sz="2000" dirty="0"/>
              <a:t>"Prescribed" (connecting Doctor and Medication), </a:t>
            </a:r>
          </a:p>
          <a:p>
            <a:pPr lvl="1"/>
            <a:r>
              <a:rPr lang="en-US" sz="2000" dirty="0"/>
              <a:t>"Treated with" (connecting Patient and Treatment)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99DFE-CDFE-FAA8-DE3D-3957B1438B90}"/>
              </a:ext>
            </a:extLst>
          </p:cNvPr>
          <p:cNvSpPr/>
          <p:nvPr/>
        </p:nvSpPr>
        <p:spPr>
          <a:xfrm>
            <a:off x="3944680" y="3324408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1D60A-7680-593B-028A-DFDAD464BFCA}"/>
              </a:ext>
            </a:extLst>
          </p:cNvPr>
          <p:cNvSpPr/>
          <p:nvPr/>
        </p:nvSpPr>
        <p:spPr>
          <a:xfrm>
            <a:off x="1623238" y="4524131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8E79A-B859-1FD6-4CF8-B76BCF05CA48}"/>
              </a:ext>
            </a:extLst>
          </p:cNvPr>
          <p:cNvSpPr/>
          <p:nvPr/>
        </p:nvSpPr>
        <p:spPr>
          <a:xfrm>
            <a:off x="4572000" y="5433067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1F790-1F0C-7965-E354-A1509C226416}"/>
              </a:ext>
            </a:extLst>
          </p:cNvPr>
          <p:cNvSpPr/>
          <p:nvPr/>
        </p:nvSpPr>
        <p:spPr>
          <a:xfrm>
            <a:off x="7102550" y="3616803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CBBD9-817C-F303-9FDA-EC011FD3B370}"/>
              </a:ext>
            </a:extLst>
          </p:cNvPr>
          <p:cNvSpPr/>
          <p:nvPr/>
        </p:nvSpPr>
        <p:spPr>
          <a:xfrm>
            <a:off x="7024579" y="5258103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8536C-D563-1EC2-BD1B-829CD6109AAA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5468680" y="3616804"/>
            <a:ext cx="1633870" cy="29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98A1D5-4207-9B07-47D9-6C945F5B2E6B}"/>
              </a:ext>
            </a:extLst>
          </p:cNvPr>
          <p:cNvSpPr txBox="1"/>
          <p:nvPr/>
        </p:nvSpPr>
        <p:spPr>
          <a:xfrm>
            <a:off x="5742026" y="3174881"/>
            <a:ext cx="1415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Diagnosed with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0C794-4F97-97BD-487B-904B051DABD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47238" y="4816527"/>
            <a:ext cx="1424762" cy="908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EFA988-AB9B-172E-5B3C-70DAF2647E37}"/>
              </a:ext>
            </a:extLst>
          </p:cNvPr>
          <p:cNvSpPr txBox="1"/>
          <p:nvPr/>
        </p:nvSpPr>
        <p:spPr>
          <a:xfrm>
            <a:off x="3043571" y="5485743"/>
            <a:ext cx="1415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Prescribed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33AD07-5DAA-CEF6-6EC5-0F34CE3599C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147238" y="3909198"/>
            <a:ext cx="1410033" cy="90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B59A3C-1512-C357-EF40-FCE416D9639B}"/>
              </a:ext>
            </a:extLst>
          </p:cNvPr>
          <p:cNvSpPr txBox="1"/>
          <p:nvPr/>
        </p:nvSpPr>
        <p:spPr>
          <a:xfrm>
            <a:off x="2697570" y="3931875"/>
            <a:ext cx="1415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Treated by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BA3E91-3789-43C9-3D73-B5EA63887106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5468680" y="3616804"/>
            <a:ext cx="1555899" cy="193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324963-69FB-AB51-538F-1C36A24F7169}"/>
              </a:ext>
            </a:extLst>
          </p:cNvPr>
          <p:cNvSpPr txBox="1"/>
          <p:nvPr/>
        </p:nvSpPr>
        <p:spPr>
          <a:xfrm>
            <a:off x="5539121" y="4572635"/>
            <a:ext cx="1415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Treated with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D19A6-4DD4-6D49-EBFC-82E7F4FA7742}"/>
              </a:ext>
            </a:extLst>
          </p:cNvPr>
          <p:cNvSpPr txBox="1"/>
          <p:nvPr/>
        </p:nvSpPr>
        <p:spPr>
          <a:xfrm>
            <a:off x="526864" y="388223"/>
            <a:ext cx="63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of Knowledge Graph for Hospital</a:t>
            </a:r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47012A-78F9-EBFA-F22A-05B8921CBF57}"/>
              </a:ext>
            </a:extLst>
          </p:cNvPr>
          <p:cNvSpPr txBox="1"/>
          <p:nvPr/>
        </p:nvSpPr>
        <p:spPr>
          <a:xfrm>
            <a:off x="1056168" y="2611488"/>
            <a:ext cx="703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Entity Example</a:t>
            </a:r>
            <a:r>
              <a:rPr lang="en-US" dirty="0"/>
              <a:t>: people, locations, organizations etc. (basically Nodes)</a:t>
            </a:r>
          </a:p>
        </p:txBody>
      </p:sp>
    </p:spTree>
    <p:extLst>
      <p:ext uri="{BB962C8B-B14F-4D97-AF65-F5344CB8AC3E}">
        <p14:creationId xmlns:p14="http://schemas.microsoft.com/office/powerpoint/2010/main" val="369220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DE6F6-05BF-11B2-0B83-EE8CFBC3D4EA}"/>
              </a:ext>
            </a:extLst>
          </p:cNvPr>
          <p:cNvSpPr txBox="1"/>
          <p:nvPr/>
        </p:nvSpPr>
        <p:spPr>
          <a:xfrm>
            <a:off x="526864" y="388223"/>
            <a:ext cx="63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GraphRAG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80829-A0B9-DBC0-B6C9-C4BDC85C1F9D}"/>
              </a:ext>
            </a:extLst>
          </p:cNvPr>
          <p:cNvSpPr txBox="1"/>
          <p:nvPr/>
        </p:nvSpPr>
        <p:spPr>
          <a:xfrm>
            <a:off x="710608" y="981467"/>
            <a:ext cx="10770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Graph-based</a:t>
            </a:r>
            <a:r>
              <a:rPr lang="en-US" sz="2000" dirty="0"/>
              <a:t> Retrieval-Augmented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Leverages knowledge graphs </a:t>
            </a:r>
            <a:r>
              <a:rPr lang="en-US" sz="2000" dirty="0"/>
              <a:t>to enhance the capabilities of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Extracts </a:t>
            </a:r>
            <a:r>
              <a:rPr lang="en-US" sz="2000" b="1" dirty="0"/>
              <a:t>structured data from unstructured text </a:t>
            </a:r>
            <a:r>
              <a:rPr lang="en-US" sz="2000" dirty="0"/>
              <a:t>and organizes it into a knowledge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Accurate and Contextually relevant answers – by connecting different pieces of Info.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Imagine an LLM looking at a graphical representation of a data – it will have a clear understanding of connectivity between information and therefore can answer more logically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Hence </a:t>
            </a:r>
            <a:r>
              <a:rPr lang="en-US" sz="2000" dirty="0" err="1"/>
              <a:t>GraphRAG</a:t>
            </a:r>
            <a:r>
              <a:rPr lang="en-US" sz="2000" dirty="0"/>
              <a:t> helps an LLM connect the dots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27EDD-A619-22B1-860F-4E3BBFFABF91}"/>
              </a:ext>
            </a:extLst>
          </p:cNvPr>
          <p:cNvSpPr txBox="1"/>
          <p:nvPr/>
        </p:nvSpPr>
        <p:spPr>
          <a:xfrm>
            <a:off x="1125278" y="3536012"/>
            <a:ext cx="431682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Step-by-Step Example of </a:t>
            </a:r>
            <a:r>
              <a:rPr lang="en-US" sz="2000" b="1" dirty="0" err="1"/>
              <a:t>GraphRAG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Entity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Knowledge Graph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Query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Answer Generation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1A524E91-8842-C409-C38B-F0D3FD4ABC51}"/>
              </a:ext>
            </a:extLst>
          </p:cNvPr>
          <p:cNvSpPr txBox="1"/>
          <p:nvPr/>
        </p:nvSpPr>
        <p:spPr>
          <a:xfrm>
            <a:off x="8276560" y="103952"/>
            <a:ext cx="39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https://microsoft.github.io/graphrag/</a:t>
            </a:r>
          </a:p>
        </p:txBody>
      </p:sp>
    </p:spTree>
    <p:extLst>
      <p:ext uri="{BB962C8B-B14F-4D97-AF65-F5344CB8AC3E}">
        <p14:creationId xmlns:p14="http://schemas.microsoft.com/office/powerpoint/2010/main" val="280035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F499B-878A-0E21-9354-E6CDF2183DDB}"/>
              </a:ext>
            </a:extLst>
          </p:cNvPr>
          <p:cNvSpPr txBox="1"/>
          <p:nvPr/>
        </p:nvSpPr>
        <p:spPr>
          <a:xfrm>
            <a:off x="755463" y="946597"/>
            <a:ext cx="1099351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Contracts</a:t>
            </a:r>
            <a:r>
              <a:rPr lang="en-US" sz="2000" dirty="0"/>
              <a:t>: Using </a:t>
            </a:r>
            <a:r>
              <a:rPr lang="en-US" sz="2000" dirty="0" err="1"/>
              <a:t>GraphRAG</a:t>
            </a:r>
            <a:r>
              <a:rPr lang="en-US" sz="2000" dirty="0"/>
              <a:t>, you can create a knowledge graph that maps entities like companies, individuals, dates, and legal terms from contract documents. The graph can help in quickly querying specific terms, identifying patterns, and suggesting amendments.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Procurement</a:t>
            </a:r>
            <a:r>
              <a:rPr lang="en-US" sz="2000" dirty="0"/>
              <a:t>: Build a knowledge graph connecting suppliers, products, prices, and contract terms. </a:t>
            </a:r>
            <a:r>
              <a:rPr lang="en-US" sz="2000" dirty="0" err="1"/>
              <a:t>GraphRAG</a:t>
            </a:r>
            <a:r>
              <a:rPr lang="en-US" sz="2000" dirty="0"/>
              <a:t> can help identify the most reliable and cost-effective suppliers based on historical data and performance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Supply Chain Management</a:t>
            </a:r>
            <a:r>
              <a:rPr lang="en-US" sz="2000" dirty="0"/>
              <a:t>: Create a knowledge graph mapping out suppliers, logistics, inventory levels, and sales data. Use </a:t>
            </a:r>
            <a:r>
              <a:rPr lang="en-US" sz="2000" dirty="0" err="1"/>
              <a:t>GraphRAG</a:t>
            </a:r>
            <a:r>
              <a:rPr lang="en-US" sz="2000" dirty="0"/>
              <a:t> to predict potential supply chain disruptions and suggest alternative routes or suppliers.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Engineering Document Comparison:</a:t>
            </a:r>
            <a:r>
              <a:rPr lang="en-US" sz="2000" dirty="0"/>
              <a:t> Build a knowledge graph that captures the relationships between different components, materials, and specifications. Use </a:t>
            </a:r>
            <a:r>
              <a:rPr lang="en-US" sz="2000" dirty="0" err="1"/>
              <a:t>GraphRAG</a:t>
            </a:r>
            <a:r>
              <a:rPr lang="en-US" sz="2000" dirty="0"/>
              <a:t> to highlight changes and suggest optimizations based on historical data and best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Table Information Extraction from Brochures: </a:t>
            </a:r>
            <a:r>
              <a:rPr lang="en-US" sz="2000" dirty="0"/>
              <a:t>Extract tables from brochures, create a knowledge graph with the extracted data, and use </a:t>
            </a:r>
            <a:r>
              <a:rPr lang="en-US" sz="2000" dirty="0" err="1"/>
              <a:t>GraphRAG</a:t>
            </a:r>
            <a:r>
              <a:rPr lang="en-US" sz="2000" dirty="0"/>
              <a:t> to query specific information, like product specifications or pricing.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5C0C0-D2F6-F405-D483-1A357CF1F136}"/>
              </a:ext>
            </a:extLst>
          </p:cNvPr>
          <p:cNvSpPr txBox="1"/>
          <p:nvPr/>
        </p:nvSpPr>
        <p:spPr>
          <a:xfrm>
            <a:off x="526864" y="388223"/>
            <a:ext cx="63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GraphRAG</a:t>
            </a:r>
            <a:r>
              <a:rPr lang="en-US" sz="2400" b="1" dirty="0"/>
              <a:t> Examples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497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430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Chander V</dc:creator>
  <cp:lastModifiedBy>Bhanu Chander V</cp:lastModifiedBy>
  <cp:revision>21</cp:revision>
  <dcterms:created xsi:type="dcterms:W3CDTF">2024-04-21T15:59:52Z</dcterms:created>
  <dcterms:modified xsi:type="dcterms:W3CDTF">2024-11-29T05:00:12Z</dcterms:modified>
</cp:coreProperties>
</file>