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7" r:id="rId2"/>
    <p:sldId id="256" r:id="rId3"/>
    <p:sldId id="284" r:id="rId4"/>
    <p:sldId id="283" r:id="rId5"/>
    <p:sldId id="285" r:id="rId6"/>
    <p:sldId id="286" r:id="rId7"/>
    <p:sldId id="259" r:id="rId8"/>
    <p:sldId id="288" r:id="rId9"/>
    <p:sldId id="290" r:id="rId10"/>
    <p:sldId id="287" r:id="rId11"/>
    <p:sldId id="289" r:id="rId12"/>
    <p:sldId id="291" r:id="rId13"/>
    <p:sldId id="293" r:id="rId14"/>
    <p:sldId id="294" r:id="rId15"/>
    <p:sldId id="295" r:id="rId16"/>
    <p:sldId id="292" r:id="rId17"/>
    <p:sldId id="258" r:id="rId18"/>
    <p:sldId id="299" r:id="rId19"/>
    <p:sldId id="282" r:id="rId20"/>
    <p:sldId id="260" r:id="rId21"/>
    <p:sldId id="298" r:id="rId22"/>
    <p:sldId id="26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6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nu Chander V" userId="146ea9cd-88e8-4270-bc2b-da76f2ce2add" providerId="ADAL" clId="{326A5AF8-EB32-44CF-BF4A-3D5710CE9747}"/>
    <pc:docChg chg="undo custSel addSld delSld modSld">
      <pc:chgData name="Bhanu Chander V" userId="146ea9cd-88e8-4270-bc2b-da76f2ce2add" providerId="ADAL" clId="{326A5AF8-EB32-44CF-BF4A-3D5710CE9747}" dt="2025-06-22T09:13:50.108" v="40" actId="2696"/>
      <pc:docMkLst>
        <pc:docMk/>
      </pc:docMkLst>
      <pc:sldChg chg="addSp delSp modSp new del mod">
        <pc:chgData name="Bhanu Chander V" userId="146ea9cd-88e8-4270-bc2b-da76f2ce2add" providerId="ADAL" clId="{326A5AF8-EB32-44CF-BF4A-3D5710CE9747}" dt="2025-06-22T09:13:50.108" v="40" actId="2696"/>
        <pc:sldMkLst>
          <pc:docMk/>
          <pc:sldMk cId="2430194462" sldId="300"/>
        </pc:sldMkLst>
        <pc:picChg chg="add del mod">
          <ac:chgData name="Bhanu Chander V" userId="146ea9cd-88e8-4270-bc2b-da76f2ce2add" providerId="ADAL" clId="{326A5AF8-EB32-44CF-BF4A-3D5710CE9747}" dt="2025-06-22T09:12:49.590" v="39" actId="22"/>
          <ac:picMkLst>
            <pc:docMk/>
            <pc:sldMk cId="2430194462" sldId="300"/>
            <ac:picMk id="6" creationId="{1E49E896-FA31-9445-E6C8-53C6EE1373D5}"/>
          </ac:picMkLst>
        </pc:picChg>
      </pc:sldChg>
    </pc:docChg>
  </pc:docChgLst>
  <pc:docChgLst>
    <pc:chgData name="Bhanu Chander V" userId="146ea9cd-88e8-4270-bc2b-da76f2ce2add" providerId="ADAL" clId="{90AA1B06-C430-4942-A32B-8EAB325AA95F}"/>
    <pc:docChg chg="undo custSel addSld delSld modSld sldOrd">
      <pc:chgData name="Bhanu Chander V" userId="146ea9cd-88e8-4270-bc2b-da76f2ce2add" providerId="ADAL" clId="{90AA1B06-C430-4942-A32B-8EAB325AA95F}" dt="2024-11-29T05:37:56.276" v="2227"/>
      <pc:docMkLst>
        <pc:docMk/>
      </pc:docMkLst>
      <pc:sldChg chg="delSp del mod">
        <pc:chgData name="Bhanu Chander V" userId="146ea9cd-88e8-4270-bc2b-da76f2ce2add" providerId="ADAL" clId="{90AA1B06-C430-4942-A32B-8EAB325AA95F}" dt="2024-11-29T05:02:27.438" v="2180" actId="47"/>
        <pc:sldMkLst>
          <pc:docMk/>
          <pc:sldMk cId="1956300419" sldId="257"/>
        </pc:sldMkLst>
      </pc:sldChg>
      <pc:sldChg chg="addSp delSp modSp mod">
        <pc:chgData name="Bhanu Chander V" userId="146ea9cd-88e8-4270-bc2b-da76f2ce2add" providerId="ADAL" clId="{90AA1B06-C430-4942-A32B-8EAB325AA95F}" dt="2024-11-25T13:23:49.862" v="2060" actId="403"/>
        <pc:sldMkLst>
          <pc:docMk/>
          <pc:sldMk cId="3898958437" sldId="258"/>
        </pc:sldMkLst>
      </pc:sldChg>
      <pc:sldChg chg="modSp mod ord">
        <pc:chgData name="Bhanu Chander V" userId="146ea9cd-88e8-4270-bc2b-da76f2ce2add" providerId="ADAL" clId="{90AA1B06-C430-4942-A32B-8EAB325AA95F}" dt="2024-11-25T07:47:54.012" v="300"/>
        <pc:sldMkLst>
          <pc:docMk/>
          <pc:sldMk cId="129693645" sldId="259"/>
        </pc:sldMkLst>
      </pc:sldChg>
      <pc:sldChg chg="modSp add del mod modAnim">
        <pc:chgData name="Bhanu Chander V" userId="146ea9cd-88e8-4270-bc2b-da76f2ce2add" providerId="ADAL" clId="{90AA1B06-C430-4942-A32B-8EAB325AA95F}" dt="2024-11-29T05:37:43.702" v="2225"/>
        <pc:sldMkLst>
          <pc:docMk/>
          <pc:sldMk cId="3692200573" sldId="260"/>
        </pc:sldMkLst>
      </pc:sldChg>
      <pc:sldChg chg="modSp add del mod">
        <pc:chgData name="Bhanu Chander V" userId="146ea9cd-88e8-4270-bc2b-da76f2ce2add" providerId="ADAL" clId="{90AA1B06-C430-4942-A32B-8EAB325AA95F}" dt="2024-11-29T05:02:21.236" v="2179" actId="255"/>
        <pc:sldMkLst>
          <pc:docMk/>
          <pc:sldMk cId="2544979206" sldId="261"/>
        </pc:sldMkLst>
      </pc:sldChg>
      <pc:sldChg chg="del">
        <pc:chgData name="Bhanu Chander V" userId="146ea9cd-88e8-4270-bc2b-da76f2ce2add" providerId="ADAL" clId="{90AA1B06-C430-4942-A32B-8EAB325AA95F}" dt="2024-11-25T08:57:57.926" v="1182" actId="47"/>
        <pc:sldMkLst>
          <pc:docMk/>
          <pc:sldMk cId="1618949092" sldId="262"/>
        </pc:sldMkLst>
      </pc:sldChg>
      <pc:sldChg chg="del">
        <pc:chgData name="Bhanu Chander V" userId="146ea9cd-88e8-4270-bc2b-da76f2ce2add" providerId="ADAL" clId="{90AA1B06-C430-4942-A32B-8EAB325AA95F}" dt="2024-11-25T08:57:57.926" v="1182" actId="47"/>
        <pc:sldMkLst>
          <pc:docMk/>
          <pc:sldMk cId="2452562596" sldId="263"/>
        </pc:sldMkLst>
      </pc:sldChg>
      <pc:sldChg chg="del">
        <pc:chgData name="Bhanu Chander V" userId="146ea9cd-88e8-4270-bc2b-da76f2ce2add" providerId="ADAL" clId="{90AA1B06-C430-4942-A32B-8EAB325AA95F}" dt="2024-11-25T08:57:57.926" v="1182" actId="47"/>
        <pc:sldMkLst>
          <pc:docMk/>
          <pc:sldMk cId="2973705174" sldId="264"/>
        </pc:sldMkLst>
      </pc:sldChg>
      <pc:sldChg chg="del">
        <pc:chgData name="Bhanu Chander V" userId="146ea9cd-88e8-4270-bc2b-da76f2ce2add" providerId="ADAL" clId="{90AA1B06-C430-4942-A32B-8EAB325AA95F}" dt="2024-11-25T08:57:57.926" v="1182" actId="47"/>
        <pc:sldMkLst>
          <pc:docMk/>
          <pc:sldMk cId="1511810442" sldId="265"/>
        </pc:sldMkLst>
      </pc:sldChg>
      <pc:sldChg chg="del">
        <pc:chgData name="Bhanu Chander V" userId="146ea9cd-88e8-4270-bc2b-da76f2ce2add" providerId="ADAL" clId="{90AA1B06-C430-4942-A32B-8EAB325AA95F}" dt="2024-11-25T08:57:57.926" v="1182" actId="47"/>
        <pc:sldMkLst>
          <pc:docMk/>
          <pc:sldMk cId="4267283603" sldId="266"/>
        </pc:sldMkLst>
      </pc:sldChg>
      <pc:sldChg chg="del">
        <pc:chgData name="Bhanu Chander V" userId="146ea9cd-88e8-4270-bc2b-da76f2ce2add" providerId="ADAL" clId="{90AA1B06-C430-4942-A32B-8EAB325AA95F}" dt="2024-11-25T08:57:57.926" v="1182" actId="47"/>
        <pc:sldMkLst>
          <pc:docMk/>
          <pc:sldMk cId="1215886490" sldId="267"/>
        </pc:sldMkLst>
      </pc:sldChg>
      <pc:sldChg chg="del">
        <pc:chgData name="Bhanu Chander V" userId="146ea9cd-88e8-4270-bc2b-da76f2ce2add" providerId="ADAL" clId="{90AA1B06-C430-4942-A32B-8EAB325AA95F}" dt="2024-11-25T08:57:57.926" v="1182" actId="47"/>
        <pc:sldMkLst>
          <pc:docMk/>
          <pc:sldMk cId="3570132902" sldId="268"/>
        </pc:sldMkLst>
      </pc:sldChg>
      <pc:sldChg chg="del">
        <pc:chgData name="Bhanu Chander V" userId="146ea9cd-88e8-4270-bc2b-da76f2ce2add" providerId="ADAL" clId="{90AA1B06-C430-4942-A32B-8EAB325AA95F}" dt="2024-11-25T08:57:57.926" v="1182" actId="47"/>
        <pc:sldMkLst>
          <pc:docMk/>
          <pc:sldMk cId="1989700389" sldId="269"/>
        </pc:sldMkLst>
      </pc:sldChg>
      <pc:sldChg chg="del">
        <pc:chgData name="Bhanu Chander V" userId="146ea9cd-88e8-4270-bc2b-da76f2ce2add" providerId="ADAL" clId="{90AA1B06-C430-4942-A32B-8EAB325AA95F}" dt="2024-11-25T08:57:57.926" v="1182" actId="47"/>
        <pc:sldMkLst>
          <pc:docMk/>
          <pc:sldMk cId="2259565967" sldId="270"/>
        </pc:sldMkLst>
      </pc:sldChg>
      <pc:sldChg chg="del">
        <pc:chgData name="Bhanu Chander V" userId="146ea9cd-88e8-4270-bc2b-da76f2ce2add" providerId="ADAL" clId="{90AA1B06-C430-4942-A32B-8EAB325AA95F}" dt="2024-11-25T08:57:57.926" v="1182" actId="47"/>
        <pc:sldMkLst>
          <pc:docMk/>
          <pc:sldMk cId="415911551" sldId="271"/>
        </pc:sldMkLst>
      </pc:sldChg>
      <pc:sldChg chg="del">
        <pc:chgData name="Bhanu Chander V" userId="146ea9cd-88e8-4270-bc2b-da76f2ce2add" providerId="ADAL" clId="{90AA1B06-C430-4942-A32B-8EAB325AA95F}" dt="2024-11-25T08:57:57.926" v="1182" actId="47"/>
        <pc:sldMkLst>
          <pc:docMk/>
          <pc:sldMk cId="70224738" sldId="272"/>
        </pc:sldMkLst>
      </pc:sldChg>
      <pc:sldChg chg="del">
        <pc:chgData name="Bhanu Chander V" userId="146ea9cd-88e8-4270-bc2b-da76f2ce2add" providerId="ADAL" clId="{90AA1B06-C430-4942-A32B-8EAB325AA95F}" dt="2024-11-25T08:57:57.926" v="1182" actId="47"/>
        <pc:sldMkLst>
          <pc:docMk/>
          <pc:sldMk cId="3357807265" sldId="273"/>
        </pc:sldMkLst>
      </pc:sldChg>
      <pc:sldChg chg="del">
        <pc:chgData name="Bhanu Chander V" userId="146ea9cd-88e8-4270-bc2b-da76f2ce2add" providerId="ADAL" clId="{90AA1B06-C430-4942-A32B-8EAB325AA95F}" dt="2024-11-25T08:58:52.346" v="1195" actId="47"/>
        <pc:sldMkLst>
          <pc:docMk/>
          <pc:sldMk cId="1883712976" sldId="274"/>
        </pc:sldMkLst>
      </pc:sldChg>
      <pc:sldChg chg="del">
        <pc:chgData name="Bhanu Chander V" userId="146ea9cd-88e8-4270-bc2b-da76f2ce2add" providerId="ADAL" clId="{90AA1B06-C430-4942-A32B-8EAB325AA95F}" dt="2024-11-25T08:57:57.926" v="1182" actId="47"/>
        <pc:sldMkLst>
          <pc:docMk/>
          <pc:sldMk cId="1959389595" sldId="275"/>
        </pc:sldMkLst>
      </pc:sldChg>
      <pc:sldChg chg="del">
        <pc:chgData name="Bhanu Chander V" userId="146ea9cd-88e8-4270-bc2b-da76f2ce2add" providerId="ADAL" clId="{90AA1B06-C430-4942-A32B-8EAB325AA95F}" dt="2024-11-25T08:57:57.926" v="1182" actId="47"/>
        <pc:sldMkLst>
          <pc:docMk/>
          <pc:sldMk cId="2649436546" sldId="276"/>
        </pc:sldMkLst>
      </pc:sldChg>
      <pc:sldChg chg="del">
        <pc:chgData name="Bhanu Chander V" userId="146ea9cd-88e8-4270-bc2b-da76f2ce2add" providerId="ADAL" clId="{90AA1B06-C430-4942-A32B-8EAB325AA95F}" dt="2024-11-25T08:57:57.926" v="1182" actId="47"/>
        <pc:sldMkLst>
          <pc:docMk/>
          <pc:sldMk cId="3506039445" sldId="277"/>
        </pc:sldMkLst>
      </pc:sldChg>
      <pc:sldChg chg="del">
        <pc:chgData name="Bhanu Chander V" userId="146ea9cd-88e8-4270-bc2b-da76f2ce2add" providerId="ADAL" clId="{90AA1B06-C430-4942-A32B-8EAB325AA95F}" dt="2024-11-25T08:57:57.926" v="1182" actId="47"/>
        <pc:sldMkLst>
          <pc:docMk/>
          <pc:sldMk cId="1776580781" sldId="278"/>
        </pc:sldMkLst>
      </pc:sldChg>
      <pc:sldChg chg="del">
        <pc:chgData name="Bhanu Chander V" userId="146ea9cd-88e8-4270-bc2b-da76f2ce2add" providerId="ADAL" clId="{90AA1B06-C430-4942-A32B-8EAB325AA95F}" dt="2024-11-25T08:59:04.658" v="1196" actId="47"/>
        <pc:sldMkLst>
          <pc:docMk/>
          <pc:sldMk cId="2647487519" sldId="279"/>
        </pc:sldMkLst>
      </pc:sldChg>
      <pc:sldChg chg="delSp modSp del mod">
        <pc:chgData name="Bhanu Chander V" userId="146ea9cd-88e8-4270-bc2b-da76f2ce2add" providerId="ADAL" clId="{90AA1B06-C430-4942-A32B-8EAB325AA95F}" dt="2024-11-25T15:37:57.878" v="2085" actId="47"/>
        <pc:sldMkLst>
          <pc:docMk/>
          <pc:sldMk cId="2823286653" sldId="280"/>
        </pc:sldMkLst>
      </pc:sldChg>
      <pc:sldChg chg="delSp del">
        <pc:chgData name="Bhanu Chander V" userId="146ea9cd-88e8-4270-bc2b-da76f2ce2add" providerId="ADAL" clId="{90AA1B06-C430-4942-A32B-8EAB325AA95F}" dt="2024-11-25T15:37:58.584" v="2086" actId="47"/>
        <pc:sldMkLst>
          <pc:docMk/>
          <pc:sldMk cId="1428483939" sldId="281"/>
        </pc:sldMkLst>
      </pc:sldChg>
      <pc:sldChg chg="modSp add del mod modAnim">
        <pc:chgData name="Bhanu Chander V" userId="146ea9cd-88e8-4270-bc2b-da76f2ce2add" providerId="ADAL" clId="{90AA1B06-C430-4942-A32B-8EAB325AA95F}" dt="2024-11-29T05:37:09.878" v="2223"/>
        <pc:sldMkLst>
          <pc:docMk/>
          <pc:sldMk cId="117826447" sldId="282"/>
        </pc:sldMkLst>
      </pc:sldChg>
      <pc:sldChg chg="modSp mod">
        <pc:chgData name="Bhanu Chander V" userId="146ea9cd-88e8-4270-bc2b-da76f2ce2add" providerId="ADAL" clId="{90AA1B06-C430-4942-A32B-8EAB325AA95F}" dt="2024-11-25T15:25:17.613" v="2077" actId="113"/>
        <pc:sldMkLst>
          <pc:docMk/>
          <pc:sldMk cId="4084915417" sldId="283"/>
        </pc:sldMkLst>
      </pc:sldChg>
      <pc:sldChg chg="modSp mod">
        <pc:chgData name="Bhanu Chander V" userId="146ea9cd-88e8-4270-bc2b-da76f2ce2add" providerId="ADAL" clId="{90AA1B06-C430-4942-A32B-8EAB325AA95F}" dt="2024-11-25T12:22:44.476" v="1594" actId="1036"/>
        <pc:sldMkLst>
          <pc:docMk/>
          <pc:sldMk cId="3397889510" sldId="284"/>
        </pc:sldMkLst>
      </pc:sldChg>
      <pc:sldChg chg="modAnim">
        <pc:chgData name="Bhanu Chander V" userId="146ea9cd-88e8-4270-bc2b-da76f2ce2add" providerId="ADAL" clId="{90AA1B06-C430-4942-A32B-8EAB325AA95F}" dt="2024-11-26T05:47:25.310" v="2168"/>
        <pc:sldMkLst>
          <pc:docMk/>
          <pc:sldMk cId="4093739235" sldId="285"/>
        </pc:sldMkLst>
      </pc:sldChg>
      <pc:sldChg chg="modSp mod">
        <pc:chgData name="Bhanu Chander V" userId="146ea9cd-88e8-4270-bc2b-da76f2ce2add" providerId="ADAL" clId="{90AA1B06-C430-4942-A32B-8EAB325AA95F}" dt="2024-11-25T07:47:42.869" v="296" actId="1076"/>
        <pc:sldMkLst>
          <pc:docMk/>
          <pc:sldMk cId="4147597251" sldId="286"/>
        </pc:sldMkLst>
      </pc:sldChg>
      <pc:sldChg chg="addSp delSp modSp add mod">
        <pc:chgData name="Bhanu Chander V" userId="146ea9cd-88e8-4270-bc2b-da76f2ce2add" providerId="ADAL" clId="{90AA1B06-C430-4942-A32B-8EAB325AA95F}" dt="2024-11-25T07:34:44.165" v="48" actId="6549"/>
        <pc:sldMkLst>
          <pc:docMk/>
          <pc:sldMk cId="1787155505" sldId="287"/>
        </pc:sldMkLst>
      </pc:sldChg>
      <pc:sldChg chg="addSp delSp modSp add mod ord addAnim delAnim modAnim">
        <pc:chgData name="Bhanu Chander V" userId="146ea9cd-88e8-4270-bc2b-da76f2ce2add" providerId="ADAL" clId="{90AA1B06-C430-4942-A32B-8EAB325AA95F}" dt="2024-11-25T15:35:44.580" v="2080"/>
        <pc:sldMkLst>
          <pc:docMk/>
          <pc:sldMk cId="199862876" sldId="288"/>
        </pc:sldMkLst>
      </pc:sldChg>
      <pc:sldChg chg="addSp delSp modSp add mod ord modAnim">
        <pc:chgData name="Bhanu Chander V" userId="146ea9cd-88e8-4270-bc2b-da76f2ce2add" providerId="ADAL" clId="{90AA1B06-C430-4942-A32B-8EAB325AA95F}" dt="2024-11-25T15:37:19.964" v="2081"/>
        <pc:sldMkLst>
          <pc:docMk/>
          <pc:sldMk cId="1147272164" sldId="289"/>
        </pc:sldMkLst>
      </pc:sldChg>
      <pc:sldChg chg="modSp add mod ord">
        <pc:chgData name="Bhanu Chander V" userId="146ea9cd-88e8-4270-bc2b-da76f2ce2add" providerId="ADAL" clId="{90AA1B06-C430-4942-A32B-8EAB325AA95F}" dt="2024-11-25T07:48:05.728" v="308" actId="20577"/>
        <pc:sldMkLst>
          <pc:docMk/>
          <pc:sldMk cId="3138492142" sldId="290"/>
        </pc:sldMkLst>
      </pc:sldChg>
      <pc:sldChg chg="addSp delSp modSp add mod">
        <pc:chgData name="Bhanu Chander V" userId="146ea9cd-88e8-4270-bc2b-da76f2ce2add" providerId="ADAL" clId="{90AA1B06-C430-4942-A32B-8EAB325AA95F}" dt="2024-11-25T09:20:44.149" v="1507" actId="1076"/>
        <pc:sldMkLst>
          <pc:docMk/>
          <pc:sldMk cId="2506017932" sldId="291"/>
        </pc:sldMkLst>
      </pc:sldChg>
      <pc:sldChg chg="addSp delSp modSp new mod modAnim">
        <pc:chgData name="Bhanu Chander V" userId="146ea9cd-88e8-4270-bc2b-da76f2ce2add" providerId="ADAL" clId="{90AA1B06-C430-4942-A32B-8EAB325AA95F}" dt="2024-11-25T16:12:44.995" v="2167" actId="20577"/>
        <pc:sldMkLst>
          <pc:docMk/>
          <pc:sldMk cId="10254039" sldId="292"/>
        </pc:sldMkLst>
      </pc:sldChg>
      <pc:sldChg chg="addSp delSp modSp add mod">
        <pc:chgData name="Bhanu Chander V" userId="146ea9cd-88e8-4270-bc2b-da76f2ce2add" providerId="ADAL" clId="{90AA1B06-C430-4942-A32B-8EAB325AA95F}" dt="2024-11-25T09:56:45.293" v="1523" actId="478"/>
        <pc:sldMkLst>
          <pc:docMk/>
          <pc:sldMk cId="4017971155" sldId="293"/>
        </pc:sldMkLst>
      </pc:sldChg>
      <pc:sldChg chg="addSp delSp modSp add mod">
        <pc:chgData name="Bhanu Chander V" userId="146ea9cd-88e8-4270-bc2b-da76f2ce2add" providerId="ADAL" clId="{90AA1B06-C430-4942-A32B-8EAB325AA95F}" dt="2024-11-25T10:48:13.483" v="1536" actId="14100"/>
        <pc:sldMkLst>
          <pc:docMk/>
          <pc:sldMk cId="3023119109" sldId="294"/>
        </pc:sldMkLst>
      </pc:sldChg>
      <pc:sldChg chg="addSp delSp modSp add mod modAnim">
        <pc:chgData name="Bhanu Chander V" userId="146ea9cd-88e8-4270-bc2b-da76f2ce2add" providerId="ADAL" clId="{90AA1B06-C430-4942-A32B-8EAB325AA95F}" dt="2024-11-25T15:37:41.583" v="2082"/>
        <pc:sldMkLst>
          <pc:docMk/>
          <pc:sldMk cId="4294006875" sldId="295"/>
        </pc:sldMkLst>
      </pc:sldChg>
      <pc:sldChg chg="new del">
        <pc:chgData name="Bhanu Chander V" userId="146ea9cd-88e8-4270-bc2b-da76f2ce2add" providerId="ADAL" clId="{90AA1B06-C430-4942-A32B-8EAB325AA95F}" dt="2024-11-25T15:41:11.312" v="2091" actId="47"/>
        <pc:sldMkLst>
          <pc:docMk/>
          <pc:sldMk cId="4215671325" sldId="296"/>
        </pc:sldMkLst>
      </pc:sldChg>
      <pc:sldChg chg="modSp add mod ord">
        <pc:chgData name="Bhanu Chander V" userId="146ea9cd-88e8-4270-bc2b-da76f2ce2add" providerId="ADAL" clId="{90AA1B06-C430-4942-A32B-8EAB325AA95F}" dt="2024-11-29T05:03:42.518" v="2212" actId="947"/>
        <pc:sldMkLst>
          <pc:docMk/>
          <pc:sldMk cId="3918223930" sldId="297"/>
        </pc:sldMkLst>
      </pc:sldChg>
      <pc:sldChg chg="addSp modSp add mod modAnim">
        <pc:chgData name="Bhanu Chander V" userId="146ea9cd-88e8-4270-bc2b-da76f2ce2add" providerId="ADAL" clId="{90AA1B06-C430-4942-A32B-8EAB325AA95F}" dt="2024-11-29T05:37:56.276" v="2227"/>
        <pc:sldMkLst>
          <pc:docMk/>
          <pc:sldMk cId="2800351140" sldId="298"/>
        </pc:sldMkLst>
      </pc:sldChg>
      <pc:sldChg chg="delSp modSp new mod">
        <pc:chgData name="Bhanu Chander V" userId="146ea9cd-88e8-4270-bc2b-da76f2ce2add" providerId="ADAL" clId="{90AA1B06-C430-4942-A32B-8EAB325AA95F}" dt="2024-11-29T05:02:59.434" v="2194" actId="1076"/>
        <pc:sldMkLst>
          <pc:docMk/>
          <pc:sldMk cId="924150956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C329C7-AF02-4E0A-BD08-F35F528F9B4C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C759A3-97FA-4F6A-B9B1-CADD00963B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89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60375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5EA720-DFD4-4936-A16E-85A0C6F3F2E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28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D07E-817D-3D55-C40F-501F3DF47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4B0EE-132F-09DA-1F36-B8469ACA0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20F8D-49C0-4F03-D46B-BD29E6ED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86D-6407-4CF3-95B0-B40119CB6EF8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F3485-F5B3-5A31-D87B-391356B9D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DEC22-1A38-5E30-FDE0-69028FE7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F977-86BC-4381-AFFB-12C5D440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38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7BBF-AEB5-D6BA-682D-FF737F52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DFB06-EA8F-4806-7E09-C9B740EA7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54F48-76BE-CFF4-1AA9-09340E10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86D-6407-4CF3-95B0-B40119CB6EF8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CBF3D-890C-066E-4745-D24BD036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B7400-F1D3-E532-48CE-52D3B872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F977-86BC-4381-AFFB-12C5D440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848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F4AB29-7126-6694-7EC5-DB650DF86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A4D29-8A44-69EE-7DF4-CE6475E39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D71FB3-6C9A-250B-5A0B-8E0BB0D3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86D-6407-4CF3-95B0-B40119CB6EF8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4BEC4-65EB-6CC2-9D46-036495B73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A8A7-B12D-A023-F992-766E524F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F977-86BC-4381-AFFB-12C5D440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87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4: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5"/>
          </p:nvPr>
        </p:nvSpPr>
        <p:spPr bwMode="gray">
          <a:xfrm>
            <a:off x="2" y="0"/>
            <a:ext cx="12192000" cy="46101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/>
          </p:nvPr>
        </p:nvSpPr>
        <p:spPr bwMode="gray">
          <a:xfrm>
            <a:off x="334963" y="365752"/>
            <a:ext cx="1528942" cy="2304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900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900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3"/>
          </p:nvPr>
        </p:nvSpPr>
        <p:spPr bwMode="gray">
          <a:xfrm>
            <a:off x="340519" y="5000633"/>
            <a:ext cx="10112937" cy="224432"/>
          </a:xfrm>
        </p:spPr>
        <p:txBody>
          <a:bodyPr lIns="0" tIns="0" rIns="0" bIns="0" anchor="b"/>
          <a:lstStyle>
            <a:lvl1pPr marL="1588" indent="0">
              <a:buFont typeface="Arial" panose="020B0604020202020204" pitchFamily="34" charset="0"/>
              <a:buNone/>
              <a:defRPr sz="1000" cap="all" baseline="0"/>
            </a:lvl1pPr>
            <a:lvl2pPr marL="1588" indent="0">
              <a:buNone/>
              <a:defRPr sz="1000" cap="all" baseline="0"/>
            </a:lvl2pPr>
            <a:lvl3pPr marL="1588" indent="0">
              <a:buNone/>
              <a:defRPr sz="1000" cap="all" baseline="0"/>
            </a:lvl3pPr>
            <a:lvl4pPr marL="1588" indent="0">
              <a:buNone/>
              <a:defRPr sz="1000" cap="all" baseline="0"/>
            </a:lvl4pPr>
            <a:lvl5pPr marL="1588" indent="0">
              <a:buNone/>
              <a:defRPr sz="1000" cap="all" baseline="0"/>
            </a:lvl5pPr>
            <a:lvl6pPr marL="1588" indent="0">
              <a:buNone/>
              <a:defRPr sz="1000" cap="all" baseline="0"/>
            </a:lvl6pPr>
            <a:lvl7pPr marL="1588" indent="0">
              <a:buNone/>
              <a:defRPr sz="1000" cap="all" baseline="0"/>
            </a:lvl7pPr>
            <a:lvl8pPr marL="1588" indent="0">
              <a:buNone/>
              <a:defRPr sz="1000" cap="all" baseline="0"/>
            </a:lvl8pPr>
            <a:lvl9pPr marL="1588" indent="0">
              <a:buNone/>
              <a:defRPr sz="1000" cap="all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 bwMode="gray">
          <a:xfrm>
            <a:off x="340519" y="5205566"/>
            <a:ext cx="10112148" cy="504001"/>
          </a:xfrm>
        </p:spPr>
        <p:txBody>
          <a:bodyPr lIns="0" tIns="0" rIns="0" bIns="0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 bwMode="gray">
          <a:xfrm>
            <a:off x="340519" y="5751514"/>
            <a:ext cx="10112147" cy="360865"/>
          </a:xfrm>
        </p:spPr>
        <p:txBody>
          <a:bodyPr lIns="0" tIns="0" rIns="0" bIns="0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0" indent="0" algn="l">
              <a:buNone/>
              <a:defRPr sz="2000">
                <a:solidFill>
                  <a:schemeClr val="tx1"/>
                </a:solidFill>
              </a:defRPr>
            </a:lvl2pPr>
            <a:lvl3pPr marL="0" indent="0" algn="l">
              <a:buNone/>
              <a:defRPr sz="2000">
                <a:solidFill>
                  <a:schemeClr val="tx1"/>
                </a:solidFill>
              </a:defRPr>
            </a:lvl3pPr>
            <a:lvl4pPr marL="0" indent="0" algn="l">
              <a:buNone/>
              <a:defRPr sz="2000">
                <a:solidFill>
                  <a:schemeClr val="tx1"/>
                </a:solidFill>
              </a:defRPr>
            </a:lvl4pPr>
            <a:lvl5pPr marL="0" indent="0" algn="l">
              <a:buNone/>
              <a:defRPr sz="2000">
                <a:solidFill>
                  <a:schemeClr val="tx1"/>
                </a:solidFill>
              </a:defRPr>
            </a:lvl5pPr>
            <a:lvl6pPr marL="0" indent="0" algn="l">
              <a:buNone/>
              <a:defRPr sz="2000">
                <a:solidFill>
                  <a:schemeClr val="tx1"/>
                </a:solidFill>
              </a:defRPr>
            </a:lvl6pPr>
            <a:lvl7pPr marL="0" indent="0" algn="l">
              <a:buNone/>
              <a:defRPr sz="2000">
                <a:solidFill>
                  <a:schemeClr val="tx1"/>
                </a:solidFill>
              </a:defRPr>
            </a:lvl7pPr>
            <a:lvl8pPr marL="0" indent="0" algn="l">
              <a:buNone/>
              <a:defRPr sz="2000">
                <a:solidFill>
                  <a:schemeClr val="tx1"/>
                </a:solidFill>
              </a:defRPr>
            </a:lvl8pPr>
            <a:lvl9pPr marL="0" indent="0" algn="l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4"/>
          </p:nvPr>
        </p:nvSpPr>
        <p:spPr bwMode="gray">
          <a:xfrm>
            <a:off x="340519" y="6109996"/>
            <a:ext cx="10112937" cy="280092"/>
          </a:xfrm>
        </p:spPr>
        <p:txBody>
          <a:bodyPr lIns="0" tIns="0" rIns="0" bIns="0"/>
          <a:lstStyle>
            <a:lvl1pPr marL="0" indent="0">
              <a:buFont typeface="Arial" panose="020B0604020202020204" pitchFamily="34" charset="0"/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  <a:lvl6pPr marL="0" indent="0">
              <a:buNone/>
              <a:defRPr/>
            </a:lvl6pPr>
            <a:lvl7pPr marL="0" indent="0">
              <a:buNone/>
              <a:defRPr/>
            </a:lvl7pPr>
            <a:lvl8pPr marL="0" indent="0">
              <a:buNone/>
              <a:defRPr/>
            </a:lvl8pPr>
            <a:lvl9pPr marL="0" indent="0">
              <a:buNone/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249357" y="4828013"/>
            <a:ext cx="550971" cy="1583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de-DE" sz="3200" b="1">
                <a:solidFill>
                  <a:schemeClr val="bg2"/>
                </a:solidFill>
              </a:rPr>
              <a:t>—</a:t>
            </a:r>
            <a:endParaRPr lang="en-US" sz="3200" b="1" err="1">
              <a:solidFill>
                <a:schemeClr val="bg2"/>
              </a:solidFill>
            </a:endParaRPr>
          </a:p>
        </p:txBody>
      </p:sp>
      <p:pic>
        <p:nvPicPr>
          <p:cNvPr id="14" name="Picture 1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643" y="6160150"/>
            <a:ext cx="873621" cy="33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6691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A92C-01DE-A665-9C98-65940C30C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91E13-20E7-52D1-5EA7-D3FFC9BD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30050-6F80-3871-194C-2276623A2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86D-6407-4CF3-95B0-B40119CB6EF8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92D4A-19FD-0E0C-971E-8FDC596F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3A668-213E-7D14-A01F-F8931277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F977-86BC-4381-AFFB-12C5D440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8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0C7C-73B4-77B7-7E9E-FAB0891B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6430F-81B0-2508-8CAB-C8ACD7C04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0E26B-3464-2CE4-5D0F-6339FACCD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86D-6407-4CF3-95B0-B40119CB6EF8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F1C89-6B8D-7302-B117-452ECD65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92257-A2AB-8385-36D5-8D56995EA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F977-86BC-4381-AFFB-12C5D440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AD0F-ECCF-64B4-DA4E-5A5AB443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C54D3-5B75-D63F-8902-40967007C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0FF2B6-F304-E856-DC94-69FA59CF58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17C68-29DF-D2B7-37A2-5174BCC7E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86D-6407-4CF3-95B0-B40119CB6EF8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8749D-7359-D0D1-A77C-3151E566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3F43EB-D960-A928-6ABB-5DDF2646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F977-86BC-4381-AFFB-12C5D440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5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61880-06B5-CFBD-78E7-0503423D1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42A5E-D459-C91A-935C-1ADE9B0B25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EC622-4B05-ACE5-6FB5-82127ECC6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4C44D-3D42-5125-1BE0-D522EC5EE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E88432-3E27-EE9E-5F96-BB41E2FFC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70642B-B77E-2A10-5F08-E8DE0DD3C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86D-6407-4CF3-95B0-B40119CB6EF8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652B7E-0316-B6F8-36CD-8D263B98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857D4-0340-1B65-EE60-B76A57835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F977-86BC-4381-AFFB-12C5D440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84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169B-95D1-AB0A-0072-3B3F1296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95F6DA-1674-2D9B-0D21-B56F03419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86D-6407-4CF3-95B0-B40119CB6EF8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B49313-6CBF-F399-E125-8E9CA4D9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FBA31-4476-8857-D59A-4A53E9B2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F977-86BC-4381-AFFB-12C5D440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9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49F5F-2AE5-3F58-AED7-2A893C62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86D-6407-4CF3-95B0-B40119CB6EF8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9AE6D-32E0-6585-117F-9BE69618C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1D603-69A9-9692-1385-51980CA1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F977-86BC-4381-AFFB-12C5D440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6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6763-87DA-5D6A-0A1E-AB7D9D5D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ABAAA-1FA5-000F-34EF-E9868F9C7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79CF85-D469-F9BB-D155-7F2349990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C6A9CA-7A77-BB86-9282-6749B031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86D-6407-4CF3-95B0-B40119CB6EF8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63A29-FA8F-70E7-B36A-64B43117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41C34-9C6E-7C79-9FAC-F1A5579E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F977-86BC-4381-AFFB-12C5D440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503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962E-D11B-87A9-57B8-8F931FA82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AF5389-1C2E-39AC-0CA6-78FE2B7076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420FD-4E98-C57B-CF72-6E600AF12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26D02-5E70-3CC5-0F89-140D5E79F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E86D-6407-4CF3-95B0-B40119CB6EF8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5DA5C-CB7B-B2CE-8C91-AA62BCB8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DDD72-D8A3-5D74-E920-8E7587CC3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FF977-86BC-4381-AFFB-12C5D440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4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6A41A3-D407-5462-6882-5049CAAF2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68DA-C40C-9618-6EBD-D2B313BC2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B60D6B-A461-9DEE-4BBE-6929F67EF4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E86D-6407-4CF3-95B0-B40119CB6EF8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C059C-EAC4-9D1C-D003-9857AC803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541E4-666A-E40A-BC73-D213555C5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FF977-86BC-4381-AFFB-12C5D440F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docs/integrations/components/" TargetMode="External"/><Relationship Id="rId2" Type="http://schemas.openxmlformats.org/officeDocument/2006/relationships/hyperlink" Target="https://python.langchain.com/docs/integrations/tools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microsoft.github.io/graphra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Title 5"/>
          <p:cNvSpPr txBox="1">
            <a:spLocks noGrp="1"/>
          </p:cNvSpPr>
          <p:nvPr>
            <p:ph type="ctrTitle"/>
          </p:nvPr>
        </p:nvSpPr>
        <p:spPr>
          <a:xfrm>
            <a:off x="340518" y="3865673"/>
            <a:ext cx="6654642" cy="500587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800" b="1" i="0" dirty="0" err="1">
                <a:solidFill>
                  <a:srgbClr val="000000"/>
                </a:solidFill>
                <a:effectLst/>
              </a:rPr>
              <a:t>GenAI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 Frameworks – </a:t>
            </a:r>
            <a:r>
              <a:rPr lang="en-US" sz="2800" b="1" i="0" dirty="0" err="1">
                <a:solidFill>
                  <a:srgbClr val="000000"/>
                </a:solidFill>
                <a:effectLst/>
              </a:rPr>
              <a:t>LangChain</a:t>
            </a:r>
            <a:r>
              <a:rPr lang="en-US" sz="2800" b="1" dirty="0">
                <a:solidFill>
                  <a:srgbClr val="000000"/>
                </a:solidFill>
              </a:rPr>
              <a:t> and</a:t>
            </a:r>
            <a:r>
              <a:rPr lang="en-US" sz="2800" b="1" i="0" dirty="0">
                <a:solidFill>
                  <a:srgbClr val="000000"/>
                </a:solidFill>
                <a:effectLst/>
              </a:rPr>
              <a:t> </a:t>
            </a:r>
            <a:r>
              <a:rPr lang="en-US" sz="2800" b="1" i="0" dirty="0" err="1">
                <a:solidFill>
                  <a:srgbClr val="000000"/>
                </a:solidFill>
                <a:effectLst/>
              </a:rPr>
              <a:t>LangGraph</a:t>
            </a:r>
            <a:endParaRPr sz="2800" dirty="0">
              <a:ea typeface="+mj-lt"/>
              <a:cs typeface="+mj-lt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5D5D1499-B4FA-4E6B-9DCD-90C16836F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282" y="5466976"/>
            <a:ext cx="4133840" cy="898990"/>
          </a:xfrm>
        </p:spPr>
        <p:txBody>
          <a:bodyPr vert="horz" lIns="0" tIns="0" rIns="0" bIns="0" rtlCol="0" anchor="t">
            <a:noAutofit/>
          </a:bodyPr>
          <a:lstStyle/>
          <a:p>
            <a:pPr indent="1270"/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Bhanu Chander V</a:t>
            </a:r>
          </a:p>
          <a:p>
            <a:pPr indent="1270"/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r>
              <a:rPr lang="fr-FR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Nov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2024, 29</a:t>
            </a:r>
            <a:r>
              <a:rPr lang="fr-FR" sz="18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1800" dirty="0" err="1">
                <a:latin typeface="Arial" panose="020B0604020202020204" pitchFamily="34" charset="0"/>
                <a:cs typeface="Arial" panose="020B0604020202020204" pitchFamily="34" charset="0"/>
              </a:rPr>
              <a:t>Nov</a:t>
            </a:r>
            <a:r>
              <a:rPr lang="fr-FR" sz="1800" dirty="0">
                <a:latin typeface="Arial" panose="020B0604020202020204" pitchFamily="34" charset="0"/>
                <a:cs typeface="Arial" panose="020B0604020202020204" pitchFamily="34" charset="0"/>
              </a:rPr>
              <a:t> 2024</a:t>
            </a:r>
            <a:endParaRPr lang="fr-F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5EE2753-1902-B0A2-5D31-F6A0C0EB706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/>
          <a:srcRect t="12692" b="12692"/>
          <a:stretch/>
        </p:blipFill>
        <p:spPr>
          <a:xfrm>
            <a:off x="0" y="-925002"/>
            <a:ext cx="12192000" cy="4610100"/>
          </a:xfr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D063B52A-D0AD-F2D6-0A50-3E074BFDB0F6}"/>
              </a:ext>
            </a:extLst>
          </p:cNvPr>
          <p:cNvSpPr txBox="1">
            <a:spLocks/>
          </p:cNvSpPr>
          <p:nvPr/>
        </p:nvSpPr>
        <p:spPr bwMode="gray">
          <a:xfrm>
            <a:off x="331282" y="3865675"/>
            <a:ext cx="7556572" cy="830954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91" rtl="0" eaLnBrk="1" latinLnBrk="0" hangingPunct="1"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>
              <a:solidFill>
                <a:schemeClr val="accent1">
                  <a:lumMod val="50000"/>
                  <a:lumOff val="50000"/>
                </a:schemeClr>
              </a:solidFill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8223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EA1561-3E6F-5734-4343-D16AE20E983D}"/>
              </a:ext>
            </a:extLst>
          </p:cNvPr>
          <p:cNvSpPr txBox="1"/>
          <p:nvPr/>
        </p:nvSpPr>
        <p:spPr>
          <a:xfrm>
            <a:off x="606055" y="559824"/>
            <a:ext cx="632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Pros of </a:t>
            </a:r>
            <a:r>
              <a:rPr lang="en-US" sz="2400" b="1" dirty="0" err="1"/>
              <a:t>LangGraph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60D58-72BC-6B5E-D8BB-B3D0959E1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36" y="1304006"/>
            <a:ext cx="11013290" cy="424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155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398D1-7ADE-BB4C-AA26-33A70A1B8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FCEDA4-D250-A252-C23E-5BC64E68149C}"/>
              </a:ext>
            </a:extLst>
          </p:cNvPr>
          <p:cNvSpPr txBox="1"/>
          <p:nvPr/>
        </p:nvSpPr>
        <p:spPr>
          <a:xfrm>
            <a:off x="1375316" y="976257"/>
            <a:ext cx="10311161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  <a:buAutoNum type="arabicPeriod"/>
            </a:pPr>
            <a:r>
              <a:rPr lang="en-US" sz="2000" dirty="0"/>
              <a:t>Can be used with any framework</a:t>
            </a:r>
            <a:r>
              <a:rPr lang="en-US" sz="2000" b="1" dirty="0"/>
              <a:t>.</a:t>
            </a:r>
          </a:p>
          <a:p>
            <a:pPr marL="457200" indent="-457200">
              <a:spcAft>
                <a:spcPts val="300"/>
              </a:spcAft>
              <a:buAutoNum type="arabicPeriod"/>
            </a:pPr>
            <a:r>
              <a:rPr lang="en-US" sz="2000" dirty="0"/>
              <a:t>Monitoring &amp; evaluation tool</a:t>
            </a:r>
          </a:p>
          <a:p>
            <a:pPr marL="457200" indent="-457200">
              <a:spcAft>
                <a:spcPts val="300"/>
              </a:spcAft>
              <a:buAutoNum type="arabicPeriod"/>
            </a:pPr>
            <a:r>
              <a:rPr lang="en-US" sz="2000" b="1" dirty="0"/>
              <a:t>Basically </a:t>
            </a:r>
            <a:r>
              <a:rPr lang="en-US" sz="2000" b="1" dirty="0" err="1"/>
              <a:t>LLMOps</a:t>
            </a:r>
            <a:r>
              <a:rPr lang="en-US" sz="2000" b="1" dirty="0"/>
              <a:t> </a:t>
            </a:r>
            <a:r>
              <a:rPr lang="en-US" sz="2000" dirty="0"/>
              <a:t>- to monitor tokens used, cost, I/p, O/p, execution time etc.</a:t>
            </a:r>
            <a:endParaRPr lang="en-US" sz="2000" b="1" dirty="0"/>
          </a:p>
          <a:p>
            <a:pPr marL="457200" indent="-457200">
              <a:spcAft>
                <a:spcPts val="300"/>
              </a:spcAft>
              <a:buAutoNum type="arabicPeriod"/>
            </a:pPr>
            <a:r>
              <a:rPr lang="en-US" sz="2000" dirty="0"/>
              <a:t>If App is simple, LS can be overkill. Mostly use for Deploying &amp;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66EE7-B150-5384-31E2-0A6C2511571C}"/>
              </a:ext>
            </a:extLst>
          </p:cNvPr>
          <p:cNvSpPr txBox="1"/>
          <p:nvPr/>
        </p:nvSpPr>
        <p:spPr>
          <a:xfrm>
            <a:off x="653964" y="2924423"/>
            <a:ext cx="8522179" cy="260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sz="2400" b="1" dirty="0" err="1"/>
              <a:t>LangFlow</a:t>
            </a:r>
            <a:r>
              <a:rPr lang="en-US" sz="2000" u="sng" dirty="0"/>
              <a:t> </a:t>
            </a:r>
            <a:endParaRPr lang="en-US" sz="2000" dirty="0"/>
          </a:p>
          <a:p>
            <a:pPr marL="457200" indent="-457200">
              <a:spcAft>
                <a:spcPts val="300"/>
              </a:spcAft>
              <a:buAutoNum type="arabicPeriod"/>
            </a:pPr>
            <a:r>
              <a:rPr lang="en-US" sz="2000" dirty="0"/>
              <a:t>Drag &amp; Drop, without code, </a:t>
            </a:r>
          </a:p>
          <a:p>
            <a:pPr marL="457200" indent="-457200">
              <a:spcAft>
                <a:spcPts val="300"/>
              </a:spcAft>
              <a:buAutoNum type="arabicPeriod"/>
            </a:pPr>
            <a:r>
              <a:rPr lang="en-US" sz="2000" dirty="0"/>
              <a:t>For LLM Prototyping - Not for production</a:t>
            </a:r>
          </a:p>
          <a:p>
            <a:pPr>
              <a:spcAft>
                <a:spcPts val="300"/>
              </a:spcAft>
            </a:pPr>
            <a:endParaRPr lang="en-US" sz="2000" dirty="0"/>
          </a:p>
          <a:p>
            <a:pPr>
              <a:spcAft>
                <a:spcPts val="300"/>
              </a:spcAft>
            </a:pPr>
            <a:r>
              <a:rPr lang="en-US" sz="2000" dirty="0"/>
              <a:t>Other Tools to explore:</a:t>
            </a:r>
          </a:p>
          <a:p>
            <a:pPr marL="457200" indent="-457200">
              <a:spcAft>
                <a:spcPts val="300"/>
              </a:spcAft>
              <a:buAutoNum type="arabicPeriod"/>
            </a:pPr>
            <a:r>
              <a:rPr lang="en-US" sz="2000" b="1" dirty="0" err="1"/>
              <a:t>RelevanceAI</a:t>
            </a:r>
            <a:endParaRPr lang="en-US" sz="2000" b="1" dirty="0"/>
          </a:p>
          <a:p>
            <a:pPr marL="457200" indent="-457200">
              <a:spcAft>
                <a:spcPts val="300"/>
              </a:spcAft>
              <a:buAutoNum type="arabicPeriod"/>
            </a:pPr>
            <a:r>
              <a:rPr lang="en-US" sz="2000" b="1" dirty="0" err="1"/>
              <a:t>Dify</a:t>
            </a:r>
            <a:endParaRPr 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D1C91-A49B-FC27-D832-B5F695760DBE}"/>
              </a:ext>
            </a:extLst>
          </p:cNvPr>
          <p:cNvSpPr txBox="1"/>
          <p:nvPr/>
        </p:nvSpPr>
        <p:spPr>
          <a:xfrm>
            <a:off x="653964" y="466946"/>
            <a:ext cx="632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LangSmith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4727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398D1-7ADE-BB4C-AA26-33A70A1B8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1D1C91-A49B-FC27-D832-B5F695760DBE}"/>
              </a:ext>
            </a:extLst>
          </p:cNvPr>
          <p:cNvSpPr txBox="1"/>
          <p:nvPr/>
        </p:nvSpPr>
        <p:spPr>
          <a:xfrm>
            <a:off x="653964" y="466946"/>
            <a:ext cx="449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Tools Examples:</a:t>
            </a:r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C3DAB5-8EFA-9D10-486C-E03833F66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83297"/>
              </p:ext>
            </p:extLst>
          </p:nvPr>
        </p:nvGraphicFramePr>
        <p:xfrm>
          <a:off x="785091" y="1212761"/>
          <a:ext cx="10806546" cy="404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2909">
                  <a:extLst>
                    <a:ext uri="{9D8B030D-6E8A-4147-A177-3AD203B41FA5}">
                      <a16:colId xmlns:a16="http://schemas.microsoft.com/office/drawing/2014/main" val="437942828"/>
                    </a:ext>
                  </a:extLst>
                </a:gridCol>
                <a:gridCol w="4941455">
                  <a:extLst>
                    <a:ext uri="{9D8B030D-6E8A-4147-A177-3AD203B41FA5}">
                      <a16:colId xmlns:a16="http://schemas.microsoft.com/office/drawing/2014/main" val="1130741713"/>
                    </a:ext>
                  </a:extLst>
                </a:gridCol>
                <a:gridCol w="3602182">
                  <a:extLst>
                    <a:ext uri="{9D8B030D-6E8A-4147-A177-3AD203B41FA5}">
                      <a16:colId xmlns:a16="http://schemas.microsoft.com/office/drawing/2014/main" val="29482643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78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Retrieval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Retrieves documents or chunks based on semantic similarity to the query.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VectorstoreRetriever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dirty="0"/>
                        <a:t>(e.g., FAISS, Pinecone, Chroma, </a:t>
                      </a:r>
                      <a:r>
                        <a:rPr lang="en-US" sz="1600" dirty="0" err="1"/>
                        <a:t>Weaviate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6731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Tools to generate vector embeddings from text data.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OpenAIEmbeddings</a:t>
                      </a:r>
                      <a:r>
                        <a:rPr lang="en-US" sz="1600" b="1" dirty="0"/>
                        <a:t>, </a:t>
                      </a:r>
                      <a:r>
                        <a:rPr lang="en-US" sz="1600" b="1" dirty="0" err="1"/>
                        <a:t>HuggingFaceEmbeddings</a:t>
                      </a:r>
                      <a:r>
                        <a:rPr lang="en-US" sz="1600" b="1" dirty="0"/>
                        <a:t>, </a:t>
                      </a:r>
                      <a:r>
                        <a:rPr lang="en-US" sz="1600" b="1" dirty="0" err="1"/>
                        <a:t>CohereEmbeddings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3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Databases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Executes SQL queries to retrieve data from relational databases.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SQLDatabase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54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Web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Fetches real-time data from the web for context.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/>
                        <a:t>BingSearchAPI</a:t>
                      </a:r>
                      <a:r>
                        <a:rPr lang="en-US" sz="1600" b="1" dirty="0"/>
                        <a:t>, </a:t>
                      </a:r>
                      <a:r>
                        <a:rPr lang="en-US" sz="1600" b="1" dirty="0" err="1"/>
                        <a:t>GoogleSearchAPI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5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File I/O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Reads and writes local or cloud-stored files.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FileTool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177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Translation/Language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Performs translation for multilingual queries and contexts.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GoogleTranslate</a:t>
                      </a:r>
                      <a:r>
                        <a:rPr lang="en-US" sz="1600" b="1" dirty="0"/>
                        <a:t>, </a:t>
                      </a:r>
                    </a:p>
                    <a:p>
                      <a:r>
                        <a:rPr lang="en-US" sz="1600" b="1" dirty="0" err="1"/>
                        <a:t>DeepL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473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Utilities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Performs auxiliary tasks like calculations or JSON parsing.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Calculator, </a:t>
                      </a:r>
                      <a:r>
                        <a:rPr lang="en-US" sz="1600" b="1" dirty="0" err="1"/>
                        <a:t>JSONExtractor</a:t>
                      </a:r>
                      <a:r>
                        <a:rPr lang="en-US" sz="1600" b="1" dirty="0"/>
                        <a:t>, </a:t>
                      </a:r>
                      <a:r>
                        <a:rPr lang="en-US" sz="1600" b="1" dirty="0" err="1"/>
                        <a:t>TextCleaner</a:t>
                      </a:r>
                      <a:endParaRPr 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80312"/>
                  </a:ext>
                </a:extLst>
              </a:tr>
            </a:tbl>
          </a:graphicData>
        </a:graphic>
      </p:graphicFrame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DB2A20E7-CA15-4018-4E35-9904BBB3F7D9}"/>
              </a:ext>
            </a:extLst>
          </p:cNvPr>
          <p:cNvSpPr txBox="1"/>
          <p:nvPr/>
        </p:nvSpPr>
        <p:spPr>
          <a:xfrm>
            <a:off x="7666182" y="313057"/>
            <a:ext cx="4267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>
                <a:solidFill>
                  <a:srgbClr val="002060"/>
                </a:solidFill>
              </a:rPr>
              <a:t>https://python.langchain.com/docs/integrations/tools/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59908D-CDC8-AA99-A7A6-DEF6079FB3FA}"/>
              </a:ext>
            </a:extLst>
          </p:cNvPr>
          <p:cNvSpPr txBox="1"/>
          <p:nvPr/>
        </p:nvSpPr>
        <p:spPr>
          <a:xfrm>
            <a:off x="1200727" y="5525202"/>
            <a:ext cx="102800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LangChain</a:t>
            </a:r>
            <a:r>
              <a:rPr lang="en-US" b="1" dirty="0"/>
              <a:t> Components Reference </a:t>
            </a:r>
            <a:r>
              <a:rPr lang="en-US" dirty="0"/>
              <a:t>for </a:t>
            </a:r>
            <a:r>
              <a:rPr lang="en-US" dirty="0">
                <a:solidFill>
                  <a:srgbClr val="002060"/>
                </a:solidFill>
                <a:hlinkClick r:id="rId3"/>
              </a:rPr>
              <a:t>https://python.langchain.com/docs/integrations/components/</a:t>
            </a:r>
            <a:endParaRPr lang="en-US" dirty="0">
              <a:solidFill>
                <a:srgbClr val="002060"/>
              </a:solidFill>
            </a:endParaRPr>
          </a:p>
          <a:p>
            <a:r>
              <a:rPr lang="en-US" dirty="0"/>
              <a:t> – Models, Retrievers, Tools, Doc Loaders, </a:t>
            </a:r>
            <a:r>
              <a:rPr lang="en-US" dirty="0" err="1"/>
              <a:t>VectorStores</a:t>
            </a:r>
            <a:r>
              <a:rPr lang="en-US" dirty="0"/>
              <a:t>, Embedding models, others</a:t>
            </a:r>
          </a:p>
        </p:txBody>
      </p:sp>
    </p:spTree>
    <p:extLst>
      <p:ext uri="{BB962C8B-B14F-4D97-AF65-F5344CB8AC3E}">
        <p14:creationId xmlns:p14="http://schemas.microsoft.com/office/powerpoint/2010/main" val="250601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398D1-7ADE-BB4C-AA26-33A70A1B8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1D1C91-A49B-FC27-D832-B5F695760DBE}"/>
              </a:ext>
            </a:extLst>
          </p:cNvPr>
          <p:cNvSpPr txBox="1"/>
          <p:nvPr/>
        </p:nvSpPr>
        <p:spPr>
          <a:xfrm>
            <a:off x="653964" y="466946"/>
            <a:ext cx="449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Chains Examples:</a:t>
            </a:r>
            <a:endParaRPr lang="en-US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6BD6CF-F65D-BBC0-9EE8-378C71455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937" y="1301424"/>
            <a:ext cx="10220384" cy="440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971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398D1-7ADE-BB4C-AA26-33A70A1B8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1D1C91-A49B-FC27-D832-B5F695760DBE}"/>
              </a:ext>
            </a:extLst>
          </p:cNvPr>
          <p:cNvSpPr txBox="1"/>
          <p:nvPr/>
        </p:nvSpPr>
        <p:spPr>
          <a:xfrm>
            <a:off x="653964" y="466946"/>
            <a:ext cx="4490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Agents Examples:</a:t>
            </a:r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2B2B1-0E1C-531E-5683-1177CAFD4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02" y="1220345"/>
            <a:ext cx="10735093" cy="430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191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398D1-7ADE-BB4C-AA26-33A70A1B8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1D1C91-A49B-FC27-D832-B5F695760DBE}"/>
              </a:ext>
            </a:extLst>
          </p:cNvPr>
          <p:cNvSpPr txBox="1"/>
          <p:nvPr/>
        </p:nvSpPr>
        <p:spPr>
          <a:xfrm>
            <a:off x="653964" y="466946"/>
            <a:ext cx="89586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Sample Combinations of Tools, Chains &amp; Agents</a:t>
            </a:r>
            <a:endParaRPr lang="en-US" sz="28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3DE1D60-1100-D6BE-EE45-F1BEEE252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028" y="1240088"/>
            <a:ext cx="475127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Single-turn QA</a:t>
            </a:r>
          </a:p>
          <a:p>
            <a:pPr marL="57150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VectorstoreRetriever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7150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Chains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RetrievalQA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7150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Zero-shot Agent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CCBA0F0-ECE7-7681-7278-BD7EF86CC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647" y="3367445"/>
            <a:ext cx="7495626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Multi-turn Conversational QA</a:t>
            </a:r>
          </a:p>
          <a:p>
            <a:pPr marL="57150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Tools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VectorstoreRetriever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ConversationalMemory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57150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Chains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ConversationalRetrievalQA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57150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Agents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Conversational Agent</a:t>
            </a:r>
          </a:p>
        </p:txBody>
      </p:sp>
    </p:spTree>
    <p:extLst>
      <p:ext uri="{BB962C8B-B14F-4D97-AF65-F5344CB8AC3E}">
        <p14:creationId xmlns:p14="http://schemas.microsoft.com/office/powerpoint/2010/main" val="429400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8E33F0-1C45-3C85-0DD0-A42FD795C8F0}"/>
              </a:ext>
            </a:extLst>
          </p:cNvPr>
          <p:cNvSpPr txBox="1"/>
          <p:nvPr/>
        </p:nvSpPr>
        <p:spPr>
          <a:xfrm>
            <a:off x="653964" y="466946"/>
            <a:ext cx="1015881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Example </a:t>
            </a:r>
            <a:r>
              <a:rPr lang="en-US" sz="2800" b="1" dirty="0" err="1">
                <a:solidFill>
                  <a:srgbClr val="0070C0"/>
                </a:solidFill>
              </a:rPr>
              <a:t>usecase</a:t>
            </a:r>
            <a:r>
              <a:rPr lang="en-US" sz="2800" dirty="0"/>
              <a:t>: </a:t>
            </a:r>
            <a:r>
              <a:rPr lang="en-US" sz="2800" b="1" dirty="0"/>
              <a:t>RAG for Tables Info. Extraction </a:t>
            </a:r>
          </a:p>
          <a:p>
            <a:r>
              <a:rPr lang="en-US" sz="2400" dirty="0"/>
              <a:t>(Relevant Use cases: Transformers, Technical Bids etc</a:t>
            </a:r>
            <a:r>
              <a:rPr lang="en-US" sz="2000" dirty="0"/>
              <a:t>.)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28CA668-B03C-6D39-459A-B8E29B34D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74" y="1728534"/>
            <a:ext cx="10158816" cy="3400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Basic Workflow:</a:t>
            </a:r>
          </a:p>
          <a:p>
            <a:pPr marL="57150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/>
              <a:t>Process an uploaded document</a:t>
            </a:r>
          </a:p>
          <a:p>
            <a:pPr marL="57150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/>
              <a:t>Retrieves a document (PDF or HTML) containing tables from a storage.</a:t>
            </a:r>
            <a:endParaRPr lang="en-US" sz="2000" dirty="0">
              <a:latin typeface="Arial" panose="020B0604020202020204" pitchFamily="34" charset="0"/>
            </a:endParaRPr>
          </a:p>
          <a:p>
            <a:pPr marL="57150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/>
              <a:t>Dynamically selects a tool for table extraction (using </a:t>
            </a:r>
            <a:r>
              <a:rPr lang="en-US" sz="2000" i="1" dirty="0"/>
              <a:t>Camelot/Tabula-</a:t>
            </a:r>
            <a:r>
              <a:rPr lang="en-US" sz="2000" i="1" dirty="0" err="1"/>
              <a:t>py</a:t>
            </a:r>
            <a:r>
              <a:rPr lang="en-US" sz="2000" dirty="0"/>
              <a:t> for grid-based tables, </a:t>
            </a:r>
            <a:r>
              <a:rPr lang="en-US" sz="2000" i="1" dirty="0" err="1"/>
              <a:t>pdfplumber</a:t>
            </a:r>
            <a:r>
              <a:rPr lang="en-US" sz="2000" dirty="0"/>
              <a:t> for irregular tables). </a:t>
            </a:r>
          </a:p>
          <a:p>
            <a:pPr marL="57150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/>
              <a:t>Extracts the relevant table.</a:t>
            </a:r>
          </a:p>
          <a:p>
            <a:pPr marL="57150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/>
              <a:t>Identifies the column with quantities (e.g., “Quantity”, “Price”).</a:t>
            </a:r>
          </a:p>
          <a:p>
            <a:pPr marL="57150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/>
              <a:t>Extracts numbers using a </a:t>
            </a:r>
            <a:r>
              <a:rPr lang="en-US" sz="2000" i="1" dirty="0"/>
              <a:t>regex</a:t>
            </a:r>
            <a:r>
              <a:rPr lang="en-US" sz="2000" dirty="0"/>
              <a:t> or NLP tool like </a:t>
            </a:r>
            <a:r>
              <a:rPr lang="en-US" sz="2000" i="1" dirty="0" err="1"/>
              <a:t>spaCy</a:t>
            </a:r>
            <a:r>
              <a:rPr lang="en-US" sz="2000" dirty="0"/>
              <a:t> to recognize quantities with units.</a:t>
            </a:r>
          </a:p>
          <a:p>
            <a:pPr marL="57150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/>
              <a:t>Sends this data to a database or generates a summary report.</a:t>
            </a:r>
          </a:p>
        </p:txBody>
      </p:sp>
    </p:spTree>
    <p:extLst>
      <p:ext uri="{BB962C8B-B14F-4D97-AF65-F5344CB8AC3E}">
        <p14:creationId xmlns:p14="http://schemas.microsoft.com/office/powerpoint/2010/main" val="10254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3D9ABCA-DC99-5E5F-03F4-CA252F715384}"/>
              </a:ext>
            </a:extLst>
          </p:cNvPr>
          <p:cNvSpPr txBox="1"/>
          <p:nvPr/>
        </p:nvSpPr>
        <p:spPr>
          <a:xfrm>
            <a:off x="541020" y="477024"/>
            <a:ext cx="11109960" cy="552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 err="1"/>
              <a:t>LangGraph</a:t>
            </a:r>
            <a:r>
              <a:rPr lang="en-US" sz="2800" b="1" dirty="0"/>
              <a:t> could be a good fit in the following scenarios:</a:t>
            </a:r>
          </a:p>
          <a:p>
            <a:endParaRPr lang="en-US" sz="20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Complex workflows</a:t>
            </a:r>
            <a:r>
              <a:rPr lang="en-US" sz="2000" dirty="0"/>
              <a:t>: If the task involves multiple steps or a chain of operations, </a:t>
            </a:r>
          </a:p>
          <a:p>
            <a:pPr lvl="1">
              <a:spcAft>
                <a:spcPts val="600"/>
              </a:spcAft>
            </a:pPr>
            <a:r>
              <a:rPr lang="en-US" sz="2000" b="1" dirty="0"/>
              <a:t>e.g.</a:t>
            </a:r>
            <a:r>
              <a:rPr lang="en-US" sz="2000" dirty="0"/>
              <a:t>, you can combine table extraction, quantity recognition, and data manipulation in a single workflow.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Multiple data sources: </a:t>
            </a:r>
            <a:r>
              <a:rPr lang="en-US" sz="2000" dirty="0"/>
              <a:t>need to create a unified workflow for extracting and processing the data from different formats </a:t>
            </a:r>
          </a:p>
          <a:p>
            <a:pPr lvl="1">
              <a:spcAft>
                <a:spcPts val="600"/>
              </a:spcAft>
            </a:pPr>
            <a:r>
              <a:rPr lang="en-US" sz="2000" b="1" dirty="0"/>
              <a:t>e.g.</a:t>
            </a:r>
            <a:r>
              <a:rPr lang="en-US" sz="2000" dirty="0"/>
              <a:t>, PDFs, word, HTML tables, databases)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Your workflow </a:t>
            </a:r>
            <a:r>
              <a:rPr lang="en-US" sz="2000" b="1" dirty="0"/>
              <a:t>involves decision-making </a:t>
            </a:r>
            <a:r>
              <a:rPr lang="en-US" sz="2000" dirty="0"/>
              <a:t>based on the type of table or content </a:t>
            </a:r>
          </a:p>
          <a:p>
            <a:pPr lvl="1">
              <a:spcAft>
                <a:spcPts val="600"/>
              </a:spcAft>
            </a:pPr>
            <a:r>
              <a:rPr lang="en-US" sz="2000" b="1" dirty="0"/>
              <a:t>e.g.,</a:t>
            </a:r>
            <a:r>
              <a:rPr lang="en-US" sz="2000" dirty="0"/>
              <a:t> a node that checks the format of a document and then routes the flow to the appropriate extraction tool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/>
              <a:t>Combining different tools</a:t>
            </a:r>
            <a:r>
              <a:rPr lang="en-US" sz="2000" dirty="0"/>
              <a:t>: </a:t>
            </a:r>
            <a:r>
              <a:rPr lang="en-US" sz="2000" dirty="0" err="1"/>
              <a:t>LangGraph</a:t>
            </a:r>
            <a:r>
              <a:rPr lang="en-US" sz="2000" dirty="0"/>
              <a:t> allows you to seamlessly integrate multiple tools </a:t>
            </a:r>
          </a:p>
          <a:p>
            <a:pPr lvl="1">
              <a:spcAft>
                <a:spcPts val="600"/>
              </a:spcAft>
            </a:pPr>
            <a:r>
              <a:rPr lang="en-US" sz="2000" b="1" dirty="0"/>
              <a:t>e.g.</a:t>
            </a:r>
            <a:r>
              <a:rPr lang="en-US" sz="2000" dirty="0"/>
              <a:t>, </a:t>
            </a:r>
            <a:r>
              <a:rPr lang="en-US" sz="2000" dirty="0" err="1"/>
              <a:t>pdfplumber</a:t>
            </a:r>
            <a:r>
              <a:rPr lang="en-US" sz="2000" dirty="0"/>
              <a:t>, Camelot, </a:t>
            </a:r>
            <a:r>
              <a:rPr lang="en-US" sz="2000" dirty="0" err="1"/>
              <a:t>BeautifulSoup</a:t>
            </a:r>
            <a:r>
              <a:rPr lang="en-US" sz="2000" dirty="0"/>
              <a:t>, regex, </a:t>
            </a:r>
            <a:r>
              <a:rPr lang="en-US" sz="2000" dirty="0" err="1"/>
              <a:t>spaCy</a:t>
            </a:r>
            <a:r>
              <a:rPr lang="en-US" sz="2000" dirty="0"/>
              <a:t>) into a cohesive pipeline.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If you are building a more extensible system that may </a:t>
            </a:r>
            <a:r>
              <a:rPr lang="en-US" sz="2000" b="1" dirty="0"/>
              <a:t>need to scale in the future </a:t>
            </a:r>
          </a:p>
          <a:p>
            <a:pPr lvl="1">
              <a:spcAft>
                <a:spcPts val="600"/>
              </a:spcAft>
            </a:pPr>
            <a:r>
              <a:rPr lang="en-US" sz="2000" b="1" dirty="0"/>
              <a:t>e.g.</a:t>
            </a:r>
            <a:r>
              <a:rPr lang="en-US" sz="2000" dirty="0"/>
              <a:t>, adding more tools, changing the extraction logic, or implementing multiple steps</a:t>
            </a:r>
          </a:p>
        </p:txBody>
      </p:sp>
    </p:spTree>
    <p:extLst>
      <p:ext uri="{BB962C8B-B14F-4D97-AF65-F5344CB8AC3E}">
        <p14:creationId xmlns:p14="http://schemas.microsoft.com/office/powerpoint/2010/main" val="3898958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088DB-47EE-3FD5-D77F-E6298553C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195" y="2463891"/>
            <a:ext cx="2070463" cy="1325563"/>
          </a:xfrm>
        </p:spPr>
        <p:txBody>
          <a:bodyPr/>
          <a:lstStyle/>
          <a:p>
            <a:r>
              <a:rPr lang="en-US" b="1" dirty="0"/>
              <a:t>More?</a:t>
            </a:r>
          </a:p>
        </p:txBody>
      </p:sp>
    </p:spTree>
    <p:extLst>
      <p:ext uri="{BB962C8B-B14F-4D97-AF65-F5344CB8AC3E}">
        <p14:creationId xmlns:p14="http://schemas.microsoft.com/office/powerpoint/2010/main" val="924150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ECC36-311A-2C00-D6D6-57A5318C0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BF60C4-B468-2F93-5B2F-2733F269E138}"/>
              </a:ext>
            </a:extLst>
          </p:cNvPr>
          <p:cNvSpPr txBox="1"/>
          <p:nvPr/>
        </p:nvSpPr>
        <p:spPr>
          <a:xfrm>
            <a:off x="526864" y="388223"/>
            <a:ext cx="632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Knowledge Graph</a:t>
            </a: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2A308-B060-6F66-A07B-852AB7ED7177}"/>
              </a:ext>
            </a:extLst>
          </p:cNvPr>
          <p:cNvSpPr txBox="1"/>
          <p:nvPr/>
        </p:nvSpPr>
        <p:spPr>
          <a:xfrm>
            <a:off x="435933" y="928304"/>
            <a:ext cx="70812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Structured representation of information, where data is organized in the form of a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Consisting of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Nodes</a:t>
            </a:r>
            <a:r>
              <a:rPr lang="en-US" sz="2000" dirty="0"/>
              <a:t> (entities or concepts) and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Edges</a:t>
            </a:r>
            <a:r>
              <a:rPr lang="en-US" sz="2000" dirty="0"/>
              <a:t> (relationships or associations between nodes)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Designed to model, store, and organize complex information in a way that makes it easy for both humans and machines to understand, navigate, and use the knowledge it contains.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3FA90-25B7-A8E8-1684-697BE8F0F6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210" r="3183"/>
          <a:stretch/>
        </p:blipFill>
        <p:spPr>
          <a:xfrm>
            <a:off x="1349227" y="3869042"/>
            <a:ext cx="4840028" cy="260073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31A328-3B9B-31DF-6BA3-B1CFA0CD4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217" y="290512"/>
            <a:ext cx="4400550" cy="6276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782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BC92EB0-0681-0FBC-13EC-A064F2BDE3B7}"/>
              </a:ext>
            </a:extLst>
          </p:cNvPr>
          <p:cNvSpPr txBox="1"/>
          <p:nvPr/>
        </p:nvSpPr>
        <p:spPr>
          <a:xfrm>
            <a:off x="653964" y="466946"/>
            <a:ext cx="632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Basic RAG Approach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0BCBD2-5D9D-C674-1707-3C147B3558FC}"/>
              </a:ext>
            </a:extLst>
          </p:cNvPr>
          <p:cNvSpPr txBox="1"/>
          <p:nvPr/>
        </p:nvSpPr>
        <p:spPr>
          <a:xfrm>
            <a:off x="337247" y="2291216"/>
            <a:ext cx="14389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Upload and Process Document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43495-7E8E-05FB-6DF2-4759C808B3D1}"/>
              </a:ext>
            </a:extLst>
          </p:cNvPr>
          <p:cNvSpPr txBox="1"/>
          <p:nvPr/>
        </p:nvSpPr>
        <p:spPr>
          <a:xfrm>
            <a:off x="2318451" y="2419185"/>
            <a:ext cx="15421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 Embeddings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3E768B-E55F-00EA-24EA-C066B9A1DA8B}"/>
              </a:ext>
            </a:extLst>
          </p:cNvPr>
          <p:cNvSpPr txBox="1"/>
          <p:nvPr/>
        </p:nvSpPr>
        <p:spPr>
          <a:xfrm>
            <a:off x="233667" y="3255360"/>
            <a:ext cx="1615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Parse Info. &amp; Chunking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0868DB-DD7E-599D-5E1A-8F8344DAEC31}"/>
              </a:ext>
            </a:extLst>
          </p:cNvPr>
          <p:cNvSpPr txBox="1"/>
          <p:nvPr/>
        </p:nvSpPr>
        <p:spPr>
          <a:xfrm>
            <a:off x="4470771" y="2419185"/>
            <a:ext cx="15421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Store Embeddings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E02EB-21FD-2D71-40AC-EB4980CC4923}"/>
              </a:ext>
            </a:extLst>
          </p:cNvPr>
          <p:cNvSpPr txBox="1"/>
          <p:nvPr/>
        </p:nvSpPr>
        <p:spPr>
          <a:xfrm>
            <a:off x="6623091" y="2419185"/>
            <a:ext cx="15421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Query Embeddings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5A33D-9AE8-F046-CA7F-5D65C8066DAB}"/>
              </a:ext>
            </a:extLst>
          </p:cNvPr>
          <p:cNvSpPr txBox="1"/>
          <p:nvPr/>
        </p:nvSpPr>
        <p:spPr>
          <a:xfrm>
            <a:off x="8707518" y="2419185"/>
            <a:ext cx="15421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Pass Context to LLM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833B5E-A08E-1C29-95DE-AB0AAE10CAB6}"/>
              </a:ext>
            </a:extLst>
          </p:cNvPr>
          <p:cNvSpPr txBox="1"/>
          <p:nvPr/>
        </p:nvSpPr>
        <p:spPr>
          <a:xfrm>
            <a:off x="10791945" y="2409760"/>
            <a:ext cx="12515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Generate Response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FEC7726-3A64-8A2D-FE24-FFC80EFB4D2D}"/>
              </a:ext>
            </a:extLst>
          </p:cNvPr>
          <p:cNvSpPr/>
          <p:nvPr/>
        </p:nvSpPr>
        <p:spPr>
          <a:xfrm>
            <a:off x="1716774" y="2625505"/>
            <a:ext cx="681037" cy="3218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A35DBA8-A035-7D47-C4C9-2FB78BD54841}"/>
              </a:ext>
            </a:extLst>
          </p:cNvPr>
          <p:cNvSpPr/>
          <p:nvPr/>
        </p:nvSpPr>
        <p:spPr>
          <a:xfrm>
            <a:off x="3817150" y="2612189"/>
            <a:ext cx="681037" cy="3218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765271B-0B42-3212-8695-7BD94083C6C6}"/>
              </a:ext>
            </a:extLst>
          </p:cNvPr>
          <p:cNvSpPr/>
          <p:nvPr/>
        </p:nvSpPr>
        <p:spPr>
          <a:xfrm>
            <a:off x="5987252" y="2612189"/>
            <a:ext cx="681037" cy="3218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5845C9F-9580-9725-BA06-AB13FE402AE0}"/>
              </a:ext>
            </a:extLst>
          </p:cNvPr>
          <p:cNvSpPr/>
          <p:nvPr/>
        </p:nvSpPr>
        <p:spPr>
          <a:xfrm>
            <a:off x="8126906" y="2652755"/>
            <a:ext cx="681037" cy="3218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8ABF63E-D3C7-23F2-2828-5B67957FE541}"/>
              </a:ext>
            </a:extLst>
          </p:cNvPr>
          <p:cNvSpPr/>
          <p:nvPr/>
        </p:nvSpPr>
        <p:spPr>
          <a:xfrm>
            <a:off x="10180295" y="2652755"/>
            <a:ext cx="681037" cy="3218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1EBE06-2D9C-070C-9742-D69F2374ED27}"/>
              </a:ext>
            </a:extLst>
          </p:cNvPr>
          <p:cNvSpPr txBox="1"/>
          <p:nvPr/>
        </p:nvSpPr>
        <p:spPr>
          <a:xfrm>
            <a:off x="337247" y="3881181"/>
            <a:ext cx="15468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PyPDF2,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docx, </a:t>
            </a:r>
            <a:r>
              <a:rPr lang="en-US" dirty="0" err="1">
                <a:solidFill>
                  <a:srgbClr val="0070C0"/>
                </a:solidFill>
              </a:rPr>
              <a:t>BeautifulSoup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28B6A6-C82E-C5FF-E372-94B0EF56C94B}"/>
              </a:ext>
            </a:extLst>
          </p:cNvPr>
          <p:cNvSpPr txBox="1"/>
          <p:nvPr/>
        </p:nvSpPr>
        <p:spPr>
          <a:xfrm>
            <a:off x="2135224" y="3901691"/>
            <a:ext cx="20421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solidFill>
                  <a:srgbClr val="0070C0"/>
                </a:solidFill>
              </a:rPr>
              <a:t>OpenAIEmbeddings</a:t>
            </a:r>
            <a:r>
              <a:rPr lang="en-US" sz="1600" dirty="0">
                <a:solidFill>
                  <a:srgbClr val="0070C0"/>
                </a:solidFill>
              </a:rPr>
              <a:t> API</a:t>
            </a:r>
          </a:p>
          <a:p>
            <a:pPr algn="ctr"/>
            <a:r>
              <a:rPr lang="en-US" sz="1600" dirty="0" err="1">
                <a:solidFill>
                  <a:srgbClr val="0070C0"/>
                </a:solidFill>
              </a:rPr>
              <a:t>SentenceTransformers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9585E4-081D-EFEE-F651-73F66909A413}"/>
              </a:ext>
            </a:extLst>
          </p:cNvPr>
          <p:cNvSpPr txBox="1"/>
          <p:nvPr/>
        </p:nvSpPr>
        <p:spPr>
          <a:xfrm>
            <a:off x="4631258" y="3842684"/>
            <a:ext cx="135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FAISS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Pinecone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Chroma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B4C0AD-3109-729E-1D0F-2D554F3C41F0}"/>
              </a:ext>
            </a:extLst>
          </p:cNvPr>
          <p:cNvSpPr txBox="1"/>
          <p:nvPr/>
        </p:nvSpPr>
        <p:spPr>
          <a:xfrm>
            <a:off x="6441135" y="3811779"/>
            <a:ext cx="1909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top-k relevant chunks,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Similarity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98759E-F9F9-1FB1-988E-1F9552E21822}"/>
              </a:ext>
            </a:extLst>
          </p:cNvPr>
          <p:cNvSpPr txBox="1"/>
          <p:nvPr/>
        </p:nvSpPr>
        <p:spPr>
          <a:xfrm>
            <a:off x="8734440" y="3893785"/>
            <a:ext cx="1725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Retrieve Chunks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Prompting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7D8D13-014D-2CF9-6016-068317F8A2C5}"/>
              </a:ext>
            </a:extLst>
          </p:cNvPr>
          <p:cNvSpPr txBox="1"/>
          <p:nvPr/>
        </p:nvSpPr>
        <p:spPr>
          <a:xfrm>
            <a:off x="10579569" y="3809358"/>
            <a:ext cx="1702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OpenAI API,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Open or closed source LLMs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D2874E-606D-B1C0-C4DC-EFE6B3AD1E10}"/>
              </a:ext>
            </a:extLst>
          </p:cNvPr>
          <p:cNvSpPr txBox="1"/>
          <p:nvPr/>
        </p:nvSpPr>
        <p:spPr>
          <a:xfrm>
            <a:off x="6798252" y="1411491"/>
            <a:ext cx="11918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375AB59-B230-B030-C569-619A443DDCEA}"/>
              </a:ext>
            </a:extLst>
          </p:cNvPr>
          <p:cNvSpPr/>
          <p:nvPr/>
        </p:nvSpPr>
        <p:spPr>
          <a:xfrm rot="5400000">
            <a:off x="7059485" y="1960403"/>
            <a:ext cx="681037" cy="3218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F04448-7B62-960B-E5BA-D1344AC549CC}"/>
              </a:ext>
            </a:extLst>
          </p:cNvPr>
          <p:cNvSpPr txBox="1"/>
          <p:nvPr/>
        </p:nvSpPr>
        <p:spPr>
          <a:xfrm>
            <a:off x="2578550" y="5276908"/>
            <a:ext cx="7215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002060"/>
                </a:solidFill>
              </a:rPr>
              <a:t>Langchain</a:t>
            </a:r>
            <a:r>
              <a:rPr lang="en-US" sz="2400" dirty="0">
                <a:solidFill>
                  <a:srgbClr val="002060"/>
                </a:solidFill>
              </a:rPr>
              <a:t> can automate the above manual tasks for you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D7A48A-7F52-531C-765C-6C9B27619F62}"/>
              </a:ext>
            </a:extLst>
          </p:cNvPr>
          <p:cNvSpPr txBox="1"/>
          <p:nvPr/>
        </p:nvSpPr>
        <p:spPr>
          <a:xfrm>
            <a:off x="1231975" y="5929389"/>
            <a:ext cx="9908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Majorly it can: Interact with External Data, make API Calls, use Memory etc.</a:t>
            </a:r>
          </a:p>
        </p:txBody>
      </p:sp>
    </p:spTree>
    <p:extLst>
      <p:ext uri="{BB962C8B-B14F-4D97-AF65-F5344CB8AC3E}">
        <p14:creationId xmlns:p14="http://schemas.microsoft.com/office/powerpoint/2010/main" val="254507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3" grpId="0" animBg="1"/>
      <p:bldP spid="4" grpId="0" animBg="1"/>
      <p:bldP spid="5" grpId="0" animBg="1"/>
      <p:bldP spid="7" grpId="0" animBg="1"/>
      <p:bldP spid="11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/>
      <p:bldP spid="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F329B-5B09-316D-675D-B020E34EC5BE}"/>
              </a:ext>
            </a:extLst>
          </p:cNvPr>
          <p:cNvSpPr txBox="1"/>
          <p:nvPr/>
        </p:nvSpPr>
        <p:spPr>
          <a:xfrm>
            <a:off x="1031359" y="991179"/>
            <a:ext cx="75172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Nodes</a:t>
            </a:r>
            <a:r>
              <a:rPr lang="en-US" sz="2000" dirty="0"/>
              <a:t> Patient, Doctor, Medication, Treatment, Diagnosis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Edges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"Diagnosed with" (connecting Patient and Diagnosis), </a:t>
            </a:r>
          </a:p>
          <a:p>
            <a:pPr lvl="1"/>
            <a:r>
              <a:rPr lang="en-US" sz="2000" dirty="0"/>
              <a:t>"Prescribed" (connecting Doctor and Medication), </a:t>
            </a:r>
          </a:p>
          <a:p>
            <a:pPr lvl="1"/>
            <a:r>
              <a:rPr lang="en-US" sz="2000" dirty="0"/>
              <a:t>"Treated with" (connecting Patient and Treatment)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899DFE-CDFE-FAA8-DE3D-3957B1438B90}"/>
              </a:ext>
            </a:extLst>
          </p:cNvPr>
          <p:cNvSpPr/>
          <p:nvPr/>
        </p:nvSpPr>
        <p:spPr>
          <a:xfrm>
            <a:off x="3944680" y="3324408"/>
            <a:ext cx="1524000" cy="584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Patient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F1D60A-7680-593B-028A-DFDAD464BFCA}"/>
              </a:ext>
            </a:extLst>
          </p:cNvPr>
          <p:cNvSpPr/>
          <p:nvPr/>
        </p:nvSpPr>
        <p:spPr>
          <a:xfrm>
            <a:off x="1623238" y="4524131"/>
            <a:ext cx="1524000" cy="584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Doctor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B8E79A-B859-1FD6-4CF8-B76BCF05CA48}"/>
              </a:ext>
            </a:extLst>
          </p:cNvPr>
          <p:cNvSpPr/>
          <p:nvPr/>
        </p:nvSpPr>
        <p:spPr>
          <a:xfrm>
            <a:off x="4572000" y="5433067"/>
            <a:ext cx="1524000" cy="584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Medication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51F790-1F0C-7965-E354-A1509C226416}"/>
              </a:ext>
            </a:extLst>
          </p:cNvPr>
          <p:cNvSpPr/>
          <p:nvPr/>
        </p:nvSpPr>
        <p:spPr>
          <a:xfrm>
            <a:off x="7102550" y="3616803"/>
            <a:ext cx="1524000" cy="584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Disease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6CBBD9-817C-F303-9FDA-EC011FD3B370}"/>
              </a:ext>
            </a:extLst>
          </p:cNvPr>
          <p:cNvSpPr/>
          <p:nvPr/>
        </p:nvSpPr>
        <p:spPr>
          <a:xfrm>
            <a:off x="7024579" y="5258103"/>
            <a:ext cx="1524000" cy="58479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Treatment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E8536C-D563-1EC2-BD1B-829CD6109AAA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5468680" y="3616804"/>
            <a:ext cx="1633870" cy="2923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98A1D5-4207-9B07-47D9-6C945F5B2E6B}"/>
              </a:ext>
            </a:extLst>
          </p:cNvPr>
          <p:cNvSpPr txBox="1"/>
          <p:nvPr/>
        </p:nvSpPr>
        <p:spPr>
          <a:xfrm>
            <a:off x="5742026" y="3174881"/>
            <a:ext cx="14150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Diagnosed with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10C794-4F97-97BD-487B-904B051DABD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3147238" y="4816527"/>
            <a:ext cx="1424762" cy="908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0EFA988-AB9B-172E-5B3C-70DAF2647E37}"/>
              </a:ext>
            </a:extLst>
          </p:cNvPr>
          <p:cNvSpPr txBox="1"/>
          <p:nvPr/>
        </p:nvSpPr>
        <p:spPr>
          <a:xfrm>
            <a:off x="3043571" y="5485743"/>
            <a:ext cx="1415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Prescribed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33AD07-5DAA-CEF6-6EC5-0F34CE3599C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3147238" y="3909198"/>
            <a:ext cx="1410033" cy="907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2B59A3C-1512-C357-EF40-FCE416D9639B}"/>
              </a:ext>
            </a:extLst>
          </p:cNvPr>
          <p:cNvSpPr txBox="1"/>
          <p:nvPr/>
        </p:nvSpPr>
        <p:spPr>
          <a:xfrm>
            <a:off x="2697570" y="3931875"/>
            <a:ext cx="1415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Treated by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BA3E91-3789-43C9-3D73-B5EA63887106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5468680" y="3616804"/>
            <a:ext cx="1555899" cy="1933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3324963-69FB-AB51-538F-1C36A24F7169}"/>
              </a:ext>
            </a:extLst>
          </p:cNvPr>
          <p:cNvSpPr txBox="1"/>
          <p:nvPr/>
        </p:nvSpPr>
        <p:spPr>
          <a:xfrm>
            <a:off x="5539121" y="4572635"/>
            <a:ext cx="14150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Treated with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3D19A6-4DD4-6D49-EBFC-82E7F4FA7742}"/>
              </a:ext>
            </a:extLst>
          </p:cNvPr>
          <p:cNvSpPr txBox="1"/>
          <p:nvPr/>
        </p:nvSpPr>
        <p:spPr>
          <a:xfrm>
            <a:off x="526863" y="388223"/>
            <a:ext cx="7345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 of Knowledge Graph for Hospital</a:t>
            </a:r>
            <a:endParaRPr lang="en-US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47012A-78F9-EBFA-F22A-05B8921CBF57}"/>
              </a:ext>
            </a:extLst>
          </p:cNvPr>
          <p:cNvSpPr txBox="1"/>
          <p:nvPr/>
        </p:nvSpPr>
        <p:spPr>
          <a:xfrm>
            <a:off x="1056168" y="2611488"/>
            <a:ext cx="7031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Entity Example</a:t>
            </a:r>
            <a:r>
              <a:rPr lang="en-US" dirty="0"/>
              <a:t>: people, locations, organizations etc. (basically Nodes)</a:t>
            </a:r>
          </a:p>
        </p:txBody>
      </p:sp>
    </p:spTree>
    <p:extLst>
      <p:ext uri="{BB962C8B-B14F-4D97-AF65-F5344CB8AC3E}">
        <p14:creationId xmlns:p14="http://schemas.microsoft.com/office/powerpoint/2010/main" val="36922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6" grpId="0"/>
      <p:bldP spid="20" grpId="0"/>
      <p:bldP spid="25" grpId="0"/>
      <p:bldP spid="3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9DE6F6-05BF-11B2-0B83-EE8CFBC3D4EA}"/>
              </a:ext>
            </a:extLst>
          </p:cNvPr>
          <p:cNvSpPr txBox="1"/>
          <p:nvPr/>
        </p:nvSpPr>
        <p:spPr>
          <a:xfrm>
            <a:off x="526864" y="388223"/>
            <a:ext cx="632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GraphRAG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480829-A0B9-DBC0-B6C9-C4BDC85C1F9D}"/>
              </a:ext>
            </a:extLst>
          </p:cNvPr>
          <p:cNvSpPr txBox="1"/>
          <p:nvPr/>
        </p:nvSpPr>
        <p:spPr>
          <a:xfrm>
            <a:off x="710608" y="981467"/>
            <a:ext cx="1077078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Graph-based</a:t>
            </a:r>
            <a:r>
              <a:rPr lang="en-US" sz="2000" dirty="0"/>
              <a:t> Retrieval-Augmented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Leverages knowledge graphs </a:t>
            </a:r>
            <a:r>
              <a:rPr lang="en-US" sz="2000" dirty="0"/>
              <a:t>to enhance the capabilities of LLMs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Extracts </a:t>
            </a:r>
            <a:r>
              <a:rPr lang="en-US" sz="2000" b="1" dirty="0"/>
              <a:t>structured data from unstructured text </a:t>
            </a:r>
            <a:r>
              <a:rPr lang="en-US" sz="2000" dirty="0"/>
              <a:t>and organizes it into a knowledge graph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More Accurate and Contextually relevant answers – by connecting different pieces of Info.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/>
              <a:t>Imagine an LLM looking at a graphical representation of a data – it will have a clear understanding of connectivity between information and therefore can answer more logically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Hence </a:t>
            </a:r>
            <a:r>
              <a:rPr lang="en-US" sz="2000" dirty="0" err="1"/>
              <a:t>GraphRAG</a:t>
            </a:r>
            <a:r>
              <a:rPr lang="en-US" sz="2000" dirty="0"/>
              <a:t> helps an LLM connect the dots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27EDD-A619-22B1-860F-4E3BBFFABF91}"/>
              </a:ext>
            </a:extLst>
          </p:cNvPr>
          <p:cNvSpPr txBox="1"/>
          <p:nvPr/>
        </p:nvSpPr>
        <p:spPr>
          <a:xfrm>
            <a:off x="710608" y="3429000"/>
            <a:ext cx="4316822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Step-by-Step Example of </a:t>
            </a:r>
            <a:r>
              <a:rPr lang="en-US" sz="2000" b="1" dirty="0" err="1"/>
              <a:t>GraphRAG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Data Collection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Entity Extraction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Knowledge Graph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Query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Answer Generation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1A524E91-8842-C409-C38B-F0D3FD4ABC51}"/>
              </a:ext>
            </a:extLst>
          </p:cNvPr>
          <p:cNvSpPr txBox="1"/>
          <p:nvPr/>
        </p:nvSpPr>
        <p:spPr>
          <a:xfrm>
            <a:off x="8276560" y="103952"/>
            <a:ext cx="391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70C0"/>
                </a:solidFill>
              </a:rPr>
              <a:t>https://microsoft.github.io/graphrag/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A51D8-BB3D-E26B-993E-C550764FC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356" y="3307081"/>
            <a:ext cx="6283234" cy="274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35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4F499B-878A-0E21-9354-E6CDF2183DDB}"/>
              </a:ext>
            </a:extLst>
          </p:cNvPr>
          <p:cNvSpPr txBox="1"/>
          <p:nvPr/>
        </p:nvSpPr>
        <p:spPr>
          <a:xfrm>
            <a:off x="755463" y="946597"/>
            <a:ext cx="1099351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Contracts</a:t>
            </a:r>
            <a:r>
              <a:rPr lang="en-US" sz="2000" dirty="0"/>
              <a:t>: Using </a:t>
            </a:r>
            <a:r>
              <a:rPr lang="en-US" sz="2000" dirty="0" err="1"/>
              <a:t>GraphRAG</a:t>
            </a:r>
            <a:r>
              <a:rPr lang="en-US" sz="2000" dirty="0"/>
              <a:t>, you can create a knowledge graph that maps entities like companies, individuals, dates, and legal terms from contract documents. The graph can help in quickly querying specific terms, identifying patterns, and suggesting amendments.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Procurement</a:t>
            </a:r>
            <a:r>
              <a:rPr lang="en-US" sz="2000" dirty="0"/>
              <a:t>: Build a knowledge graph connecting suppliers, products, prices, and contract terms. </a:t>
            </a:r>
            <a:r>
              <a:rPr lang="en-US" sz="2000" dirty="0" err="1"/>
              <a:t>GraphRAG</a:t>
            </a:r>
            <a:r>
              <a:rPr lang="en-US" sz="2000" dirty="0"/>
              <a:t> can help identify the most reliable and cost-effective suppliers based on historical data and performance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Supply Chain Management</a:t>
            </a:r>
            <a:r>
              <a:rPr lang="en-US" sz="2000" dirty="0"/>
              <a:t>: Create a knowledge graph mapping out suppliers, logistics, inventory levels, and sales data. Use </a:t>
            </a:r>
            <a:r>
              <a:rPr lang="en-US" sz="2000" dirty="0" err="1"/>
              <a:t>GraphRAG</a:t>
            </a:r>
            <a:r>
              <a:rPr lang="en-US" sz="2000" dirty="0"/>
              <a:t> to predict potential supply chain disruptions and suggest alternative routes or suppliers.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Engineering Document Comparison:</a:t>
            </a:r>
            <a:r>
              <a:rPr lang="en-US" sz="2000" dirty="0"/>
              <a:t> Build a knowledge graph that captures the relationships between different components, materials, and specifications. Use </a:t>
            </a:r>
            <a:r>
              <a:rPr lang="en-US" sz="2000" dirty="0" err="1"/>
              <a:t>GraphRAG</a:t>
            </a:r>
            <a:r>
              <a:rPr lang="en-US" sz="2000" dirty="0"/>
              <a:t> to highlight changes and suggest optimizations based on historical data and best practices.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Table Information Extraction from Brochures: </a:t>
            </a:r>
            <a:r>
              <a:rPr lang="en-US" sz="2000" dirty="0"/>
              <a:t>Extract tables from brochures, create a knowledge graph with the extracted data, and use </a:t>
            </a:r>
            <a:r>
              <a:rPr lang="en-US" sz="2000" dirty="0" err="1"/>
              <a:t>GraphRAG</a:t>
            </a:r>
            <a:r>
              <a:rPr lang="en-US" sz="2000" dirty="0"/>
              <a:t> to query specific information, like product specifications or pricing.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85C0C0-D2F6-F405-D483-1A357CF1F136}"/>
              </a:ext>
            </a:extLst>
          </p:cNvPr>
          <p:cNvSpPr txBox="1"/>
          <p:nvPr/>
        </p:nvSpPr>
        <p:spPr>
          <a:xfrm>
            <a:off x="526864" y="388223"/>
            <a:ext cx="632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GraphRAG</a:t>
            </a:r>
            <a:r>
              <a:rPr lang="en-US" sz="2800" b="1" dirty="0"/>
              <a:t> Examples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497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EF4DA-5F84-3F92-0567-D64B274DB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6C4552D-753B-6162-B83B-4F20C8F3A499}"/>
              </a:ext>
            </a:extLst>
          </p:cNvPr>
          <p:cNvSpPr txBox="1"/>
          <p:nvPr/>
        </p:nvSpPr>
        <p:spPr>
          <a:xfrm>
            <a:off x="5300548" y="3159380"/>
            <a:ext cx="155557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solidFill>
                <a:srgbClr val="FF0000"/>
              </a:solidFill>
            </a:endParaRPr>
          </a:p>
          <a:p>
            <a:pPr algn="ctr"/>
            <a:r>
              <a:rPr lang="en-US" sz="2000" b="1" dirty="0" err="1">
                <a:solidFill>
                  <a:srgbClr val="FF0000"/>
                </a:solidFill>
              </a:rPr>
              <a:t>LangChain</a:t>
            </a:r>
            <a:endParaRPr lang="en-US" sz="2000" b="1" dirty="0">
              <a:solidFill>
                <a:srgbClr val="FF0000"/>
              </a:solidFill>
            </a:endParaRPr>
          </a:p>
          <a:p>
            <a:pPr algn="ctr"/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759EC-B867-8034-FCC0-DC4E6BF5091A}"/>
              </a:ext>
            </a:extLst>
          </p:cNvPr>
          <p:cNvSpPr txBox="1"/>
          <p:nvPr/>
        </p:nvSpPr>
        <p:spPr>
          <a:xfrm>
            <a:off x="7400003" y="4893056"/>
            <a:ext cx="22581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Tools/Abstraction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12BB14-DA58-4C99-BDC3-A981AB882DFB}"/>
              </a:ext>
            </a:extLst>
          </p:cNvPr>
          <p:cNvSpPr txBox="1"/>
          <p:nvPr/>
        </p:nvSpPr>
        <p:spPr>
          <a:xfrm>
            <a:off x="2824935" y="2235878"/>
            <a:ext cx="154216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Indexes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2CB9265-2C33-A74D-BBF6-5EA250049474}"/>
              </a:ext>
            </a:extLst>
          </p:cNvPr>
          <p:cNvSpPr/>
          <p:nvPr/>
        </p:nvSpPr>
        <p:spPr>
          <a:xfrm rot="12488207">
            <a:off x="3781858" y="2947188"/>
            <a:ext cx="1537687" cy="2812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133018E-EFC6-6857-8A25-1582D463BF47}"/>
              </a:ext>
            </a:extLst>
          </p:cNvPr>
          <p:cNvSpPr/>
          <p:nvPr/>
        </p:nvSpPr>
        <p:spPr>
          <a:xfrm rot="16200000">
            <a:off x="5723076" y="2604255"/>
            <a:ext cx="681037" cy="321877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75B31491-6B25-833B-0062-65F67EE684AA}"/>
              </a:ext>
            </a:extLst>
          </p:cNvPr>
          <p:cNvSpPr/>
          <p:nvPr/>
        </p:nvSpPr>
        <p:spPr>
          <a:xfrm>
            <a:off x="6902684" y="3588317"/>
            <a:ext cx="1012151" cy="262309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0047D7-EF79-A2CF-70FE-D26389D430B2}"/>
              </a:ext>
            </a:extLst>
          </p:cNvPr>
          <p:cNvSpPr txBox="1"/>
          <p:nvPr/>
        </p:nvSpPr>
        <p:spPr>
          <a:xfrm>
            <a:off x="7330174" y="5368849"/>
            <a:ext cx="25435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Prebuilt steps that can be chained together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2677B1-B025-8F8C-78BC-27A96BA4F279}"/>
              </a:ext>
            </a:extLst>
          </p:cNvPr>
          <p:cNvSpPr txBox="1"/>
          <p:nvPr/>
        </p:nvSpPr>
        <p:spPr>
          <a:xfrm>
            <a:off x="8852679" y="1996534"/>
            <a:ext cx="2042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Open-source or Close-source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964FC1-F325-7D4E-6633-C5054220AD99}"/>
              </a:ext>
            </a:extLst>
          </p:cNvPr>
          <p:cNvSpPr txBox="1"/>
          <p:nvPr/>
        </p:nvSpPr>
        <p:spPr>
          <a:xfrm>
            <a:off x="7745790" y="2196589"/>
            <a:ext cx="119184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LLM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DFAAA827-1CF1-1425-F283-8AA2DA0CD2A7}"/>
              </a:ext>
            </a:extLst>
          </p:cNvPr>
          <p:cNvSpPr/>
          <p:nvPr/>
        </p:nvSpPr>
        <p:spPr>
          <a:xfrm rot="7798419">
            <a:off x="5059924" y="4421922"/>
            <a:ext cx="989002" cy="31865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25967-4EFF-79E1-8BFF-A603033A543F}"/>
              </a:ext>
            </a:extLst>
          </p:cNvPr>
          <p:cNvSpPr txBox="1"/>
          <p:nvPr/>
        </p:nvSpPr>
        <p:spPr>
          <a:xfrm>
            <a:off x="5324917" y="1996534"/>
            <a:ext cx="154216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Prompts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DCA3B2-8E1D-FAE8-9A86-87160B1B8790}"/>
              </a:ext>
            </a:extLst>
          </p:cNvPr>
          <p:cNvSpPr txBox="1"/>
          <p:nvPr/>
        </p:nvSpPr>
        <p:spPr>
          <a:xfrm>
            <a:off x="7967783" y="3527527"/>
            <a:ext cx="154216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Memory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7A6660-FF53-9FED-0328-796D4B5BB158}"/>
              </a:ext>
            </a:extLst>
          </p:cNvPr>
          <p:cNvSpPr txBox="1"/>
          <p:nvPr/>
        </p:nvSpPr>
        <p:spPr>
          <a:xfrm>
            <a:off x="4148084" y="4950306"/>
            <a:ext cx="154216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Chains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36DA84-BF48-D1FF-7928-97CDE71DDA04}"/>
              </a:ext>
            </a:extLst>
          </p:cNvPr>
          <p:cNvSpPr txBox="1"/>
          <p:nvPr/>
        </p:nvSpPr>
        <p:spPr>
          <a:xfrm>
            <a:off x="2177515" y="3592973"/>
            <a:ext cx="154216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Agents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DDFF69-49D4-C6D7-25EC-0DCC3D73963D}"/>
              </a:ext>
            </a:extLst>
          </p:cNvPr>
          <p:cNvSpPr txBox="1"/>
          <p:nvPr/>
        </p:nvSpPr>
        <p:spPr>
          <a:xfrm>
            <a:off x="9518359" y="3393607"/>
            <a:ext cx="1555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Past interactions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3C633B-1396-7376-2CD5-38CC7C19B0AF}"/>
              </a:ext>
            </a:extLst>
          </p:cNvPr>
          <p:cNvSpPr txBox="1"/>
          <p:nvPr/>
        </p:nvSpPr>
        <p:spPr>
          <a:xfrm>
            <a:off x="1302206" y="1888812"/>
            <a:ext cx="15555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Doc. Loaders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</a:rPr>
              <a:t>Vector DBs</a:t>
            </a:r>
          </a:p>
          <a:p>
            <a:pPr algn="ctr"/>
            <a:r>
              <a:rPr lang="en-US" sz="2000" dirty="0">
                <a:solidFill>
                  <a:srgbClr val="0070C0"/>
                </a:solidFill>
              </a:rPr>
              <a:t>Retrievers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07E00E-D92D-0160-FC52-8382860AAF0B}"/>
              </a:ext>
            </a:extLst>
          </p:cNvPr>
          <p:cNvSpPr txBox="1"/>
          <p:nvPr/>
        </p:nvSpPr>
        <p:spPr>
          <a:xfrm>
            <a:off x="2154765" y="4054011"/>
            <a:ext cx="15421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Reasoning Engine,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1571FE-B42D-A74D-5A6B-A105BC7EAFF5}"/>
              </a:ext>
            </a:extLst>
          </p:cNvPr>
          <p:cNvSpPr txBox="1"/>
          <p:nvPr/>
        </p:nvSpPr>
        <p:spPr>
          <a:xfrm>
            <a:off x="4747961" y="1302072"/>
            <a:ext cx="27428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Ready available customizable templates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F21423-3303-7EDF-3807-89E5F357F95E}"/>
              </a:ext>
            </a:extLst>
          </p:cNvPr>
          <p:cNvSpPr txBox="1"/>
          <p:nvPr/>
        </p:nvSpPr>
        <p:spPr>
          <a:xfrm>
            <a:off x="3817150" y="5451242"/>
            <a:ext cx="22141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Collection of Tools linked in an order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0BEF356F-FF0A-FAB7-A1C6-DD85649F1031}"/>
              </a:ext>
            </a:extLst>
          </p:cNvPr>
          <p:cNvSpPr/>
          <p:nvPr/>
        </p:nvSpPr>
        <p:spPr>
          <a:xfrm rot="10033795">
            <a:off x="3737290" y="3518973"/>
            <a:ext cx="1537687" cy="2812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3A759540-7EAA-2CC7-079C-859BEB7230E3}"/>
              </a:ext>
            </a:extLst>
          </p:cNvPr>
          <p:cNvSpPr/>
          <p:nvPr/>
        </p:nvSpPr>
        <p:spPr>
          <a:xfrm rot="2414628">
            <a:off x="6763342" y="4205640"/>
            <a:ext cx="1537687" cy="2812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5616006D-1585-21E1-88CF-823E4CB04C99}"/>
              </a:ext>
            </a:extLst>
          </p:cNvPr>
          <p:cNvSpPr/>
          <p:nvPr/>
        </p:nvSpPr>
        <p:spPr>
          <a:xfrm rot="19411766">
            <a:off x="6756482" y="2983012"/>
            <a:ext cx="1537687" cy="281246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FA3B83-0412-6172-2FE5-F2FE46C77876}"/>
              </a:ext>
            </a:extLst>
          </p:cNvPr>
          <p:cNvSpPr txBox="1"/>
          <p:nvPr/>
        </p:nvSpPr>
        <p:spPr>
          <a:xfrm>
            <a:off x="653964" y="466946"/>
            <a:ext cx="632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Langchain</a:t>
            </a:r>
            <a:r>
              <a:rPr lang="en-US" sz="2800" b="1" dirty="0"/>
              <a:t> Components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978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  <p:bldP spid="11" grpId="0" animBg="1"/>
      <p:bldP spid="16" grpId="0" animBg="1"/>
      <p:bldP spid="18" grpId="0" animBg="1"/>
      <p:bldP spid="19" grpId="0"/>
      <p:bldP spid="20" grpId="0"/>
      <p:bldP spid="25" grpId="0" animBg="1"/>
      <p:bldP spid="26" grpId="0" animBg="1"/>
      <p:bldP spid="12" grpId="0" animBg="1"/>
      <p:bldP spid="13" grpId="0" animBg="1"/>
      <p:bldP spid="14" grpId="0" animBg="1"/>
      <p:bldP spid="15" grpId="0" animBg="1"/>
      <p:bldP spid="29" grpId="0"/>
      <p:bldP spid="30" grpId="0"/>
      <p:bldP spid="31" grpId="0"/>
      <p:bldP spid="32" grpId="0"/>
      <p:bldP spid="33" grpId="0"/>
      <p:bldP spid="34" grpId="0" animBg="1"/>
      <p:bldP spid="35" grpId="0" animBg="1"/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03C0E2-6158-070C-D7FB-4CF17E513D8F}"/>
              </a:ext>
            </a:extLst>
          </p:cNvPr>
          <p:cNvSpPr txBox="1"/>
          <p:nvPr/>
        </p:nvSpPr>
        <p:spPr>
          <a:xfrm>
            <a:off x="653964" y="466946"/>
            <a:ext cx="632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LangChain</a:t>
            </a:r>
            <a:r>
              <a:rPr lang="en-US" sz="2800" b="1" dirty="0"/>
              <a:t> Components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D7E25-A085-B047-A21C-C5F16EDCE11C}"/>
              </a:ext>
            </a:extLst>
          </p:cNvPr>
          <p:cNvSpPr txBox="1"/>
          <p:nvPr/>
        </p:nvSpPr>
        <p:spPr>
          <a:xfrm>
            <a:off x="721112" y="1011135"/>
            <a:ext cx="3471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1. Tools: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E020F-8A66-8D30-8B60-4AD7FA0FFD08}"/>
              </a:ext>
            </a:extLst>
          </p:cNvPr>
          <p:cNvSpPr txBox="1"/>
          <p:nvPr/>
        </p:nvSpPr>
        <p:spPr>
          <a:xfrm>
            <a:off x="1375317" y="1478062"/>
            <a:ext cx="998777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dirty="0"/>
              <a:t>Independent components </a:t>
            </a:r>
            <a:r>
              <a:rPr lang="en-US" sz="2000" dirty="0"/>
              <a:t>that can be chained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Embeddings, vector stores, Loaders etc.</a:t>
            </a:r>
          </a:p>
          <a:p>
            <a:pPr marL="457200" indent="-457200">
              <a:buAutoNum type="arabicPeriod"/>
            </a:pPr>
            <a:r>
              <a:rPr lang="en-US" sz="2000" dirty="0"/>
              <a:t>Interfaces that allow language models to </a:t>
            </a:r>
            <a:r>
              <a:rPr lang="en-US" sz="2000" b="1" dirty="0"/>
              <a:t>interact with external systems</a:t>
            </a:r>
            <a:r>
              <a:rPr lang="en-US" sz="2000" dirty="0"/>
              <a:t>, such as:</a:t>
            </a:r>
          </a:p>
          <a:p>
            <a:pPr marL="1254125" lvl="1" indent="-339725">
              <a:buFont typeface="Arial" panose="020B0604020202020204" pitchFamily="34" charset="0"/>
              <a:buChar char="•"/>
            </a:pPr>
            <a:r>
              <a:rPr lang="en-US" sz="2000" dirty="0"/>
              <a:t>APIs</a:t>
            </a:r>
          </a:p>
          <a:p>
            <a:pPr marL="1254125" lvl="1" indent="-339725">
              <a:buFont typeface="Arial" panose="020B0604020202020204" pitchFamily="34" charset="0"/>
              <a:buChar char="•"/>
            </a:pPr>
            <a:r>
              <a:rPr lang="en-US" sz="2000" dirty="0"/>
              <a:t>Databases</a:t>
            </a:r>
          </a:p>
          <a:p>
            <a:pPr marL="1254125" lvl="1" indent="-339725">
              <a:buFont typeface="Arial" panose="020B0604020202020204" pitchFamily="34" charset="0"/>
              <a:buChar char="•"/>
            </a:pPr>
            <a:r>
              <a:rPr lang="en-US" sz="2000" dirty="0"/>
              <a:t>Functions etc. </a:t>
            </a:r>
          </a:p>
          <a:p>
            <a:pPr marL="457200" indent="-457200">
              <a:buAutoNum type="arabicPeriod"/>
            </a:pPr>
            <a:r>
              <a:rPr lang="en-US" sz="2000" dirty="0"/>
              <a:t>Each Tool has:</a:t>
            </a:r>
          </a:p>
          <a:p>
            <a:pPr marL="1254125" lvl="1" indent="-339725">
              <a:buFont typeface="Arial" panose="020B0604020202020204" pitchFamily="34" charset="0"/>
              <a:buChar char="•"/>
            </a:pPr>
            <a:r>
              <a:rPr lang="en-US" sz="2000" dirty="0"/>
              <a:t>Name</a:t>
            </a:r>
          </a:p>
          <a:p>
            <a:pPr marL="1254125" lvl="1" indent="-339725">
              <a:buFont typeface="Arial" panose="020B0604020202020204" pitchFamily="34" charset="0"/>
              <a:buChar char="•"/>
            </a:pPr>
            <a:r>
              <a:rPr lang="en-US" sz="2000" dirty="0"/>
              <a:t>Description</a:t>
            </a:r>
          </a:p>
          <a:p>
            <a:pPr marL="1254125" lvl="1" indent="-339725">
              <a:buFont typeface="Arial" panose="020B0604020202020204" pitchFamily="34" charset="0"/>
              <a:buChar char="•"/>
            </a:pPr>
            <a:r>
              <a:rPr lang="en-US" sz="2000" dirty="0"/>
              <a:t>Inputs</a:t>
            </a:r>
          </a:p>
          <a:p>
            <a:pPr marL="1254125" lvl="1" indent="-339725">
              <a:buFont typeface="Arial" panose="020B0604020202020204" pitchFamily="34" charset="0"/>
              <a:buChar char="•"/>
            </a:pPr>
            <a:r>
              <a:rPr lang="en-US" sz="2000" dirty="0"/>
              <a:t>Function</a:t>
            </a:r>
          </a:p>
          <a:p>
            <a:pPr marL="457200" indent="-457200">
              <a:buAutoNum type="arabicPeriod"/>
            </a:pPr>
            <a:r>
              <a:rPr lang="en-US" sz="2000" b="1" dirty="0"/>
              <a:t>Examples: </a:t>
            </a:r>
          </a:p>
          <a:p>
            <a:pPr marL="1254125" lvl="1" indent="-392113">
              <a:buAutoNum type="arabicPeriod"/>
            </a:pPr>
            <a:r>
              <a:rPr lang="en-US" sz="2000" dirty="0"/>
              <a:t>A Function that  queries a DB</a:t>
            </a:r>
          </a:p>
          <a:p>
            <a:pPr marL="1254125" lvl="1" indent="-392113">
              <a:buAutoNum type="arabicPeriod"/>
            </a:pPr>
            <a:r>
              <a:rPr lang="en-US" sz="2000" dirty="0"/>
              <a:t>Call an external API</a:t>
            </a:r>
          </a:p>
          <a:p>
            <a:pPr marL="1254125" lvl="1" indent="-392113">
              <a:buAutoNum type="arabicPeriod"/>
            </a:pPr>
            <a:r>
              <a:rPr lang="en-US" sz="2000" dirty="0"/>
              <a:t>Initiate a document loader or embeddings</a:t>
            </a:r>
          </a:p>
        </p:txBody>
      </p:sp>
    </p:spTree>
    <p:extLst>
      <p:ext uri="{BB962C8B-B14F-4D97-AF65-F5344CB8AC3E}">
        <p14:creationId xmlns:p14="http://schemas.microsoft.com/office/powerpoint/2010/main" val="408491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398D1-7ADE-BB4C-AA26-33A70A1B8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5266BC-6847-CF92-4F9C-A8C02ED3D0AE}"/>
              </a:ext>
            </a:extLst>
          </p:cNvPr>
          <p:cNvSpPr txBox="1"/>
          <p:nvPr/>
        </p:nvSpPr>
        <p:spPr>
          <a:xfrm>
            <a:off x="721112" y="509330"/>
            <a:ext cx="3471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2. Chains: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FCEDA4-D250-A252-C23E-5BC64E68149C}"/>
              </a:ext>
            </a:extLst>
          </p:cNvPr>
          <p:cNvSpPr txBox="1"/>
          <p:nvPr/>
        </p:nvSpPr>
        <p:spPr>
          <a:xfrm>
            <a:off x="1375316" y="976257"/>
            <a:ext cx="10311161" cy="2439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  <a:buAutoNum type="arabicPeriod"/>
            </a:pPr>
            <a:r>
              <a:rPr lang="en-US" sz="2000" dirty="0"/>
              <a:t>Sequences of Tool calls (or actions): Allows you to </a:t>
            </a:r>
            <a:r>
              <a:rPr lang="en-US" sz="2000" b="1" dirty="0"/>
              <a:t>combine multiple tools into a workflow. </a:t>
            </a:r>
            <a:endParaRPr lang="en-US" sz="2000" dirty="0"/>
          </a:p>
          <a:p>
            <a:pPr marL="457200" indent="-457200">
              <a:spcAft>
                <a:spcPts val="300"/>
              </a:spcAft>
              <a:buAutoNum type="arabicPeriod"/>
            </a:pPr>
            <a:r>
              <a:rPr lang="en-US" sz="2000" dirty="0"/>
              <a:t>Actions in chains are </a:t>
            </a:r>
            <a:r>
              <a:rPr lang="en-US" sz="2000" b="1" dirty="0"/>
              <a:t>predefined</a:t>
            </a:r>
            <a:r>
              <a:rPr lang="en-US" sz="2000" dirty="0"/>
              <a:t> and </a:t>
            </a:r>
            <a:r>
              <a:rPr lang="en-US" sz="2000" b="1" dirty="0"/>
              <a:t>specified in a specific order </a:t>
            </a:r>
          </a:p>
          <a:p>
            <a:pPr marL="457200" indent="-457200">
              <a:spcAft>
                <a:spcPts val="300"/>
              </a:spcAft>
              <a:buAutoNum type="arabicPeriod"/>
            </a:pPr>
            <a:r>
              <a:rPr lang="en-US" sz="2000" b="1" dirty="0"/>
              <a:t>Linear and Static. </a:t>
            </a:r>
            <a:r>
              <a:rPr lang="en-US" sz="2000" dirty="0"/>
              <a:t>They don’t change dynamically based on Input</a:t>
            </a:r>
            <a:r>
              <a:rPr lang="en-US" sz="2000" b="1" dirty="0"/>
              <a:t>. </a:t>
            </a:r>
            <a:endParaRPr lang="en-US" sz="2000" dirty="0"/>
          </a:p>
          <a:p>
            <a:pPr marL="457200" indent="-457200">
              <a:spcAft>
                <a:spcPts val="300"/>
              </a:spcAft>
              <a:buAutoNum type="arabicPeriod"/>
            </a:pPr>
            <a:r>
              <a:rPr lang="en-US" sz="2000" b="1" dirty="0"/>
              <a:t>Examples: </a:t>
            </a:r>
          </a:p>
          <a:p>
            <a:pPr marL="914400" lvl="1" indent="-457200">
              <a:spcAft>
                <a:spcPts val="300"/>
              </a:spcAft>
              <a:buAutoNum type="arabicPeriod"/>
            </a:pPr>
            <a:r>
              <a:rPr lang="en-US" sz="2000" b="1" dirty="0"/>
              <a:t>Chain1</a:t>
            </a:r>
            <a:r>
              <a:rPr lang="en-US" sz="2000" dirty="0"/>
              <a:t>: </a:t>
            </a:r>
            <a:r>
              <a:rPr lang="en-US" sz="2000" u="sng" dirty="0"/>
              <a:t>A chain for Data/Doc Processing Pipeline</a:t>
            </a:r>
            <a:r>
              <a:rPr lang="en-US" sz="2000" dirty="0"/>
              <a:t>: Loading, Embedding, &amp; Storing</a:t>
            </a:r>
          </a:p>
          <a:p>
            <a:pPr marL="914400" lvl="1" indent="-457200">
              <a:spcAft>
                <a:spcPts val="300"/>
              </a:spcAft>
              <a:buAutoNum type="arabicPeriod"/>
            </a:pPr>
            <a:r>
              <a:rPr lang="en-US" sz="2000" b="1" dirty="0"/>
              <a:t>Chain2</a:t>
            </a:r>
            <a:r>
              <a:rPr lang="en-US" sz="2000" dirty="0"/>
              <a:t>: </a:t>
            </a:r>
            <a:r>
              <a:rPr lang="en-US" sz="2000" u="sng" dirty="0"/>
              <a:t>A chain to Query Handling</a:t>
            </a:r>
            <a:r>
              <a:rPr lang="en-US" sz="2000" dirty="0"/>
              <a:t>: combine query embeddings + generate response int a chain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A51155-78C0-1392-E03F-E839FB427E8E}"/>
              </a:ext>
            </a:extLst>
          </p:cNvPr>
          <p:cNvSpPr txBox="1"/>
          <p:nvPr/>
        </p:nvSpPr>
        <p:spPr>
          <a:xfrm>
            <a:off x="721111" y="3379545"/>
            <a:ext cx="3471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3. Agents: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B66EE7-B150-5384-31E2-0A6C2511571C}"/>
              </a:ext>
            </a:extLst>
          </p:cNvPr>
          <p:cNvSpPr txBox="1"/>
          <p:nvPr/>
        </p:nvSpPr>
        <p:spPr>
          <a:xfrm>
            <a:off x="1375316" y="3841210"/>
            <a:ext cx="998777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  <a:buAutoNum type="arabicPeriod"/>
            </a:pPr>
            <a:r>
              <a:rPr lang="en-US" sz="2000" u="sng" dirty="0"/>
              <a:t>Manage workflows </a:t>
            </a:r>
            <a:r>
              <a:rPr lang="en-US" sz="2000" dirty="0"/>
              <a:t>– dynamically decide </a:t>
            </a:r>
            <a:r>
              <a:rPr lang="en-US" sz="2000" b="1" dirty="0"/>
              <a:t>which Tool/Chain to use </a:t>
            </a:r>
            <a:r>
              <a:rPr lang="en-US" sz="2000" dirty="0"/>
              <a:t>and i</a:t>
            </a:r>
            <a:r>
              <a:rPr lang="en-US" sz="2000" b="1" dirty="0"/>
              <a:t>n which order </a:t>
            </a:r>
          </a:p>
          <a:p>
            <a:pPr marL="457200" indent="-457200">
              <a:spcAft>
                <a:spcPts val="300"/>
              </a:spcAft>
              <a:buAutoNum type="arabicPeriod"/>
            </a:pPr>
            <a:r>
              <a:rPr lang="en-US" sz="2000" u="sng" dirty="0"/>
              <a:t>Agents are responsible for</a:t>
            </a:r>
            <a:r>
              <a:rPr lang="en-US" sz="2000" dirty="0"/>
              <a:t>: </a:t>
            </a:r>
          </a:p>
          <a:p>
            <a:pPr marL="914400" lvl="1" indent="-457200">
              <a:spcAft>
                <a:spcPts val="300"/>
              </a:spcAft>
              <a:buAutoNum type="arabicPeriod"/>
            </a:pPr>
            <a:r>
              <a:rPr lang="en-US" sz="2000" dirty="0"/>
              <a:t>Overall logic</a:t>
            </a:r>
          </a:p>
          <a:p>
            <a:pPr marL="914400" lvl="1" indent="-457200">
              <a:spcAft>
                <a:spcPts val="300"/>
              </a:spcAft>
              <a:buAutoNum type="arabicPeriod"/>
            </a:pPr>
            <a:r>
              <a:rPr lang="en-US" sz="2000" dirty="0"/>
              <a:t>Can dynamically adjust the workflow based on input &amp; context</a:t>
            </a:r>
          </a:p>
          <a:p>
            <a:pPr marL="457200" indent="-457200">
              <a:spcAft>
                <a:spcPts val="300"/>
              </a:spcAft>
              <a:buAutoNum type="arabicPeriod"/>
            </a:pPr>
            <a:r>
              <a:rPr lang="en-US" sz="2000" b="1" dirty="0"/>
              <a:t>Examples: </a:t>
            </a:r>
          </a:p>
          <a:p>
            <a:pPr marL="914400" lvl="1" indent="-457200">
              <a:spcAft>
                <a:spcPts val="300"/>
              </a:spcAft>
              <a:buAutoNum type="arabicPeriod"/>
            </a:pPr>
            <a:r>
              <a:rPr lang="en-US" sz="2000" dirty="0"/>
              <a:t>An agent that uses a doc loader, embedding model, </a:t>
            </a:r>
            <a:r>
              <a:rPr lang="en-US" sz="2000" dirty="0" err="1"/>
              <a:t>vectorstore</a:t>
            </a:r>
            <a:r>
              <a:rPr lang="en-US" sz="2000" dirty="0"/>
              <a:t>, &amp; lang model to handle user queries</a:t>
            </a:r>
          </a:p>
          <a:p>
            <a:pPr marL="914400" lvl="1" indent="-457200">
              <a:spcAft>
                <a:spcPts val="300"/>
              </a:spcAft>
              <a:buAutoNum type="arabicPeriod"/>
            </a:pPr>
            <a:r>
              <a:rPr lang="en-US" sz="2000" dirty="0"/>
              <a:t>An agent that process Chain2 after Chain1</a:t>
            </a:r>
          </a:p>
        </p:txBody>
      </p:sp>
    </p:spTree>
    <p:extLst>
      <p:ext uri="{BB962C8B-B14F-4D97-AF65-F5344CB8AC3E}">
        <p14:creationId xmlns:p14="http://schemas.microsoft.com/office/powerpoint/2010/main" val="409373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6E73-0A57-E04E-25EE-B246E4A2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238" y="2546517"/>
            <a:ext cx="4935279" cy="1325563"/>
          </a:xfrm>
        </p:spPr>
        <p:txBody>
          <a:bodyPr/>
          <a:lstStyle/>
          <a:p>
            <a:r>
              <a:rPr lang="en-US" b="1" dirty="0" err="1"/>
              <a:t>LangChain</a:t>
            </a:r>
            <a:r>
              <a:rPr lang="en-US" b="1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4147597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EA1561-3E6F-5734-4343-D16AE20E983D}"/>
              </a:ext>
            </a:extLst>
          </p:cNvPr>
          <p:cNvSpPr txBox="1"/>
          <p:nvPr/>
        </p:nvSpPr>
        <p:spPr>
          <a:xfrm>
            <a:off x="606055" y="559824"/>
            <a:ext cx="63263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Pros &amp; Cons (</a:t>
            </a:r>
            <a:r>
              <a:rPr lang="en-US" sz="2400" b="1" dirty="0" err="1"/>
              <a:t>Langchain</a:t>
            </a:r>
            <a:r>
              <a:rPr lang="en-US" sz="2400" b="1" dirty="0"/>
              <a:t>)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B83A3-73C3-F30B-FE75-D36D5CF61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98" y="1155976"/>
            <a:ext cx="9335369" cy="51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3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398D1-7ADE-BB4C-AA26-33A70A1B8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FCEDA4-D250-A252-C23E-5BC64E68149C}"/>
              </a:ext>
            </a:extLst>
          </p:cNvPr>
          <p:cNvSpPr txBox="1"/>
          <p:nvPr/>
        </p:nvSpPr>
        <p:spPr>
          <a:xfrm>
            <a:off x="1375316" y="976257"/>
            <a:ext cx="10311161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300"/>
              </a:spcAft>
              <a:buAutoNum type="arabicPeriod"/>
            </a:pPr>
            <a:r>
              <a:rPr lang="en-US" sz="2000" dirty="0"/>
              <a:t>Built </a:t>
            </a:r>
            <a:r>
              <a:rPr lang="en-US" sz="2000" b="1" dirty="0"/>
              <a:t>on</a:t>
            </a:r>
            <a:r>
              <a:rPr lang="en-US" sz="2000" dirty="0"/>
              <a:t> </a:t>
            </a:r>
            <a:r>
              <a:rPr lang="en-US" sz="2000" b="1" dirty="0"/>
              <a:t>top of </a:t>
            </a:r>
            <a:r>
              <a:rPr lang="en-US" sz="2000" b="1" dirty="0" err="1"/>
              <a:t>LangChain</a:t>
            </a:r>
            <a:r>
              <a:rPr lang="en-US" sz="2000" b="1" dirty="0"/>
              <a:t> </a:t>
            </a:r>
            <a:r>
              <a:rPr lang="en-US" sz="2000" dirty="0"/>
              <a:t>to manage Agents and their workflows</a:t>
            </a:r>
            <a:r>
              <a:rPr lang="en-US" sz="2000" b="1" dirty="0"/>
              <a:t>.</a:t>
            </a:r>
            <a:endParaRPr lang="en-US" sz="2000" dirty="0"/>
          </a:p>
          <a:p>
            <a:pPr marL="457200" indent="-457200">
              <a:spcAft>
                <a:spcPts val="300"/>
              </a:spcAft>
              <a:buAutoNum type="arabicPeriod"/>
            </a:pPr>
            <a:r>
              <a:rPr lang="en-US" sz="2000" dirty="0" err="1"/>
              <a:t>LangGraph</a:t>
            </a:r>
            <a:r>
              <a:rPr lang="en-US" sz="2000" dirty="0"/>
              <a:t> can create Agents &amp; Multi-agents workflows</a:t>
            </a:r>
            <a:endParaRPr lang="en-US" sz="2000" b="1" dirty="0"/>
          </a:p>
          <a:p>
            <a:pPr marL="457200" indent="-457200">
              <a:spcAft>
                <a:spcPts val="300"/>
              </a:spcAft>
              <a:buAutoNum type="arabicPeriod"/>
            </a:pPr>
            <a:r>
              <a:rPr lang="en-US" sz="2000" dirty="0"/>
              <a:t>Consider when app </a:t>
            </a:r>
            <a:r>
              <a:rPr lang="en-US" sz="2000" b="1" dirty="0"/>
              <a:t>needs multi-agents interaction </a:t>
            </a:r>
            <a:r>
              <a:rPr lang="en-US" sz="2000" dirty="0"/>
              <a:t>to solve complex problems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1D1C91-A49B-FC27-D832-B5F695760DBE}"/>
              </a:ext>
            </a:extLst>
          </p:cNvPr>
          <p:cNvSpPr txBox="1"/>
          <p:nvPr/>
        </p:nvSpPr>
        <p:spPr>
          <a:xfrm>
            <a:off x="653964" y="466946"/>
            <a:ext cx="6326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/>
              <a:t>LangGraph</a:t>
            </a:r>
            <a:endParaRPr lang="en-US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54F013-F21C-CFE0-5B04-74CC985F6017}"/>
              </a:ext>
            </a:extLst>
          </p:cNvPr>
          <p:cNvSpPr txBox="1"/>
          <p:nvPr/>
        </p:nvSpPr>
        <p:spPr>
          <a:xfrm>
            <a:off x="1375316" y="5044602"/>
            <a:ext cx="1126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Edges: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7ADCFD-D23D-B37E-92DC-BFCD5D789064}"/>
              </a:ext>
            </a:extLst>
          </p:cNvPr>
          <p:cNvGrpSpPr/>
          <p:nvPr/>
        </p:nvGrpSpPr>
        <p:grpSpPr>
          <a:xfrm>
            <a:off x="1546341" y="2268430"/>
            <a:ext cx="9102851" cy="2554281"/>
            <a:chOff x="1546341" y="2268430"/>
            <a:chExt cx="9102851" cy="255428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88F1E2-7BD9-AA3C-1F85-620A12E74991}"/>
                </a:ext>
              </a:extLst>
            </p:cNvPr>
            <p:cNvSpPr txBox="1"/>
            <p:nvPr/>
          </p:nvSpPr>
          <p:spPr>
            <a:xfrm>
              <a:off x="4316322" y="3776270"/>
              <a:ext cx="397435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0000"/>
                  </a:solidFill>
                </a:rPr>
                <a:t>State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F7BA935-6801-CA09-F113-457172ACDF05}"/>
                </a:ext>
              </a:extLst>
            </p:cNvPr>
            <p:cNvSpPr txBox="1"/>
            <p:nvPr/>
          </p:nvSpPr>
          <p:spPr>
            <a:xfrm>
              <a:off x="1546341" y="2618241"/>
              <a:ext cx="97872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Start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2C80FE11-7B9E-7142-11FA-45662B2CFE60}"/>
                </a:ext>
              </a:extLst>
            </p:cNvPr>
            <p:cNvSpPr/>
            <p:nvPr/>
          </p:nvSpPr>
          <p:spPr>
            <a:xfrm>
              <a:off x="2543467" y="2721437"/>
              <a:ext cx="1739720" cy="199384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E94D7B65-A663-E7E1-717E-3C2FDBDA41F1}"/>
                </a:ext>
              </a:extLst>
            </p:cNvPr>
            <p:cNvSpPr/>
            <p:nvPr/>
          </p:nvSpPr>
          <p:spPr>
            <a:xfrm rot="5400000">
              <a:off x="7365083" y="3299365"/>
              <a:ext cx="743162" cy="210648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F600DA0-708B-A642-D9D0-8A976F7220AF}"/>
                </a:ext>
              </a:extLst>
            </p:cNvPr>
            <p:cNvSpPr txBox="1"/>
            <p:nvPr/>
          </p:nvSpPr>
          <p:spPr>
            <a:xfrm>
              <a:off x="6912731" y="2628783"/>
              <a:ext cx="1542162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Node 2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F78DD6-F03A-6AFA-3C2C-6B7F62508D50}"/>
                </a:ext>
              </a:extLst>
            </p:cNvPr>
            <p:cNvSpPr txBox="1"/>
            <p:nvPr/>
          </p:nvSpPr>
          <p:spPr>
            <a:xfrm>
              <a:off x="4316322" y="2628971"/>
              <a:ext cx="154216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Node 1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681F158-A9C1-E4F5-D7E0-E69C245BE3AC}"/>
                </a:ext>
              </a:extLst>
            </p:cNvPr>
            <p:cNvSpPr txBox="1"/>
            <p:nvPr/>
          </p:nvSpPr>
          <p:spPr>
            <a:xfrm>
              <a:off x="9509139" y="2603953"/>
              <a:ext cx="11400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End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FBF7C4B-2D6B-FA6E-B0A8-97E2C222572C}"/>
                </a:ext>
              </a:extLst>
            </p:cNvPr>
            <p:cNvSpPr txBox="1"/>
            <p:nvPr/>
          </p:nvSpPr>
          <p:spPr>
            <a:xfrm>
              <a:off x="4902373" y="4176380"/>
              <a:ext cx="29874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Updated &amp; Accessed by different parts of Graph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0673B6F-8BDA-7054-D915-AA90A7603A16}"/>
                </a:ext>
              </a:extLst>
            </p:cNvPr>
            <p:cNvSpPr txBox="1"/>
            <p:nvPr/>
          </p:nvSpPr>
          <p:spPr>
            <a:xfrm>
              <a:off x="4597078" y="2268430"/>
              <a:ext cx="1149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Action 1</a:t>
              </a:r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84468DAD-5339-DFBB-ABE5-7360521FC25F}"/>
                </a:ext>
              </a:extLst>
            </p:cNvPr>
            <p:cNvSpPr/>
            <p:nvPr/>
          </p:nvSpPr>
          <p:spPr>
            <a:xfrm rot="5400000">
              <a:off x="4759264" y="3323867"/>
              <a:ext cx="743162" cy="210648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973BA99A-5CB3-9522-CF30-A59EBDEA15F6}"/>
                </a:ext>
              </a:extLst>
            </p:cNvPr>
            <p:cNvSpPr/>
            <p:nvPr/>
          </p:nvSpPr>
          <p:spPr>
            <a:xfrm>
              <a:off x="5858485" y="2723033"/>
              <a:ext cx="1054246" cy="2127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Arrow: Right 21">
              <a:extLst>
                <a:ext uri="{FF2B5EF4-FFF2-40B4-BE49-F238E27FC236}">
                  <a16:creationId xmlns:a16="http://schemas.microsoft.com/office/drawing/2014/main" id="{7B65011A-4779-CCEE-2B69-37E153E26426}"/>
                </a:ext>
              </a:extLst>
            </p:cNvPr>
            <p:cNvSpPr/>
            <p:nvPr/>
          </p:nvSpPr>
          <p:spPr>
            <a:xfrm>
              <a:off x="8454893" y="2708097"/>
              <a:ext cx="1054246" cy="212723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E784BC-2147-3922-4B4E-7AB1DD901FCE}"/>
                </a:ext>
              </a:extLst>
            </p:cNvPr>
            <p:cNvSpPr txBox="1"/>
            <p:nvPr/>
          </p:nvSpPr>
          <p:spPr>
            <a:xfrm>
              <a:off x="7078011" y="2283237"/>
              <a:ext cx="1149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Action 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6EA619-8B53-FF0B-E0C9-9F14A99E7645}"/>
                </a:ext>
              </a:extLst>
            </p:cNvPr>
            <p:cNvSpPr txBox="1"/>
            <p:nvPr/>
          </p:nvSpPr>
          <p:spPr>
            <a:xfrm>
              <a:off x="5748891" y="2411391"/>
              <a:ext cx="1149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Edge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73870B-DDF2-A794-8B52-9CC2BF7A6E58}"/>
                </a:ext>
              </a:extLst>
            </p:cNvPr>
            <p:cNvSpPr txBox="1"/>
            <p:nvPr/>
          </p:nvSpPr>
          <p:spPr>
            <a:xfrm>
              <a:off x="2806785" y="2404130"/>
              <a:ext cx="1149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0070C0"/>
                  </a:solidFill>
                </a:rPr>
                <a:t>Edge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491C40C-FDE3-EE52-817D-56615C5986F9}"/>
              </a:ext>
            </a:extLst>
          </p:cNvPr>
          <p:cNvSpPr txBox="1"/>
          <p:nvPr/>
        </p:nvSpPr>
        <p:spPr>
          <a:xfrm>
            <a:off x="2382079" y="5035366"/>
            <a:ext cx="745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Connect Nodes &amp; define direction of data flow, flow of execution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1B89AB-296A-6FCC-900D-07F80BF9A603}"/>
              </a:ext>
            </a:extLst>
          </p:cNvPr>
          <p:cNvSpPr txBox="1"/>
          <p:nvPr/>
        </p:nvSpPr>
        <p:spPr>
          <a:xfrm>
            <a:off x="1393789" y="5431357"/>
            <a:ext cx="11268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70C0"/>
                </a:solidFill>
              </a:rPr>
              <a:t>Nodes: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403325-1FF0-DF2D-4355-788570BCE3EF}"/>
              </a:ext>
            </a:extLst>
          </p:cNvPr>
          <p:cNvSpPr txBox="1"/>
          <p:nvPr/>
        </p:nvSpPr>
        <p:spPr>
          <a:xfrm>
            <a:off x="2391314" y="5445385"/>
            <a:ext cx="8672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Specific tasks, Individual Actions, like executing LLM, running functions etc.</a:t>
            </a:r>
          </a:p>
        </p:txBody>
      </p:sp>
    </p:spTree>
    <p:extLst>
      <p:ext uri="{BB962C8B-B14F-4D97-AF65-F5344CB8AC3E}">
        <p14:creationId xmlns:p14="http://schemas.microsoft.com/office/powerpoint/2010/main" val="19986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6" grpId="0"/>
      <p:bldP spid="27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6E73-0A57-E04E-25EE-B246E4A2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238" y="2546517"/>
            <a:ext cx="4935279" cy="1325563"/>
          </a:xfrm>
        </p:spPr>
        <p:txBody>
          <a:bodyPr/>
          <a:lstStyle/>
          <a:p>
            <a:r>
              <a:rPr lang="en-US" b="1" dirty="0" err="1"/>
              <a:t>LangGraph</a:t>
            </a:r>
            <a:r>
              <a:rPr lang="en-US" b="1" dirty="0"/>
              <a:t> Demo</a:t>
            </a:r>
          </a:p>
        </p:txBody>
      </p:sp>
    </p:spTree>
    <p:extLst>
      <p:ext uri="{BB962C8B-B14F-4D97-AF65-F5344CB8AC3E}">
        <p14:creationId xmlns:p14="http://schemas.microsoft.com/office/powerpoint/2010/main" val="313849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792d246-d363-40e2-82bc-6f0655128b68}" enabled="1" method="Standard" siteId="{372ee9e0-9ce0-4033-a64a-c07073a91ec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5064</TotalTime>
  <Words>1443</Words>
  <Application>Microsoft Office PowerPoint</Application>
  <PresentationFormat>Widescreen</PresentationFormat>
  <Paragraphs>218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Arial</vt:lpstr>
      <vt:lpstr>Arial Unicode MS</vt:lpstr>
      <vt:lpstr>Calibri</vt:lpstr>
      <vt:lpstr>Calibri Light</vt:lpstr>
      <vt:lpstr>Office Theme</vt:lpstr>
      <vt:lpstr>GenAI Frameworks – LangChain and LangGraph</vt:lpstr>
      <vt:lpstr>PowerPoint Presentation</vt:lpstr>
      <vt:lpstr>PowerPoint Presentation</vt:lpstr>
      <vt:lpstr>PowerPoint Presentation</vt:lpstr>
      <vt:lpstr>PowerPoint Presentation</vt:lpstr>
      <vt:lpstr>LangChain Demo</vt:lpstr>
      <vt:lpstr>PowerPoint Presentation</vt:lpstr>
      <vt:lpstr>PowerPoint Presentation</vt:lpstr>
      <vt:lpstr>LangGraph Demo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Bhanu Chander V</dc:creator>
  <cp:lastModifiedBy>Bhanu Chander V</cp:lastModifiedBy>
  <cp:revision>15</cp:revision>
  <dcterms:created xsi:type="dcterms:W3CDTF">2024-04-21T15:59:52Z</dcterms:created>
  <dcterms:modified xsi:type="dcterms:W3CDTF">2025-06-22T09:14:04Z</dcterms:modified>
</cp:coreProperties>
</file>