
<file path=[Content_Types].xml><?xml version="1.0" encoding="utf-8"?>
<Types xmlns="http://schemas.openxmlformats.org/package/2006/content-types">
  <Default Extension="bin" ContentType="image/unknown"/>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6" r:id="rId3"/>
    <p:sldId id="260" r:id="rId4"/>
    <p:sldId id="261" r:id="rId5"/>
    <p:sldId id="262" r:id="rId6"/>
    <p:sldId id="263" r:id="rId7"/>
    <p:sldId id="264" r:id="rId8"/>
    <p:sldId id="267" r:id="rId9"/>
    <p:sldId id="266" r:id="rId10"/>
    <p:sldId id="268" r:id="rId11"/>
    <p:sldId id="265" r:id="rId12"/>
    <p:sldId id="270" r:id="rId13"/>
    <p:sldId id="269" r:id="rId14"/>
    <p:sldId id="272" r:id="rId15"/>
    <p:sldId id="283" r:id="rId16"/>
    <p:sldId id="258" r:id="rId17"/>
    <p:sldId id="257" r:id="rId18"/>
    <p:sldId id="277" r:id="rId19"/>
    <p:sldId id="271" r:id="rId20"/>
    <p:sldId id="281" r:id="rId21"/>
    <p:sldId id="273" r:id="rId22"/>
    <p:sldId id="285"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0690F-3876-482E-936B-E3EEAF1E993B}" v="33" dt="2024-04-22T10:53:10.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71" autoAdjust="0"/>
    <p:restoredTop sz="94660"/>
  </p:normalViewPr>
  <p:slideViewPr>
    <p:cSldViewPr snapToGrid="0">
      <p:cViewPr varScale="1">
        <p:scale>
          <a:sx n="56" d="100"/>
          <a:sy n="56" d="100"/>
        </p:scale>
        <p:origin x="5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Chander V" userId="146ea9cd-88e8-4270-bc2b-da76f2ce2add" providerId="ADAL" clId="{D860690F-3876-482E-936B-E3EEAF1E993B}"/>
    <pc:docChg chg="undo custSel addSld delSld modSld sldOrd">
      <pc:chgData name="Bhanu Chander V" userId="146ea9cd-88e8-4270-bc2b-da76f2ce2add" providerId="ADAL" clId="{D860690F-3876-482E-936B-E3EEAF1E993B}" dt="2024-04-22T10:53:53.525" v="1271" actId="1037"/>
      <pc:docMkLst>
        <pc:docMk/>
      </pc:docMkLst>
      <pc:sldChg chg="addSp delSp modSp mod modAnim">
        <pc:chgData name="Bhanu Chander V" userId="146ea9cd-88e8-4270-bc2b-da76f2ce2add" providerId="ADAL" clId="{D860690F-3876-482E-936B-E3EEAF1E993B}" dt="2024-04-22T08:50:23.701" v="1180" actId="115"/>
        <pc:sldMkLst>
          <pc:docMk/>
          <pc:sldMk cId="1956300419" sldId="257"/>
        </pc:sldMkLst>
        <pc:spChg chg="mod">
          <ac:chgData name="Bhanu Chander V" userId="146ea9cd-88e8-4270-bc2b-da76f2ce2add" providerId="ADAL" clId="{D860690F-3876-482E-936B-E3EEAF1E993B}" dt="2024-04-22T07:19:17.023" v="505" actId="1076"/>
          <ac:spMkLst>
            <pc:docMk/>
            <pc:sldMk cId="1956300419" sldId="257"/>
            <ac:spMk id="3" creationId="{905EB082-FF2A-B3C1-542B-482FCD8734B6}"/>
          </ac:spMkLst>
        </pc:spChg>
        <pc:spChg chg="add mod">
          <ac:chgData name="Bhanu Chander V" userId="146ea9cd-88e8-4270-bc2b-da76f2ce2add" providerId="ADAL" clId="{D860690F-3876-482E-936B-E3EEAF1E993B}" dt="2024-04-22T08:50:23.701" v="1180" actId="115"/>
          <ac:spMkLst>
            <pc:docMk/>
            <pc:sldMk cId="1956300419" sldId="257"/>
            <ac:spMk id="4" creationId="{9054AFFD-4489-7BF5-6840-44970C80A61B}"/>
          </ac:spMkLst>
        </pc:spChg>
        <pc:spChg chg="add mod">
          <ac:chgData name="Bhanu Chander V" userId="146ea9cd-88e8-4270-bc2b-da76f2ce2add" providerId="ADAL" clId="{D860690F-3876-482E-936B-E3EEAF1E993B}" dt="2024-04-22T07:19:18.998" v="506" actId="1076"/>
          <ac:spMkLst>
            <pc:docMk/>
            <pc:sldMk cId="1956300419" sldId="257"/>
            <ac:spMk id="5" creationId="{A6EAAEEE-346A-BF94-C31F-B143E025F617}"/>
          </ac:spMkLst>
        </pc:spChg>
        <pc:spChg chg="del">
          <ac:chgData name="Bhanu Chander V" userId="146ea9cd-88e8-4270-bc2b-da76f2ce2add" providerId="ADAL" clId="{D860690F-3876-482E-936B-E3EEAF1E993B}" dt="2024-04-22T06:30:44.510" v="286" actId="21"/>
          <ac:spMkLst>
            <pc:docMk/>
            <pc:sldMk cId="1956300419" sldId="257"/>
            <ac:spMk id="7" creationId="{F889C0DE-E3B9-A1D1-6C62-107BF87A65C6}"/>
          </ac:spMkLst>
        </pc:spChg>
        <pc:spChg chg="add mod">
          <ac:chgData name="Bhanu Chander V" userId="146ea9cd-88e8-4270-bc2b-da76f2ce2add" providerId="ADAL" clId="{D860690F-3876-482E-936B-E3EEAF1E993B}" dt="2024-04-22T07:31:07.681" v="619" actId="207"/>
          <ac:spMkLst>
            <pc:docMk/>
            <pc:sldMk cId="1956300419" sldId="257"/>
            <ac:spMk id="8" creationId="{158FFCE2-9060-B377-5DE5-D0B6CEF3C8D7}"/>
          </ac:spMkLst>
        </pc:spChg>
      </pc:sldChg>
      <pc:sldChg chg="addSp delSp modSp mod modAnim">
        <pc:chgData name="Bhanu Chander V" userId="146ea9cd-88e8-4270-bc2b-da76f2ce2add" providerId="ADAL" clId="{D860690F-3876-482E-936B-E3EEAF1E993B}" dt="2024-04-22T08:41:28.917" v="1174" actId="1038"/>
        <pc:sldMkLst>
          <pc:docMk/>
          <pc:sldMk cId="3898958437" sldId="258"/>
        </pc:sldMkLst>
        <pc:spChg chg="add mod">
          <ac:chgData name="Bhanu Chander V" userId="146ea9cd-88e8-4270-bc2b-da76f2ce2add" providerId="ADAL" clId="{D860690F-3876-482E-936B-E3EEAF1E993B}" dt="2024-04-22T06:50:18.138" v="384" actId="207"/>
          <ac:spMkLst>
            <pc:docMk/>
            <pc:sldMk cId="3898958437" sldId="258"/>
            <ac:spMk id="3" creationId="{F889C0DE-E3B9-A1D1-6C62-107BF87A65C6}"/>
          </ac:spMkLst>
        </pc:spChg>
        <pc:spChg chg="del">
          <ac:chgData name="Bhanu Chander V" userId="146ea9cd-88e8-4270-bc2b-da76f2ce2add" providerId="ADAL" clId="{D860690F-3876-482E-936B-E3EEAF1E993B}" dt="2024-04-22T06:30:54.998" v="289" actId="21"/>
          <ac:spMkLst>
            <pc:docMk/>
            <pc:sldMk cId="3898958437" sldId="258"/>
            <ac:spMk id="4" creationId="{9054AFFD-4489-7BF5-6840-44970C80A61B}"/>
          </ac:spMkLst>
        </pc:spChg>
        <pc:spChg chg="mod">
          <ac:chgData name="Bhanu Chander V" userId="146ea9cd-88e8-4270-bc2b-da76f2ce2add" providerId="ADAL" clId="{D860690F-3876-482E-936B-E3EEAF1E993B}" dt="2024-04-22T08:40:06.210" v="1165" actId="115"/>
          <ac:spMkLst>
            <pc:docMk/>
            <pc:sldMk cId="3898958437" sldId="258"/>
            <ac:spMk id="7" creationId="{F889C0DE-E3B9-A1D1-6C62-107BF87A65C6}"/>
          </ac:spMkLst>
        </pc:spChg>
        <pc:spChg chg="mod">
          <ac:chgData name="Bhanu Chander V" userId="146ea9cd-88e8-4270-bc2b-da76f2ce2add" providerId="ADAL" clId="{D860690F-3876-482E-936B-E3EEAF1E993B}" dt="2024-04-22T08:40:45.363" v="1167" actId="207"/>
          <ac:spMkLst>
            <pc:docMk/>
            <pc:sldMk cId="3898958437" sldId="258"/>
            <ac:spMk id="9" creationId="{922FBD12-F5B3-B0FF-31EA-56725F3602AC}"/>
          </ac:spMkLst>
        </pc:spChg>
        <pc:picChg chg="mod">
          <ac:chgData name="Bhanu Chander V" userId="146ea9cd-88e8-4270-bc2b-da76f2ce2add" providerId="ADAL" clId="{D860690F-3876-482E-936B-E3EEAF1E993B}" dt="2024-04-22T08:41:28.917" v="1174" actId="1038"/>
          <ac:picMkLst>
            <pc:docMk/>
            <pc:sldMk cId="3898958437" sldId="258"/>
            <ac:picMk id="5" creationId="{5B09386E-E45B-5382-C2C3-8FDEC215E653}"/>
          </ac:picMkLst>
        </pc:picChg>
      </pc:sldChg>
      <pc:sldChg chg="del">
        <pc:chgData name="Bhanu Chander V" userId="146ea9cd-88e8-4270-bc2b-da76f2ce2add" providerId="ADAL" clId="{D860690F-3876-482E-936B-E3EEAF1E993B}" dt="2024-04-22T05:11:43.639" v="0" actId="47"/>
        <pc:sldMkLst>
          <pc:docMk/>
          <pc:sldMk cId="129693645" sldId="259"/>
        </pc:sldMkLst>
      </pc:sldChg>
      <pc:sldChg chg="modSp mod modAnim">
        <pc:chgData name="Bhanu Chander V" userId="146ea9cd-88e8-4270-bc2b-da76f2ce2add" providerId="ADAL" clId="{D860690F-3876-482E-936B-E3EEAF1E993B}" dt="2024-04-22T08:33:09.331" v="1116" actId="20577"/>
        <pc:sldMkLst>
          <pc:docMk/>
          <pc:sldMk cId="3692200573" sldId="260"/>
        </pc:sldMkLst>
        <pc:spChg chg="mod">
          <ac:chgData name="Bhanu Chander V" userId="146ea9cd-88e8-4270-bc2b-da76f2ce2add" providerId="ADAL" clId="{D860690F-3876-482E-936B-E3EEAF1E993B}" dt="2024-04-22T08:33:09.331" v="1116" actId="20577"/>
          <ac:spMkLst>
            <pc:docMk/>
            <pc:sldMk cId="3692200573" sldId="260"/>
            <ac:spMk id="6" creationId="{39741E4F-E18B-ED40-7FA4-A8044CB7BDB7}"/>
          </ac:spMkLst>
        </pc:spChg>
        <pc:spChg chg="mod">
          <ac:chgData name="Bhanu Chander V" userId="146ea9cd-88e8-4270-bc2b-da76f2ce2add" providerId="ADAL" clId="{D860690F-3876-482E-936B-E3EEAF1E993B}" dt="2024-04-22T05:20:06.166" v="135" actId="208"/>
          <ac:spMkLst>
            <pc:docMk/>
            <pc:sldMk cId="3692200573" sldId="260"/>
            <ac:spMk id="7" creationId="{9F11AB1F-E29B-877D-BD1C-54108804DF17}"/>
          </ac:spMkLst>
        </pc:spChg>
        <pc:picChg chg="mod">
          <ac:chgData name="Bhanu Chander V" userId="146ea9cd-88e8-4270-bc2b-da76f2ce2add" providerId="ADAL" clId="{D860690F-3876-482E-936B-E3EEAF1E993B}" dt="2024-04-22T05:11:49.049" v="16" actId="1035"/>
          <ac:picMkLst>
            <pc:docMk/>
            <pc:sldMk cId="3692200573" sldId="260"/>
            <ac:picMk id="1026" creationId="{29971C26-8BDD-C5C6-8CB2-0E250BE2ACE8}"/>
          </ac:picMkLst>
        </pc:picChg>
      </pc:sldChg>
      <pc:sldChg chg="modSp mod">
        <pc:chgData name="Bhanu Chander V" userId="146ea9cd-88e8-4270-bc2b-da76f2ce2add" providerId="ADAL" clId="{D860690F-3876-482E-936B-E3EEAF1E993B}" dt="2024-04-22T05:20:11.999" v="136" actId="1076"/>
        <pc:sldMkLst>
          <pc:docMk/>
          <pc:sldMk cId="2544979206" sldId="261"/>
        </pc:sldMkLst>
        <pc:spChg chg="mod">
          <ac:chgData name="Bhanu Chander V" userId="146ea9cd-88e8-4270-bc2b-da76f2ce2add" providerId="ADAL" clId="{D860690F-3876-482E-936B-E3EEAF1E993B}" dt="2024-04-22T05:20:11.999" v="136" actId="1076"/>
          <ac:spMkLst>
            <pc:docMk/>
            <pc:sldMk cId="2544979206" sldId="261"/>
            <ac:spMk id="5" creationId="{E55CA134-F9E6-F70B-C175-2B3F98EA24F0}"/>
          </ac:spMkLst>
        </pc:spChg>
      </pc:sldChg>
      <pc:sldChg chg="addSp delSp modSp mod setBg modAnim">
        <pc:chgData name="Bhanu Chander V" userId="146ea9cd-88e8-4270-bc2b-da76f2ce2add" providerId="ADAL" clId="{D860690F-3876-482E-936B-E3EEAF1E993B}" dt="2024-04-22T10:53:28.785" v="1262" actId="20577"/>
        <pc:sldMkLst>
          <pc:docMk/>
          <pc:sldMk cId="2973705174" sldId="264"/>
        </pc:sldMkLst>
        <pc:spChg chg="add mod">
          <ac:chgData name="Bhanu Chander V" userId="146ea9cd-88e8-4270-bc2b-da76f2ce2add" providerId="ADAL" clId="{D860690F-3876-482E-936B-E3EEAF1E993B}" dt="2024-04-22T05:18:01.414" v="60" actId="14100"/>
          <ac:spMkLst>
            <pc:docMk/>
            <pc:sldMk cId="2973705174" sldId="264"/>
            <ac:spMk id="2" creationId="{4C87E7EE-F194-A445-124C-4090EBC5739E}"/>
          </ac:spMkLst>
        </pc:spChg>
        <pc:spChg chg="add mod">
          <ac:chgData name="Bhanu Chander V" userId="146ea9cd-88e8-4270-bc2b-da76f2ce2add" providerId="ADAL" clId="{D860690F-3876-482E-936B-E3EEAF1E993B}" dt="2024-04-22T10:53:28.785" v="1262" actId="20577"/>
          <ac:spMkLst>
            <pc:docMk/>
            <pc:sldMk cId="2973705174" sldId="264"/>
            <ac:spMk id="3" creationId="{38A69215-B3ED-132A-FBF4-E59C6EFC977E}"/>
          </ac:spMkLst>
        </pc:spChg>
        <pc:spChg chg="del mod">
          <ac:chgData name="Bhanu Chander V" userId="146ea9cd-88e8-4270-bc2b-da76f2ce2add" providerId="ADAL" clId="{D860690F-3876-482E-936B-E3EEAF1E993B}" dt="2024-04-22T10:52:57.504" v="1209" actId="478"/>
          <ac:spMkLst>
            <pc:docMk/>
            <pc:sldMk cId="2973705174" sldId="264"/>
            <ac:spMk id="4" creationId="{3BE80553-2ECE-1756-6AC0-6EDE96717CBC}"/>
          </ac:spMkLst>
        </pc:spChg>
        <pc:spChg chg="add">
          <ac:chgData name="Bhanu Chander V" userId="146ea9cd-88e8-4270-bc2b-da76f2ce2add" providerId="ADAL" clId="{D860690F-3876-482E-936B-E3EEAF1E993B}" dt="2024-04-22T05:16:00.159" v="22" actId="26606"/>
          <ac:spMkLst>
            <pc:docMk/>
            <pc:sldMk cId="2973705174" sldId="264"/>
            <ac:spMk id="1031" creationId="{53F29798-D584-4792-9B62-3F5F5C36D619}"/>
          </ac:spMkLst>
        </pc:spChg>
        <pc:picChg chg="add mod">
          <ac:chgData name="Bhanu Chander V" userId="146ea9cd-88e8-4270-bc2b-da76f2ce2add" providerId="ADAL" clId="{D860690F-3876-482E-936B-E3EEAF1E993B}" dt="2024-04-22T05:16:46.002" v="27" actId="1076"/>
          <ac:picMkLst>
            <pc:docMk/>
            <pc:sldMk cId="2973705174" sldId="264"/>
            <ac:picMk id="1026" creationId="{663FCAC9-5D70-AAE8-3DFB-09C8DAA8CCDC}"/>
          </ac:picMkLst>
        </pc:picChg>
        <pc:picChg chg="add mod">
          <ac:chgData name="Bhanu Chander V" userId="146ea9cd-88e8-4270-bc2b-da76f2ce2add" providerId="ADAL" clId="{D860690F-3876-482E-936B-E3EEAF1E993B}" dt="2024-04-22T05:17:39.893" v="38" actId="1076"/>
          <ac:picMkLst>
            <pc:docMk/>
            <pc:sldMk cId="2973705174" sldId="264"/>
            <ac:picMk id="1028" creationId="{0F9F4C34-82F6-8326-0EE6-21D1E66240B1}"/>
          </ac:picMkLst>
        </pc:picChg>
      </pc:sldChg>
      <pc:sldChg chg="modSp mod">
        <pc:chgData name="Bhanu Chander V" userId="146ea9cd-88e8-4270-bc2b-da76f2ce2add" providerId="ADAL" clId="{D860690F-3876-482E-936B-E3EEAF1E993B}" dt="2024-04-22T10:53:53.525" v="1271" actId="1037"/>
        <pc:sldMkLst>
          <pc:docMk/>
          <pc:sldMk cId="1215886490" sldId="267"/>
        </pc:sldMkLst>
        <pc:spChg chg="mod">
          <ac:chgData name="Bhanu Chander V" userId="146ea9cd-88e8-4270-bc2b-da76f2ce2add" providerId="ADAL" clId="{D860690F-3876-482E-936B-E3EEAF1E993B}" dt="2024-04-22T10:53:53.525" v="1271" actId="1037"/>
          <ac:spMkLst>
            <pc:docMk/>
            <pc:sldMk cId="1215886490" sldId="267"/>
            <ac:spMk id="2" creationId="{8086E353-1A24-EB8F-B2F6-28C6743B265B}"/>
          </ac:spMkLst>
        </pc:spChg>
        <pc:spChg chg="mod">
          <ac:chgData name="Bhanu Chander V" userId="146ea9cd-88e8-4270-bc2b-da76f2ce2add" providerId="ADAL" clId="{D860690F-3876-482E-936B-E3EEAF1E993B}" dt="2024-04-22T10:53:53.525" v="1271" actId="1037"/>
          <ac:spMkLst>
            <pc:docMk/>
            <pc:sldMk cId="1215886490" sldId="267"/>
            <ac:spMk id="4" creationId="{3BE80553-2ECE-1756-6AC0-6EDE96717CBC}"/>
          </ac:spMkLst>
        </pc:spChg>
      </pc:sldChg>
      <pc:sldChg chg="ord">
        <pc:chgData name="Bhanu Chander V" userId="146ea9cd-88e8-4270-bc2b-da76f2ce2add" providerId="ADAL" clId="{D860690F-3876-482E-936B-E3EEAF1E993B}" dt="2024-04-22T07:28:35.653" v="585"/>
        <pc:sldMkLst>
          <pc:docMk/>
          <pc:sldMk cId="415911551" sldId="271"/>
        </pc:sldMkLst>
      </pc:sldChg>
      <pc:sldChg chg="addSp delSp modSp mod ord">
        <pc:chgData name="Bhanu Chander V" userId="146ea9cd-88e8-4270-bc2b-da76f2ce2add" providerId="ADAL" clId="{D860690F-3876-482E-936B-E3EEAF1E993B}" dt="2024-04-22T08:25:47.505" v="1111" actId="20577"/>
        <pc:sldMkLst>
          <pc:docMk/>
          <pc:sldMk cId="3357807265" sldId="273"/>
        </pc:sldMkLst>
        <pc:spChg chg="add del mod">
          <ac:chgData name="Bhanu Chander V" userId="146ea9cd-88e8-4270-bc2b-da76f2ce2add" providerId="ADAL" clId="{D860690F-3876-482E-936B-E3EEAF1E993B}" dt="2024-04-22T07:35:10.074" v="741" actId="21"/>
          <ac:spMkLst>
            <pc:docMk/>
            <pc:sldMk cId="3357807265" sldId="273"/>
            <ac:spMk id="3" creationId="{AD234007-6D77-DF19-1DF3-5347C96985A7}"/>
          </ac:spMkLst>
        </pc:spChg>
        <pc:spChg chg="add mod">
          <ac:chgData name="Bhanu Chander V" userId="146ea9cd-88e8-4270-bc2b-da76f2ce2add" providerId="ADAL" clId="{D860690F-3876-482E-936B-E3EEAF1E993B}" dt="2024-04-22T08:25:47.505" v="1111" actId="20577"/>
          <ac:spMkLst>
            <pc:docMk/>
            <pc:sldMk cId="3357807265" sldId="273"/>
            <ac:spMk id="6" creationId="{098DC6DC-DB7D-7F55-9FF4-953C7C3155C8}"/>
          </ac:spMkLst>
        </pc:spChg>
        <pc:spChg chg="add del mod">
          <ac:chgData name="Bhanu Chander V" userId="146ea9cd-88e8-4270-bc2b-da76f2ce2add" providerId="ADAL" clId="{D860690F-3876-482E-936B-E3EEAF1E993B}" dt="2024-04-22T07:35:22.416" v="746" actId="478"/>
          <ac:spMkLst>
            <pc:docMk/>
            <pc:sldMk cId="3357807265" sldId="273"/>
            <ac:spMk id="8" creationId="{BC78AACC-2512-65C3-41DE-88D068F4EEA8}"/>
          </ac:spMkLst>
        </pc:spChg>
        <pc:picChg chg="add mod">
          <ac:chgData name="Bhanu Chander V" userId="146ea9cd-88e8-4270-bc2b-da76f2ce2add" providerId="ADAL" clId="{D860690F-3876-482E-936B-E3EEAF1E993B}" dt="2024-04-22T08:18:55.020" v="913" actId="14100"/>
          <ac:picMkLst>
            <pc:docMk/>
            <pc:sldMk cId="3357807265" sldId="273"/>
            <ac:picMk id="2" creationId="{69907A90-98BC-286E-FBFA-8A0142E02787}"/>
          </ac:picMkLst>
        </pc:picChg>
      </pc:sldChg>
      <pc:sldChg chg="ord">
        <pc:chgData name="Bhanu Chander V" userId="146ea9cd-88e8-4270-bc2b-da76f2ce2add" providerId="ADAL" clId="{D860690F-3876-482E-936B-E3EEAF1E993B}" dt="2024-04-22T08:24:14.870" v="1103"/>
        <pc:sldMkLst>
          <pc:docMk/>
          <pc:sldMk cId="1883712976" sldId="274"/>
        </pc:sldMkLst>
      </pc:sldChg>
      <pc:sldChg chg="modSp mod ord">
        <pc:chgData name="Bhanu Chander V" userId="146ea9cd-88e8-4270-bc2b-da76f2ce2add" providerId="ADAL" clId="{D860690F-3876-482E-936B-E3EEAF1E993B}" dt="2024-04-22T08:24:14.870" v="1103"/>
        <pc:sldMkLst>
          <pc:docMk/>
          <pc:sldMk cId="1959389595" sldId="275"/>
        </pc:sldMkLst>
        <pc:spChg chg="mod">
          <ac:chgData name="Bhanu Chander V" userId="146ea9cd-88e8-4270-bc2b-da76f2ce2add" providerId="ADAL" clId="{D860690F-3876-482E-936B-E3EEAF1E993B}" dt="2024-04-22T07:27:47.284" v="575" actId="6549"/>
          <ac:spMkLst>
            <pc:docMk/>
            <pc:sldMk cId="1959389595" sldId="275"/>
            <ac:spMk id="3" creationId="{F9363205-AE86-A9CE-8FBF-9FC240D4D12C}"/>
          </ac:spMkLst>
        </pc:spChg>
      </pc:sldChg>
      <pc:sldChg chg="modSp del mod">
        <pc:chgData name="Bhanu Chander V" userId="146ea9cd-88e8-4270-bc2b-da76f2ce2add" providerId="ADAL" clId="{D860690F-3876-482E-936B-E3EEAF1E993B}" dt="2024-04-22T06:07:30.878" v="156" actId="47"/>
        <pc:sldMkLst>
          <pc:docMk/>
          <pc:sldMk cId="2649436546" sldId="276"/>
        </pc:sldMkLst>
        <pc:spChg chg="mod">
          <ac:chgData name="Bhanu Chander V" userId="146ea9cd-88e8-4270-bc2b-da76f2ce2add" providerId="ADAL" clId="{D860690F-3876-482E-936B-E3EEAF1E993B}" dt="2024-04-22T06:07:27.178" v="155" actId="21"/>
          <ac:spMkLst>
            <pc:docMk/>
            <pc:sldMk cId="2649436546" sldId="276"/>
            <ac:spMk id="3" creationId="{29FE873B-E02F-BE3B-CA72-0EF4AB6A704E}"/>
          </ac:spMkLst>
        </pc:spChg>
      </pc:sldChg>
      <pc:sldChg chg="addSp modSp mod ord">
        <pc:chgData name="Bhanu Chander V" userId="146ea9cd-88e8-4270-bc2b-da76f2ce2add" providerId="ADAL" clId="{D860690F-3876-482E-936B-E3EEAF1E993B}" dt="2024-04-22T08:51:55.993" v="1206" actId="20577"/>
        <pc:sldMkLst>
          <pc:docMk/>
          <pc:sldMk cId="3506039445" sldId="277"/>
        </pc:sldMkLst>
        <pc:spChg chg="add mod">
          <ac:chgData name="Bhanu Chander V" userId="146ea9cd-88e8-4270-bc2b-da76f2ce2add" providerId="ADAL" clId="{D860690F-3876-482E-936B-E3EEAF1E993B}" dt="2024-04-22T08:51:55.993" v="1206" actId="20577"/>
          <ac:spMkLst>
            <pc:docMk/>
            <pc:sldMk cId="3506039445" sldId="277"/>
            <ac:spMk id="2" creationId="{CF4538BD-3CF2-FA51-A685-1D3589DEA9CB}"/>
          </ac:spMkLst>
        </pc:spChg>
        <pc:spChg chg="mod">
          <ac:chgData name="Bhanu Chander V" userId="146ea9cd-88e8-4270-bc2b-da76f2ce2add" providerId="ADAL" clId="{D860690F-3876-482E-936B-E3EEAF1E993B}" dt="2024-04-22T08:51:34.989" v="1182" actId="1076"/>
          <ac:spMkLst>
            <pc:docMk/>
            <pc:sldMk cId="3506039445" sldId="277"/>
            <ac:spMk id="5" creationId="{F9BEE612-631A-C405-1771-B248923BA3CB}"/>
          </ac:spMkLst>
        </pc:spChg>
      </pc:sldChg>
      <pc:sldChg chg="del">
        <pc:chgData name="Bhanu Chander V" userId="146ea9cd-88e8-4270-bc2b-da76f2ce2add" providerId="ADAL" clId="{D860690F-3876-482E-936B-E3EEAF1E993B}" dt="2024-04-22T07:21:26.745" v="523" actId="47"/>
        <pc:sldMkLst>
          <pc:docMk/>
          <pc:sldMk cId="1776580781" sldId="278"/>
        </pc:sldMkLst>
      </pc:sldChg>
      <pc:sldChg chg="delSp del mod">
        <pc:chgData name="Bhanu Chander V" userId="146ea9cd-88e8-4270-bc2b-da76f2ce2add" providerId="ADAL" clId="{D860690F-3876-482E-936B-E3EEAF1E993B}" dt="2024-04-22T07:22:37.546" v="527" actId="47"/>
        <pc:sldMkLst>
          <pc:docMk/>
          <pc:sldMk cId="2647487519" sldId="279"/>
        </pc:sldMkLst>
        <pc:spChg chg="del">
          <ac:chgData name="Bhanu Chander V" userId="146ea9cd-88e8-4270-bc2b-da76f2ce2add" providerId="ADAL" clId="{D860690F-3876-482E-936B-E3EEAF1E993B}" dt="2024-04-22T07:22:35.268" v="526" actId="478"/>
          <ac:spMkLst>
            <pc:docMk/>
            <pc:sldMk cId="2647487519" sldId="279"/>
            <ac:spMk id="5" creationId="{68B233AB-A15B-EF2D-378C-7538EB3DA873}"/>
          </ac:spMkLst>
        </pc:spChg>
      </pc:sldChg>
      <pc:sldChg chg="delSp modSp del mod">
        <pc:chgData name="Bhanu Chander V" userId="146ea9cd-88e8-4270-bc2b-da76f2ce2add" providerId="ADAL" clId="{D860690F-3876-482E-936B-E3EEAF1E993B}" dt="2024-04-22T07:22:51.088" v="530" actId="47"/>
        <pc:sldMkLst>
          <pc:docMk/>
          <pc:sldMk cId="2823286653" sldId="280"/>
        </pc:sldMkLst>
        <pc:spChg chg="del">
          <ac:chgData name="Bhanu Chander V" userId="146ea9cd-88e8-4270-bc2b-da76f2ce2add" providerId="ADAL" clId="{D860690F-3876-482E-936B-E3EEAF1E993B}" dt="2024-04-22T07:20:52.851" v="520" actId="478"/>
          <ac:spMkLst>
            <pc:docMk/>
            <pc:sldMk cId="2823286653" sldId="280"/>
            <ac:spMk id="6" creationId="{5BC92EB0-0681-0FBC-13EC-A064F2BDE3B7}"/>
          </ac:spMkLst>
        </pc:spChg>
        <pc:spChg chg="del mod">
          <ac:chgData name="Bhanu Chander V" userId="146ea9cd-88e8-4270-bc2b-da76f2ce2add" providerId="ADAL" clId="{D860690F-3876-482E-936B-E3EEAF1E993B}" dt="2024-04-22T07:20:49.099" v="519" actId="478"/>
          <ac:spMkLst>
            <pc:docMk/>
            <pc:sldMk cId="2823286653" sldId="280"/>
            <ac:spMk id="7" creationId="{F889C0DE-E3B9-A1D1-6C62-107BF87A65C6}"/>
          </ac:spMkLst>
        </pc:spChg>
      </pc:sldChg>
      <pc:sldChg chg="addSp delSp modSp new mod ord">
        <pc:chgData name="Bhanu Chander V" userId="146ea9cd-88e8-4270-bc2b-da76f2ce2add" providerId="ADAL" clId="{D860690F-3876-482E-936B-E3EEAF1E993B}" dt="2024-04-22T05:19:25.299" v="130" actId="1076"/>
        <pc:sldMkLst>
          <pc:docMk/>
          <pc:sldMk cId="3754195858" sldId="282"/>
        </pc:sldMkLst>
        <pc:spChg chg="mod">
          <ac:chgData name="Bhanu Chander V" userId="146ea9cd-88e8-4270-bc2b-da76f2ce2add" providerId="ADAL" clId="{D860690F-3876-482E-936B-E3EEAF1E993B}" dt="2024-04-22T05:19:02.360" v="110" actId="207"/>
          <ac:spMkLst>
            <pc:docMk/>
            <pc:sldMk cId="3754195858" sldId="282"/>
            <ac:spMk id="2" creationId="{8B46E89E-BA1D-4EFF-8F65-5DB6D58B0FE6}"/>
          </ac:spMkLst>
        </pc:spChg>
        <pc:spChg chg="del">
          <ac:chgData name="Bhanu Chander V" userId="146ea9cd-88e8-4270-bc2b-da76f2ce2add" providerId="ADAL" clId="{D860690F-3876-482E-936B-E3EEAF1E993B}" dt="2024-04-22T05:18:30.906" v="67" actId="478"/>
          <ac:spMkLst>
            <pc:docMk/>
            <pc:sldMk cId="3754195858" sldId="282"/>
            <ac:spMk id="3" creationId="{0004653C-60C7-8E2F-2EA1-D162294971AC}"/>
          </ac:spMkLst>
        </pc:spChg>
        <pc:spChg chg="add mod">
          <ac:chgData name="Bhanu Chander V" userId="146ea9cd-88e8-4270-bc2b-da76f2ce2add" providerId="ADAL" clId="{D860690F-3876-482E-936B-E3EEAF1E993B}" dt="2024-04-22T05:19:25.299" v="130" actId="1076"/>
          <ac:spMkLst>
            <pc:docMk/>
            <pc:sldMk cId="3754195858" sldId="282"/>
            <ac:spMk id="4" creationId="{4DC84E82-01CE-631B-1709-4FB24D2CF047}"/>
          </ac:spMkLst>
        </pc:spChg>
      </pc:sldChg>
      <pc:sldChg chg="addSp delSp modSp new mod ord">
        <pc:chgData name="Bhanu Chander V" userId="146ea9cd-88e8-4270-bc2b-da76f2ce2add" providerId="ADAL" clId="{D860690F-3876-482E-936B-E3EEAF1E993B}" dt="2024-04-22T08:39:44.919" v="1164" actId="20577"/>
        <pc:sldMkLst>
          <pc:docMk/>
          <pc:sldMk cId="4124055756" sldId="283"/>
        </pc:sldMkLst>
        <pc:spChg chg="del">
          <ac:chgData name="Bhanu Chander V" userId="146ea9cd-88e8-4270-bc2b-da76f2ce2add" providerId="ADAL" clId="{D860690F-3876-482E-936B-E3EEAF1E993B}" dt="2024-04-22T06:07:48.493" v="160" actId="478"/>
          <ac:spMkLst>
            <pc:docMk/>
            <pc:sldMk cId="4124055756" sldId="283"/>
            <ac:spMk id="2" creationId="{6DA44337-94CB-3D44-43E6-6590B57BAE47}"/>
          </ac:spMkLst>
        </pc:spChg>
        <pc:spChg chg="del mod">
          <ac:chgData name="Bhanu Chander V" userId="146ea9cd-88e8-4270-bc2b-da76f2ce2add" providerId="ADAL" clId="{D860690F-3876-482E-936B-E3EEAF1E993B}" dt="2024-04-22T06:15:53.388" v="258" actId="478"/>
          <ac:spMkLst>
            <pc:docMk/>
            <pc:sldMk cId="4124055756" sldId="283"/>
            <ac:spMk id="3" creationId="{3FF3335C-F5BB-F2C9-51AA-B0B3B1DF61C9}"/>
          </ac:spMkLst>
        </pc:spChg>
        <pc:spChg chg="add mod">
          <ac:chgData name="Bhanu Chander V" userId="146ea9cd-88e8-4270-bc2b-da76f2ce2add" providerId="ADAL" clId="{D860690F-3876-482E-936B-E3EEAF1E993B}" dt="2024-04-22T06:08:02.874" v="167" actId="20577"/>
          <ac:spMkLst>
            <pc:docMk/>
            <pc:sldMk cId="4124055756" sldId="283"/>
            <ac:spMk id="4" creationId="{E6ADA8F1-FACF-7366-82FC-BA62494C5460}"/>
          </ac:spMkLst>
        </pc:spChg>
        <pc:spChg chg="add mod">
          <ac:chgData name="Bhanu Chander V" userId="146ea9cd-88e8-4270-bc2b-da76f2ce2add" providerId="ADAL" clId="{D860690F-3876-482E-936B-E3EEAF1E993B}" dt="2024-04-22T08:34:01.017" v="1145" actId="115"/>
          <ac:spMkLst>
            <pc:docMk/>
            <pc:sldMk cId="4124055756" sldId="283"/>
            <ac:spMk id="5" creationId="{29AF3272-C3F3-7590-8362-384179968C25}"/>
          </ac:spMkLst>
        </pc:spChg>
        <pc:spChg chg="add del mod">
          <ac:chgData name="Bhanu Chander V" userId="146ea9cd-88e8-4270-bc2b-da76f2ce2add" providerId="ADAL" clId="{D860690F-3876-482E-936B-E3EEAF1E993B}" dt="2024-04-22T06:15:56.266" v="259" actId="478"/>
          <ac:spMkLst>
            <pc:docMk/>
            <pc:sldMk cId="4124055756" sldId="283"/>
            <ac:spMk id="7" creationId="{C148253E-11B6-E047-7E52-80BFD4DA3F4D}"/>
          </ac:spMkLst>
        </pc:spChg>
        <pc:spChg chg="add mod">
          <ac:chgData name="Bhanu Chander V" userId="146ea9cd-88e8-4270-bc2b-da76f2ce2add" providerId="ADAL" clId="{D860690F-3876-482E-936B-E3EEAF1E993B}" dt="2024-04-22T08:39:44.919" v="1164" actId="20577"/>
          <ac:spMkLst>
            <pc:docMk/>
            <pc:sldMk cId="4124055756" sldId="283"/>
            <ac:spMk id="8" creationId="{75A16A10-D383-84AB-751E-6748602BC813}"/>
          </ac:spMkLst>
        </pc:spChg>
      </pc:sldChg>
      <pc:sldChg chg="addSp delSp modSp new del mod">
        <pc:chgData name="Bhanu Chander V" userId="146ea9cd-88e8-4270-bc2b-da76f2ce2add" providerId="ADAL" clId="{D860690F-3876-482E-936B-E3EEAF1E993B}" dt="2024-04-22T08:24:04.162" v="1101" actId="47"/>
        <pc:sldMkLst>
          <pc:docMk/>
          <pc:sldMk cId="718652345" sldId="284"/>
        </pc:sldMkLst>
        <pc:spChg chg="del">
          <ac:chgData name="Bhanu Chander V" userId="146ea9cd-88e8-4270-bc2b-da76f2ce2add" providerId="ADAL" clId="{D860690F-3876-482E-936B-E3EEAF1E993B}" dt="2024-04-22T07:35:14.602" v="743" actId="478"/>
          <ac:spMkLst>
            <pc:docMk/>
            <pc:sldMk cId="718652345" sldId="284"/>
            <ac:spMk id="2" creationId="{9E236A2B-41DF-36CE-785E-DF7FE5F38595}"/>
          </ac:spMkLst>
        </pc:spChg>
        <pc:spChg chg="del">
          <ac:chgData name="Bhanu Chander V" userId="146ea9cd-88e8-4270-bc2b-da76f2ce2add" providerId="ADAL" clId="{D860690F-3876-482E-936B-E3EEAF1E993B}" dt="2024-04-22T07:35:14.602" v="743" actId="478"/>
          <ac:spMkLst>
            <pc:docMk/>
            <pc:sldMk cId="718652345" sldId="284"/>
            <ac:spMk id="3" creationId="{045FD4BC-6709-9986-B7FE-FC18AB3AC5D1}"/>
          </ac:spMkLst>
        </pc:spChg>
        <pc:spChg chg="add mod">
          <ac:chgData name="Bhanu Chander V" userId="146ea9cd-88e8-4270-bc2b-da76f2ce2add" providerId="ADAL" clId="{D860690F-3876-482E-936B-E3EEAF1E993B}" dt="2024-04-22T07:35:17.849" v="745" actId="1076"/>
          <ac:spMkLst>
            <pc:docMk/>
            <pc:sldMk cId="718652345" sldId="284"/>
            <ac:spMk id="4" creationId="{AD234007-6D77-DF19-1DF3-5347C96985A7}"/>
          </ac:spMkLst>
        </pc:spChg>
      </pc:sldChg>
      <pc:sldChg chg="modSp add mod">
        <pc:chgData name="Bhanu Chander V" userId="146ea9cd-88e8-4270-bc2b-da76f2ce2add" providerId="ADAL" clId="{D860690F-3876-482E-936B-E3EEAF1E993B}" dt="2024-04-22T08:23:56.675" v="1100" actId="14100"/>
        <pc:sldMkLst>
          <pc:docMk/>
          <pc:sldMk cId="835964985" sldId="285"/>
        </pc:sldMkLst>
        <pc:spChg chg="mod">
          <ac:chgData name="Bhanu Chander V" userId="146ea9cd-88e8-4270-bc2b-da76f2ce2add" providerId="ADAL" clId="{D860690F-3876-482E-936B-E3EEAF1E993B}" dt="2024-04-22T08:23:49.503" v="1099" actId="20577"/>
          <ac:spMkLst>
            <pc:docMk/>
            <pc:sldMk cId="835964985" sldId="285"/>
            <ac:spMk id="6" creationId="{098DC6DC-DB7D-7F55-9FF4-953C7C3155C8}"/>
          </ac:spMkLst>
        </pc:spChg>
        <pc:picChg chg="mod">
          <ac:chgData name="Bhanu Chander V" userId="146ea9cd-88e8-4270-bc2b-da76f2ce2add" providerId="ADAL" clId="{D860690F-3876-482E-936B-E3EEAF1E993B}" dt="2024-04-22T08:23:56.675" v="1100" actId="14100"/>
          <ac:picMkLst>
            <pc:docMk/>
            <pc:sldMk cId="835964985" sldId="285"/>
            <ac:picMk id="2" creationId="{69907A90-98BC-286E-FBFA-8A0142E0278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D07E-817D-3D55-C40F-501F3DF470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E4B0EE-132F-09DA-1F36-B8469ACA0E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20F8D-49C0-4F03-D46B-BD29E6ED8A57}"/>
              </a:ext>
            </a:extLst>
          </p:cNvPr>
          <p:cNvSpPr>
            <a:spLocks noGrp="1"/>
          </p:cNvSpPr>
          <p:nvPr>
            <p:ph type="dt" sz="half" idx="10"/>
          </p:nvPr>
        </p:nvSpPr>
        <p:spPr/>
        <p:txBody>
          <a:bodyPr/>
          <a:lstStyle/>
          <a:p>
            <a:fld id="{2B81E86D-6407-4CF3-95B0-B40119CB6EF8}" type="datetimeFigureOut">
              <a:rPr lang="en-US" smtClean="0"/>
              <a:t>4/22/2024</a:t>
            </a:fld>
            <a:endParaRPr lang="en-US"/>
          </a:p>
        </p:txBody>
      </p:sp>
      <p:sp>
        <p:nvSpPr>
          <p:cNvPr id="5" name="Footer Placeholder 4">
            <a:extLst>
              <a:ext uri="{FF2B5EF4-FFF2-40B4-BE49-F238E27FC236}">
                <a16:creationId xmlns:a16="http://schemas.microsoft.com/office/drawing/2014/main" id="{799F3485-F5B3-5A31-D87B-391356B9D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DEC22-1A38-5E30-FDE0-69028FE7D9FC}"/>
              </a:ext>
            </a:extLst>
          </p:cNvPr>
          <p:cNvSpPr>
            <a:spLocks noGrp="1"/>
          </p:cNvSpPr>
          <p:nvPr>
            <p:ph type="sldNum" sz="quarter" idx="12"/>
          </p:nvPr>
        </p:nvSpPr>
        <p:spPr/>
        <p:txBody>
          <a:bodyPr/>
          <a:lstStyle/>
          <a:p>
            <a:fld id="{B41FF977-86BC-4381-AFFB-12C5D440F2E2}" type="slidenum">
              <a:rPr lang="en-US" smtClean="0"/>
              <a:t>‹#›</a:t>
            </a:fld>
            <a:endParaRPr lang="en-US"/>
          </a:p>
        </p:txBody>
      </p:sp>
    </p:spTree>
    <p:extLst>
      <p:ext uri="{BB962C8B-B14F-4D97-AF65-F5344CB8AC3E}">
        <p14:creationId xmlns:p14="http://schemas.microsoft.com/office/powerpoint/2010/main" val="243453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7BBF-AEB5-D6BA-682D-FF737F525B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2DFB06-EA8F-4806-7E09-C9B740EA7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54F48-76BE-CFF4-1AA9-09340E109478}"/>
              </a:ext>
            </a:extLst>
          </p:cNvPr>
          <p:cNvSpPr>
            <a:spLocks noGrp="1"/>
          </p:cNvSpPr>
          <p:nvPr>
            <p:ph type="dt" sz="half" idx="10"/>
          </p:nvPr>
        </p:nvSpPr>
        <p:spPr/>
        <p:txBody>
          <a:bodyPr/>
          <a:lstStyle/>
          <a:p>
            <a:fld id="{2B81E86D-6407-4CF3-95B0-B40119CB6EF8}" type="datetimeFigureOut">
              <a:rPr lang="en-US" smtClean="0"/>
              <a:t>4/22/2024</a:t>
            </a:fld>
            <a:endParaRPr lang="en-US"/>
          </a:p>
        </p:txBody>
      </p:sp>
      <p:sp>
        <p:nvSpPr>
          <p:cNvPr id="5" name="Footer Placeholder 4">
            <a:extLst>
              <a:ext uri="{FF2B5EF4-FFF2-40B4-BE49-F238E27FC236}">
                <a16:creationId xmlns:a16="http://schemas.microsoft.com/office/drawing/2014/main" id="{D2BCBF3D-890C-066E-4745-D24BD036A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B7400-F1D3-E532-48CE-52D3B8725BAE}"/>
              </a:ext>
            </a:extLst>
          </p:cNvPr>
          <p:cNvSpPr>
            <a:spLocks noGrp="1"/>
          </p:cNvSpPr>
          <p:nvPr>
            <p:ph type="sldNum" sz="quarter" idx="12"/>
          </p:nvPr>
        </p:nvSpPr>
        <p:spPr/>
        <p:txBody>
          <a:bodyPr/>
          <a:lstStyle/>
          <a:p>
            <a:fld id="{B41FF977-86BC-4381-AFFB-12C5D440F2E2}" type="slidenum">
              <a:rPr lang="en-US" smtClean="0"/>
              <a:t>‹#›</a:t>
            </a:fld>
            <a:endParaRPr lang="en-US"/>
          </a:p>
        </p:txBody>
      </p:sp>
    </p:spTree>
    <p:extLst>
      <p:ext uri="{BB962C8B-B14F-4D97-AF65-F5344CB8AC3E}">
        <p14:creationId xmlns:p14="http://schemas.microsoft.com/office/powerpoint/2010/main" val="117284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F4AB29-7126-6694-7EC5-DB650DF86A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8A4D29-8A44-69EE-7DF4-CE6475E39C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71FB3-6C9A-250B-5A0B-8E0BB0D30FDA}"/>
              </a:ext>
            </a:extLst>
          </p:cNvPr>
          <p:cNvSpPr>
            <a:spLocks noGrp="1"/>
          </p:cNvSpPr>
          <p:nvPr>
            <p:ph type="dt" sz="half" idx="10"/>
          </p:nvPr>
        </p:nvSpPr>
        <p:spPr/>
        <p:txBody>
          <a:bodyPr/>
          <a:lstStyle/>
          <a:p>
            <a:fld id="{2B81E86D-6407-4CF3-95B0-B40119CB6EF8}" type="datetimeFigureOut">
              <a:rPr lang="en-US" smtClean="0"/>
              <a:t>4/22/2024</a:t>
            </a:fld>
            <a:endParaRPr lang="en-US"/>
          </a:p>
        </p:txBody>
      </p:sp>
      <p:sp>
        <p:nvSpPr>
          <p:cNvPr id="5" name="Footer Placeholder 4">
            <a:extLst>
              <a:ext uri="{FF2B5EF4-FFF2-40B4-BE49-F238E27FC236}">
                <a16:creationId xmlns:a16="http://schemas.microsoft.com/office/drawing/2014/main" id="{D834BEC4-65EB-6CC2-9D46-036495B73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2A8A7-B12D-A023-F992-766E524F03DC}"/>
              </a:ext>
            </a:extLst>
          </p:cNvPr>
          <p:cNvSpPr>
            <a:spLocks noGrp="1"/>
          </p:cNvSpPr>
          <p:nvPr>
            <p:ph type="sldNum" sz="quarter" idx="12"/>
          </p:nvPr>
        </p:nvSpPr>
        <p:spPr/>
        <p:txBody>
          <a:bodyPr/>
          <a:lstStyle/>
          <a:p>
            <a:fld id="{B41FF977-86BC-4381-AFFB-12C5D440F2E2}" type="slidenum">
              <a:rPr lang="en-US" smtClean="0"/>
              <a:t>‹#›</a:t>
            </a:fld>
            <a:endParaRPr lang="en-US"/>
          </a:p>
        </p:txBody>
      </p:sp>
    </p:spTree>
    <p:extLst>
      <p:ext uri="{BB962C8B-B14F-4D97-AF65-F5344CB8AC3E}">
        <p14:creationId xmlns:p14="http://schemas.microsoft.com/office/powerpoint/2010/main" val="113078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A92C-01DE-A665-9C98-65940C30C6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191E13-20E7-52D1-5EA7-D3FFC9BD6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30050-6F80-3871-194C-2276623A22B1}"/>
              </a:ext>
            </a:extLst>
          </p:cNvPr>
          <p:cNvSpPr>
            <a:spLocks noGrp="1"/>
          </p:cNvSpPr>
          <p:nvPr>
            <p:ph type="dt" sz="half" idx="10"/>
          </p:nvPr>
        </p:nvSpPr>
        <p:spPr/>
        <p:txBody>
          <a:bodyPr/>
          <a:lstStyle/>
          <a:p>
            <a:fld id="{2B81E86D-6407-4CF3-95B0-B40119CB6EF8}" type="datetimeFigureOut">
              <a:rPr lang="en-US" smtClean="0"/>
              <a:t>4/22/2024</a:t>
            </a:fld>
            <a:endParaRPr lang="en-US"/>
          </a:p>
        </p:txBody>
      </p:sp>
      <p:sp>
        <p:nvSpPr>
          <p:cNvPr id="5" name="Footer Placeholder 4">
            <a:extLst>
              <a:ext uri="{FF2B5EF4-FFF2-40B4-BE49-F238E27FC236}">
                <a16:creationId xmlns:a16="http://schemas.microsoft.com/office/drawing/2014/main" id="{6C692D4A-19FD-0E0C-971E-8FDC596FC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3A668-213E-7D14-A01F-F893127731EB}"/>
              </a:ext>
            </a:extLst>
          </p:cNvPr>
          <p:cNvSpPr>
            <a:spLocks noGrp="1"/>
          </p:cNvSpPr>
          <p:nvPr>
            <p:ph type="sldNum" sz="quarter" idx="12"/>
          </p:nvPr>
        </p:nvSpPr>
        <p:spPr/>
        <p:txBody>
          <a:bodyPr/>
          <a:lstStyle/>
          <a:p>
            <a:fld id="{B41FF977-86BC-4381-AFFB-12C5D440F2E2}" type="slidenum">
              <a:rPr lang="en-US" smtClean="0"/>
              <a:t>‹#›</a:t>
            </a:fld>
            <a:endParaRPr lang="en-US"/>
          </a:p>
        </p:txBody>
      </p:sp>
    </p:spTree>
    <p:extLst>
      <p:ext uri="{BB962C8B-B14F-4D97-AF65-F5344CB8AC3E}">
        <p14:creationId xmlns:p14="http://schemas.microsoft.com/office/powerpoint/2010/main" val="143488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0C7C-73B4-77B7-7E9E-FAB0891B5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6430F-81B0-2508-8CAB-C8ACD7C04C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0E26B-3464-2CE4-5D0F-6339FACCD171}"/>
              </a:ext>
            </a:extLst>
          </p:cNvPr>
          <p:cNvSpPr>
            <a:spLocks noGrp="1"/>
          </p:cNvSpPr>
          <p:nvPr>
            <p:ph type="dt" sz="half" idx="10"/>
          </p:nvPr>
        </p:nvSpPr>
        <p:spPr/>
        <p:txBody>
          <a:bodyPr/>
          <a:lstStyle/>
          <a:p>
            <a:fld id="{2B81E86D-6407-4CF3-95B0-B40119CB6EF8}" type="datetimeFigureOut">
              <a:rPr lang="en-US" smtClean="0"/>
              <a:t>4/22/2024</a:t>
            </a:fld>
            <a:endParaRPr lang="en-US"/>
          </a:p>
        </p:txBody>
      </p:sp>
      <p:sp>
        <p:nvSpPr>
          <p:cNvPr id="5" name="Footer Placeholder 4">
            <a:extLst>
              <a:ext uri="{FF2B5EF4-FFF2-40B4-BE49-F238E27FC236}">
                <a16:creationId xmlns:a16="http://schemas.microsoft.com/office/drawing/2014/main" id="{275F1C89-6B8D-7302-B117-452ECD65C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92257-A2AB-8385-36D5-8D56995EA0B8}"/>
              </a:ext>
            </a:extLst>
          </p:cNvPr>
          <p:cNvSpPr>
            <a:spLocks noGrp="1"/>
          </p:cNvSpPr>
          <p:nvPr>
            <p:ph type="sldNum" sz="quarter" idx="12"/>
          </p:nvPr>
        </p:nvSpPr>
        <p:spPr/>
        <p:txBody>
          <a:bodyPr/>
          <a:lstStyle/>
          <a:p>
            <a:fld id="{B41FF977-86BC-4381-AFFB-12C5D440F2E2}" type="slidenum">
              <a:rPr lang="en-US" smtClean="0"/>
              <a:t>‹#›</a:t>
            </a:fld>
            <a:endParaRPr lang="en-US"/>
          </a:p>
        </p:txBody>
      </p:sp>
    </p:spTree>
    <p:extLst>
      <p:ext uri="{BB962C8B-B14F-4D97-AF65-F5344CB8AC3E}">
        <p14:creationId xmlns:p14="http://schemas.microsoft.com/office/powerpoint/2010/main" val="85149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AD0F-ECCF-64B4-DA4E-5A5AB4434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C54D3-5B75-D63F-8902-40967007C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0FF2B6-F304-E856-DC94-69FA59CF58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917C68-29DF-D2B7-37A2-5174BCC7E25B}"/>
              </a:ext>
            </a:extLst>
          </p:cNvPr>
          <p:cNvSpPr>
            <a:spLocks noGrp="1"/>
          </p:cNvSpPr>
          <p:nvPr>
            <p:ph type="dt" sz="half" idx="10"/>
          </p:nvPr>
        </p:nvSpPr>
        <p:spPr/>
        <p:txBody>
          <a:bodyPr/>
          <a:lstStyle/>
          <a:p>
            <a:fld id="{2B81E86D-6407-4CF3-95B0-B40119CB6EF8}" type="datetimeFigureOut">
              <a:rPr lang="en-US" smtClean="0"/>
              <a:t>4/22/2024</a:t>
            </a:fld>
            <a:endParaRPr lang="en-US"/>
          </a:p>
        </p:txBody>
      </p:sp>
      <p:sp>
        <p:nvSpPr>
          <p:cNvPr id="6" name="Footer Placeholder 5">
            <a:extLst>
              <a:ext uri="{FF2B5EF4-FFF2-40B4-BE49-F238E27FC236}">
                <a16:creationId xmlns:a16="http://schemas.microsoft.com/office/drawing/2014/main" id="{AB88749D-7359-D0D1-A77C-3151E566A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F43EB-D960-A928-6ABB-5DDF26461BBB}"/>
              </a:ext>
            </a:extLst>
          </p:cNvPr>
          <p:cNvSpPr>
            <a:spLocks noGrp="1"/>
          </p:cNvSpPr>
          <p:nvPr>
            <p:ph type="sldNum" sz="quarter" idx="12"/>
          </p:nvPr>
        </p:nvSpPr>
        <p:spPr/>
        <p:txBody>
          <a:bodyPr/>
          <a:lstStyle/>
          <a:p>
            <a:fld id="{B41FF977-86BC-4381-AFFB-12C5D440F2E2}" type="slidenum">
              <a:rPr lang="en-US" smtClean="0"/>
              <a:t>‹#›</a:t>
            </a:fld>
            <a:endParaRPr lang="en-US"/>
          </a:p>
        </p:txBody>
      </p:sp>
    </p:spTree>
    <p:extLst>
      <p:ext uri="{BB962C8B-B14F-4D97-AF65-F5344CB8AC3E}">
        <p14:creationId xmlns:p14="http://schemas.microsoft.com/office/powerpoint/2010/main" val="89455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1880-06B5-CFBD-78E7-0503423D13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142A5E-D459-C91A-935C-1ADE9B0B2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EEC622-4B05-ACE5-6FB5-82127ECC6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E4C44D-3D42-5125-1BE0-D522EC5EE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E88432-3E27-EE9E-5F96-BB41E2FFCC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70642B-B77E-2A10-5F08-E8DE0DD3CAA0}"/>
              </a:ext>
            </a:extLst>
          </p:cNvPr>
          <p:cNvSpPr>
            <a:spLocks noGrp="1"/>
          </p:cNvSpPr>
          <p:nvPr>
            <p:ph type="dt" sz="half" idx="10"/>
          </p:nvPr>
        </p:nvSpPr>
        <p:spPr/>
        <p:txBody>
          <a:bodyPr/>
          <a:lstStyle/>
          <a:p>
            <a:fld id="{2B81E86D-6407-4CF3-95B0-B40119CB6EF8}" type="datetimeFigureOut">
              <a:rPr lang="en-US" smtClean="0"/>
              <a:t>4/22/2024</a:t>
            </a:fld>
            <a:endParaRPr lang="en-US"/>
          </a:p>
        </p:txBody>
      </p:sp>
      <p:sp>
        <p:nvSpPr>
          <p:cNvPr id="8" name="Footer Placeholder 7">
            <a:extLst>
              <a:ext uri="{FF2B5EF4-FFF2-40B4-BE49-F238E27FC236}">
                <a16:creationId xmlns:a16="http://schemas.microsoft.com/office/drawing/2014/main" id="{55652B7E-0316-B6F8-36CD-8D263B9875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857D4-0340-1B65-EE60-B76A57835AC3}"/>
              </a:ext>
            </a:extLst>
          </p:cNvPr>
          <p:cNvSpPr>
            <a:spLocks noGrp="1"/>
          </p:cNvSpPr>
          <p:nvPr>
            <p:ph type="sldNum" sz="quarter" idx="12"/>
          </p:nvPr>
        </p:nvSpPr>
        <p:spPr/>
        <p:txBody>
          <a:bodyPr/>
          <a:lstStyle/>
          <a:p>
            <a:fld id="{B41FF977-86BC-4381-AFFB-12C5D440F2E2}" type="slidenum">
              <a:rPr lang="en-US" smtClean="0"/>
              <a:t>‹#›</a:t>
            </a:fld>
            <a:endParaRPr lang="en-US"/>
          </a:p>
        </p:txBody>
      </p:sp>
    </p:spTree>
    <p:extLst>
      <p:ext uri="{BB962C8B-B14F-4D97-AF65-F5344CB8AC3E}">
        <p14:creationId xmlns:p14="http://schemas.microsoft.com/office/powerpoint/2010/main" val="139388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169B-95D1-AB0A-0072-3B3F1296AA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95F6DA-1674-2D9B-0D21-B56F0341938A}"/>
              </a:ext>
            </a:extLst>
          </p:cNvPr>
          <p:cNvSpPr>
            <a:spLocks noGrp="1"/>
          </p:cNvSpPr>
          <p:nvPr>
            <p:ph type="dt" sz="half" idx="10"/>
          </p:nvPr>
        </p:nvSpPr>
        <p:spPr/>
        <p:txBody>
          <a:bodyPr/>
          <a:lstStyle/>
          <a:p>
            <a:fld id="{2B81E86D-6407-4CF3-95B0-B40119CB6EF8}" type="datetimeFigureOut">
              <a:rPr lang="en-US" smtClean="0"/>
              <a:t>4/22/2024</a:t>
            </a:fld>
            <a:endParaRPr lang="en-US"/>
          </a:p>
        </p:txBody>
      </p:sp>
      <p:sp>
        <p:nvSpPr>
          <p:cNvPr id="4" name="Footer Placeholder 3">
            <a:extLst>
              <a:ext uri="{FF2B5EF4-FFF2-40B4-BE49-F238E27FC236}">
                <a16:creationId xmlns:a16="http://schemas.microsoft.com/office/drawing/2014/main" id="{0DB49313-6CBF-F399-E125-8E9CA4D9DA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7FBA31-4476-8857-D59A-4A53E9B23A70}"/>
              </a:ext>
            </a:extLst>
          </p:cNvPr>
          <p:cNvSpPr>
            <a:spLocks noGrp="1"/>
          </p:cNvSpPr>
          <p:nvPr>
            <p:ph type="sldNum" sz="quarter" idx="12"/>
          </p:nvPr>
        </p:nvSpPr>
        <p:spPr/>
        <p:txBody>
          <a:bodyPr/>
          <a:lstStyle/>
          <a:p>
            <a:fld id="{B41FF977-86BC-4381-AFFB-12C5D440F2E2}" type="slidenum">
              <a:rPr lang="en-US" smtClean="0"/>
              <a:t>‹#›</a:t>
            </a:fld>
            <a:endParaRPr lang="en-US"/>
          </a:p>
        </p:txBody>
      </p:sp>
    </p:spTree>
    <p:extLst>
      <p:ext uri="{BB962C8B-B14F-4D97-AF65-F5344CB8AC3E}">
        <p14:creationId xmlns:p14="http://schemas.microsoft.com/office/powerpoint/2010/main" val="8844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49F5F-2AE5-3F58-AED7-2A893C6272C4}"/>
              </a:ext>
            </a:extLst>
          </p:cNvPr>
          <p:cNvSpPr>
            <a:spLocks noGrp="1"/>
          </p:cNvSpPr>
          <p:nvPr>
            <p:ph type="dt" sz="half" idx="10"/>
          </p:nvPr>
        </p:nvSpPr>
        <p:spPr/>
        <p:txBody>
          <a:bodyPr/>
          <a:lstStyle/>
          <a:p>
            <a:fld id="{2B81E86D-6407-4CF3-95B0-B40119CB6EF8}" type="datetimeFigureOut">
              <a:rPr lang="en-US" smtClean="0"/>
              <a:t>4/22/2024</a:t>
            </a:fld>
            <a:endParaRPr lang="en-US"/>
          </a:p>
        </p:txBody>
      </p:sp>
      <p:sp>
        <p:nvSpPr>
          <p:cNvPr id="3" name="Footer Placeholder 2">
            <a:extLst>
              <a:ext uri="{FF2B5EF4-FFF2-40B4-BE49-F238E27FC236}">
                <a16:creationId xmlns:a16="http://schemas.microsoft.com/office/drawing/2014/main" id="{BAA9AE6D-32E0-6585-117F-9BE69618CB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31D603-69A9-9692-1385-51980CA104F1}"/>
              </a:ext>
            </a:extLst>
          </p:cNvPr>
          <p:cNvSpPr>
            <a:spLocks noGrp="1"/>
          </p:cNvSpPr>
          <p:nvPr>
            <p:ph type="sldNum" sz="quarter" idx="12"/>
          </p:nvPr>
        </p:nvSpPr>
        <p:spPr/>
        <p:txBody>
          <a:bodyPr/>
          <a:lstStyle/>
          <a:p>
            <a:fld id="{B41FF977-86BC-4381-AFFB-12C5D440F2E2}" type="slidenum">
              <a:rPr lang="en-US" smtClean="0"/>
              <a:t>‹#›</a:t>
            </a:fld>
            <a:endParaRPr lang="en-US"/>
          </a:p>
        </p:txBody>
      </p:sp>
    </p:spTree>
    <p:extLst>
      <p:ext uri="{BB962C8B-B14F-4D97-AF65-F5344CB8AC3E}">
        <p14:creationId xmlns:p14="http://schemas.microsoft.com/office/powerpoint/2010/main" val="11456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6763-87DA-5D6A-0A1E-AB7D9D5DA5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0ABAAA-1FA5-000F-34EF-E9868F9C7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79CF85-D469-F9BB-D155-7F2349990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6A9CA-7A77-BB86-9282-6749B0311800}"/>
              </a:ext>
            </a:extLst>
          </p:cNvPr>
          <p:cNvSpPr>
            <a:spLocks noGrp="1"/>
          </p:cNvSpPr>
          <p:nvPr>
            <p:ph type="dt" sz="half" idx="10"/>
          </p:nvPr>
        </p:nvSpPr>
        <p:spPr/>
        <p:txBody>
          <a:bodyPr/>
          <a:lstStyle/>
          <a:p>
            <a:fld id="{2B81E86D-6407-4CF3-95B0-B40119CB6EF8}" type="datetimeFigureOut">
              <a:rPr lang="en-US" smtClean="0"/>
              <a:t>4/22/2024</a:t>
            </a:fld>
            <a:endParaRPr lang="en-US"/>
          </a:p>
        </p:txBody>
      </p:sp>
      <p:sp>
        <p:nvSpPr>
          <p:cNvPr id="6" name="Footer Placeholder 5">
            <a:extLst>
              <a:ext uri="{FF2B5EF4-FFF2-40B4-BE49-F238E27FC236}">
                <a16:creationId xmlns:a16="http://schemas.microsoft.com/office/drawing/2014/main" id="{35F63A29-FA8F-70E7-B36A-64B431172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41C34-9C6E-7C79-9FAC-F1A5579E5CBE}"/>
              </a:ext>
            </a:extLst>
          </p:cNvPr>
          <p:cNvSpPr>
            <a:spLocks noGrp="1"/>
          </p:cNvSpPr>
          <p:nvPr>
            <p:ph type="sldNum" sz="quarter" idx="12"/>
          </p:nvPr>
        </p:nvSpPr>
        <p:spPr/>
        <p:txBody>
          <a:bodyPr/>
          <a:lstStyle/>
          <a:p>
            <a:fld id="{B41FF977-86BC-4381-AFFB-12C5D440F2E2}" type="slidenum">
              <a:rPr lang="en-US" smtClean="0"/>
              <a:t>‹#›</a:t>
            </a:fld>
            <a:endParaRPr lang="en-US"/>
          </a:p>
        </p:txBody>
      </p:sp>
    </p:spTree>
    <p:extLst>
      <p:ext uri="{BB962C8B-B14F-4D97-AF65-F5344CB8AC3E}">
        <p14:creationId xmlns:p14="http://schemas.microsoft.com/office/powerpoint/2010/main" val="263250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962E-D11B-87A9-57B8-8F931FA82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AF5389-1C2E-39AC-0CA6-78FE2B7076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F420FD-4E98-C57B-CF72-6E600AF12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26D02-5E70-3CC5-0F89-140D5E79FA99}"/>
              </a:ext>
            </a:extLst>
          </p:cNvPr>
          <p:cNvSpPr>
            <a:spLocks noGrp="1"/>
          </p:cNvSpPr>
          <p:nvPr>
            <p:ph type="dt" sz="half" idx="10"/>
          </p:nvPr>
        </p:nvSpPr>
        <p:spPr/>
        <p:txBody>
          <a:bodyPr/>
          <a:lstStyle/>
          <a:p>
            <a:fld id="{2B81E86D-6407-4CF3-95B0-B40119CB6EF8}" type="datetimeFigureOut">
              <a:rPr lang="en-US" smtClean="0"/>
              <a:t>4/22/2024</a:t>
            </a:fld>
            <a:endParaRPr lang="en-US"/>
          </a:p>
        </p:txBody>
      </p:sp>
      <p:sp>
        <p:nvSpPr>
          <p:cNvPr id="6" name="Footer Placeholder 5">
            <a:extLst>
              <a:ext uri="{FF2B5EF4-FFF2-40B4-BE49-F238E27FC236}">
                <a16:creationId xmlns:a16="http://schemas.microsoft.com/office/drawing/2014/main" id="{9B05DA5C-CB7B-B2CE-8C91-AA62BCB80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DD72-D8A3-5D74-E920-8E7587CC36C1}"/>
              </a:ext>
            </a:extLst>
          </p:cNvPr>
          <p:cNvSpPr>
            <a:spLocks noGrp="1"/>
          </p:cNvSpPr>
          <p:nvPr>
            <p:ph type="sldNum" sz="quarter" idx="12"/>
          </p:nvPr>
        </p:nvSpPr>
        <p:spPr/>
        <p:txBody>
          <a:bodyPr/>
          <a:lstStyle/>
          <a:p>
            <a:fld id="{B41FF977-86BC-4381-AFFB-12C5D440F2E2}" type="slidenum">
              <a:rPr lang="en-US" smtClean="0"/>
              <a:t>‹#›</a:t>
            </a:fld>
            <a:endParaRPr lang="en-US"/>
          </a:p>
        </p:txBody>
      </p:sp>
    </p:spTree>
    <p:extLst>
      <p:ext uri="{BB962C8B-B14F-4D97-AF65-F5344CB8AC3E}">
        <p14:creationId xmlns:p14="http://schemas.microsoft.com/office/powerpoint/2010/main" val="217374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A41A3-D407-5462-6882-5049CAAF2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2B68DA-C40C-9618-6EBD-D2B313BC2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60D6B-A461-9DEE-4BBE-6929F67EF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1E86D-6407-4CF3-95B0-B40119CB6EF8}" type="datetimeFigureOut">
              <a:rPr lang="en-US" smtClean="0"/>
              <a:t>4/22/2024</a:t>
            </a:fld>
            <a:endParaRPr lang="en-US"/>
          </a:p>
        </p:txBody>
      </p:sp>
      <p:sp>
        <p:nvSpPr>
          <p:cNvPr id="5" name="Footer Placeholder 4">
            <a:extLst>
              <a:ext uri="{FF2B5EF4-FFF2-40B4-BE49-F238E27FC236}">
                <a16:creationId xmlns:a16="http://schemas.microsoft.com/office/drawing/2014/main" id="{75BC059C-EAC4-9D1C-D003-9857AC803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5541E4-666A-E40A-BC73-D213555C5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FF977-86BC-4381-AFFB-12C5D440F2E2}" type="slidenum">
              <a:rPr lang="en-US" smtClean="0"/>
              <a:t>‹#›</a:t>
            </a:fld>
            <a:endParaRPr lang="en-US"/>
          </a:p>
        </p:txBody>
      </p:sp>
    </p:spTree>
    <p:extLst>
      <p:ext uri="{BB962C8B-B14F-4D97-AF65-F5344CB8AC3E}">
        <p14:creationId xmlns:p14="http://schemas.microsoft.com/office/powerpoint/2010/main" val="3688820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pradeepmenon.medium.com/introduction-to-large-language-models-and-the-transformer-architecture-534408ed7e6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rpradeepmenon.medium.com/introduction-to-large-language-models-and-the-transformer-architecture-534408ed7e6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rpradeepmenon.medium.com/introduction-to-large-language-models-and-the-transformer-architecture-534408ed7e6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hyperlink" Target="https://web.stanford.edu/~jurafsky/slpdraft/10.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rpradeepmenon.medium.com/introduction-to-large-language-models-and-the-transformer-architecture-534408ed7e6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2309.13059#:~:text=The%20results%20are%20encouraging%2C%20demonstrating,the%20reduction%20of%20instructors'%20workload."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E89E-BA1D-4EFF-8F65-5DB6D58B0FE6}"/>
              </a:ext>
            </a:extLst>
          </p:cNvPr>
          <p:cNvSpPr>
            <a:spLocks noGrp="1"/>
          </p:cNvSpPr>
          <p:nvPr>
            <p:ph type="title"/>
          </p:nvPr>
        </p:nvSpPr>
        <p:spPr>
          <a:xfrm>
            <a:off x="563880" y="2103437"/>
            <a:ext cx="10515600" cy="1325563"/>
          </a:xfrm>
        </p:spPr>
        <p:txBody>
          <a:bodyPr/>
          <a:lstStyle/>
          <a:p>
            <a:r>
              <a:rPr lang="en-US" dirty="0"/>
              <a:t>Basics of </a:t>
            </a:r>
            <a:br>
              <a:rPr lang="en-US" dirty="0"/>
            </a:br>
            <a:r>
              <a:rPr lang="en-US" b="1" dirty="0">
                <a:solidFill>
                  <a:srgbClr val="0070C0"/>
                </a:solidFill>
              </a:rPr>
              <a:t>Large Language Models (LLM)</a:t>
            </a:r>
          </a:p>
        </p:txBody>
      </p:sp>
      <p:sp>
        <p:nvSpPr>
          <p:cNvPr id="4" name="TextBox 3">
            <a:extLst>
              <a:ext uri="{FF2B5EF4-FFF2-40B4-BE49-F238E27FC236}">
                <a16:creationId xmlns:a16="http://schemas.microsoft.com/office/drawing/2014/main" id="{4DC84E82-01CE-631B-1709-4FB24D2CF047}"/>
              </a:ext>
            </a:extLst>
          </p:cNvPr>
          <p:cNvSpPr txBox="1"/>
          <p:nvPr/>
        </p:nvSpPr>
        <p:spPr>
          <a:xfrm>
            <a:off x="708660" y="5301287"/>
            <a:ext cx="4149090" cy="461665"/>
          </a:xfrm>
          <a:prstGeom prst="rect">
            <a:avLst/>
          </a:prstGeom>
          <a:noFill/>
        </p:spPr>
        <p:txBody>
          <a:bodyPr wrap="square" rtlCol="0">
            <a:spAutoFit/>
          </a:bodyPr>
          <a:lstStyle/>
          <a:p>
            <a:r>
              <a:rPr lang="en-US" sz="2400" dirty="0">
                <a:solidFill>
                  <a:srgbClr val="0070C0"/>
                </a:solidFill>
              </a:rPr>
              <a:t>Bhanu Chander V</a:t>
            </a:r>
          </a:p>
        </p:txBody>
      </p:sp>
    </p:spTree>
    <p:extLst>
      <p:ext uri="{BB962C8B-B14F-4D97-AF65-F5344CB8AC3E}">
        <p14:creationId xmlns:p14="http://schemas.microsoft.com/office/powerpoint/2010/main" val="3754195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C2F5A-0EC5-C1DC-EB8D-85DEFFA4C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79" y="369979"/>
            <a:ext cx="12046921" cy="6283789"/>
          </a:xfrm>
          <a:prstGeom prst="rect">
            <a:avLst/>
          </a:prstGeom>
        </p:spPr>
      </p:pic>
    </p:spTree>
    <p:extLst>
      <p:ext uri="{BB962C8B-B14F-4D97-AF65-F5344CB8AC3E}">
        <p14:creationId xmlns:p14="http://schemas.microsoft.com/office/powerpoint/2010/main" val="357013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92F7EB-57E1-EE80-CABB-4AB152C9A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69" y="438150"/>
            <a:ext cx="11952862" cy="6242050"/>
          </a:xfrm>
          <a:prstGeom prst="rect">
            <a:avLst/>
          </a:prstGeom>
        </p:spPr>
      </p:pic>
    </p:spTree>
    <p:extLst>
      <p:ext uri="{BB962C8B-B14F-4D97-AF65-F5344CB8AC3E}">
        <p14:creationId xmlns:p14="http://schemas.microsoft.com/office/powerpoint/2010/main" val="151181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DEF95E-2A2A-70AD-4BA6-87072FE4C7A0}"/>
              </a:ext>
            </a:extLst>
          </p:cNvPr>
          <p:cNvSpPr txBox="1"/>
          <p:nvPr/>
        </p:nvSpPr>
        <p:spPr>
          <a:xfrm>
            <a:off x="606055" y="559824"/>
            <a:ext cx="6326372" cy="461665"/>
          </a:xfrm>
          <a:prstGeom prst="rect">
            <a:avLst/>
          </a:prstGeom>
          <a:noFill/>
        </p:spPr>
        <p:txBody>
          <a:bodyPr wrap="square" rtlCol="0">
            <a:spAutoFit/>
          </a:bodyPr>
          <a:lstStyle/>
          <a:p>
            <a:r>
              <a:rPr lang="en-US" sz="2400" b="1" dirty="0"/>
              <a:t>Transformers </a:t>
            </a:r>
            <a:r>
              <a:rPr lang="en-US" sz="2400" dirty="0"/>
              <a:t>Vs RNNs and LSTM</a:t>
            </a:r>
          </a:p>
        </p:txBody>
      </p:sp>
      <p:sp>
        <p:nvSpPr>
          <p:cNvPr id="5" name="TextBox 4">
            <a:extLst>
              <a:ext uri="{FF2B5EF4-FFF2-40B4-BE49-F238E27FC236}">
                <a16:creationId xmlns:a16="http://schemas.microsoft.com/office/drawing/2014/main" id="{3FC35A14-7AA5-D073-CB45-3B0573A7B85C}"/>
              </a:ext>
            </a:extLst>
          </p:cNvPr>
          <p:cNvSpPr txBox="1"/>
          <p:nvPr/>
        </p:nvSpPr>
        <p:spPr>
          <a:xfrm>
            <a:off x="10795000" y="6083300"/>
            <a:ext cx="1130300" cy="400110"/>
          </a:xfrm>
          <a:prstGeom prst="rect">
            <a:avLst/>
          </a:prstGeom>
          <a:noFill/>
        </p:spPr>
        <p:txBody>
          <a:bodyPr wrap="square" rtlCol="0">
            <a:spAutoFit/>
          </a:bodyPr>
          <a:lstStyle/>
          <a:p>
            <a:r>
              <a:rPr lang="en-US" sz="2000" u="sng" dirty="0">
                <a:solidFill>
                  <a:srgbClr val="0070C0"/>
                </a:solidFill>
                <a:hlinkClick r:id="rId2"/>
              </a:rPr>
              <a:t>source</a:t>
            </a:r>
            <a:endParaRPr lang="en-US" sz="2000" u="sng" dirty="0">
              <a:solidFill>
                <a:srgbClr val="0070C0"/>
              </a:solidFill>
            </a:endParaRPr>
          </a:p>
        </p:txBody>
      </p:sp>
      <p:sp>
        <p:nvSpPr>
          <p:cNvPr id="6" name="TextBox 5">
            <a:extLst>
              <a:ext uri="{FF2B5EF4-FFF2-40B4-BE49-F238E27FC236}">
                <a16:creationId xmlns:a16="http://schemas.microsoft.com/office/drawing/2014/main" id="{8FAA38A0-E65E-6182-2A8F-B34B069E14EA}"/>
              </a:ext>
            </a:extLst>
          </p:cNvPr>
          <p:cNvSpPr txBox="1"/>
          <p:nvPr/>
        </p:nvSpPr>
        <p:spPr>
          <a:xfrm>
            <a:off x="469900" y="1392069"/>
            <a:ext cx="6326372" cy="2277547"/>
          </a:xfrm>
          <a:prstGeom prst="rect">
            <a:avLst/>
          </a:prstGeom>
          <a:noFill/>
        </p:spPr>
        <p:txBody>
          <a:bodyPr wrap="square" rtlCol="0">
            <a:spAutoFit/>
          </a:bodyPr>
          <a:lstStyle/>
          <a:p>
            <a:pPr>
              <a:spcAft>
                <a:spcPts val="1200"/>
              </a:spcAft>
            </a:pPr>
            <a:r>
              <a:rPr lang="en-US" sz="2200" b="1" i="0" u="sng" dirty="0">
                <a:solidFill>
                  <a:srgbClr val="242424"/>
                </a:solidFill>
                <a:effectLst/>
                <a:highlight>
                  <a:srgbClr val="FFFFFF"/>
                </a:highlight>
              </a:rPr>
              <a:t>RNN</a:t>
            </a:r>
            <a:r>
              <a:rPr lang="en-US" sz="2200" b="1" i="0" dirty="0">
                <a:solidFill>
                  <a:srgbClr val="242424"/>
                </a:solidFill>
                <a:effectLst/>
                <a:highlight>
                  <a:srgbClr val="FFFFFF"/>
                </a:highlight>
              </a:rPr>
              <a:t> (</a:t>
            </a:r>
            <a:r>
              <a:rPr lang="en-US" sz="2200" i="0" dirty="0">
                <a:solidFill>
                  <a:srgbClr val="242424"/>
                </a:solidFill>
                <a:effectLst/>
                <a:highlight>
                  <a:srgbClr val="FFFFFF"/>
                </a:highlight>
              </a:rPr>
              <a:t>Recurrent Neural Networks)</a:t>
            </a:r>
            <a:endParaRPr lang="en-US" sz="2200" b="1" i="0" u="sng" dirty="0">
              <a:solidFill>
                <a:srgbClr val="242424"/>
              </a:solidFill>
              <a:effectLst/>
              <a:highlight>
                <a:srgbClr val="FFFFFF"/>
              </a:highlight>
            </a:endParaRPr>
          </a:p>
          <a:p>
            <a:pPr marL="342900" indent="-342900">
              <a:buFont typeface="Arial" panose="020B0604020202020204" pitchFamily="34" charset="0"/>
              <a:buChar char="•"/>
            </a:pPr>
            <a:r>
              <a:rPr lang="en-US" sz="2200" b="0" i="0" dirty="0">
                <a:solidFill>
                  <a:srgbClr val="242424"/>
                </a:solidFill>
                <a:effectLst/>
                <a:highlight>
                  <a:srgbClr val="FFFFFF"/>
                </a:highlight>
              </a:rPr>
              <a:t>No attention mechanism – short-term dependency - remember only the short part of series </a:t>
            </a:r>
          </a:p>
          <a:p>
            <a:pPr marL="342900" indent="-342900">
              <a:buFont typeface="Arial" panose="020B0604020202020204" pitchFamily="34" charset="0"/>
              <a:buChar char="•"/>
            </a:pPr>
            <a:r>
              <a:rPr lang="en-US" sz="2200" b="0" i="0" dirty="0">
                <a:solidFill>
                  <a:srgbClr val="242424"/>
                </a:solidFill>
                <a:effectLst/>
                <a:highlight>
                  <a:srgbClr val="FFFFFF"/>
                </a:highlight>
              </a:rPr>
              <a:t>Process/understand one word at a time</a:t>
            </a:r>
          </a:p>
          <a:p>
            <a:pPr marL="342900" indent="-342900">
              <a:buFont typeface="Arial" panose="020B0604020202020204" pitchFamily="34" charset="0"/>
              <a:buChar char="•"/>
            </a:pPr>
            <a:r>
              <a:rPr lang="en-US" sz="2200" dirty="0">
                <a:solidFill>
                  <a:srgbClr val="242424"/>
                </a:solidFill>
                <a:highlight>
                  <a:srgbClr val="FFFFFF"/>
                </a:highlight>
              </a:rPr>
              <a:t>Sequential - No parallel processing</a:t>
            </a:r>
            <a:endParaRPr lang="en-US" sz="2200" b="0" i="0" dirty="0">
              <a:solidFill>
                <a:srgbClr val="242424"/>
              </a:solidFill>
              <a:effectLst/>
              <a:highlight>
                <a:srgbClr val="FFFFFF"/>
              </a:highlight>
            </a:endParaRPr>
          </a:p>
          <a:p>
            <a:endParaRPr lang="en-US" sz="2200" dirty="0"/>
          </a:p>
        </p:txBody>
      </p:sp>
      <p:sp>
        <p:nvSpPr>
          <p:cNvPr id="7" name="TextBox 6">
            <a:extLst>
              <a:ext uri="{FF2B5EF4-FFF2-40B4-BE49-F238E27FC236}">
                <a16:creationId xmlns:a16="http://schemas.microsoft.com/office/drawing/2014/main" id="{C2BC941F-5F97-0026-EE8C-35F4C5A4ED55}"/>
              </a:ext>
            </a:extLst>
          </p:cNvPr>
          <p:cNvSpPr txBox="1"/>
          <p:nvPr/>
        </p:nvSpPr>
        <p:spPr>
          <a:xfrm>
            <a:off x="469900" y="3467199"/>
            <a:ext cx="6326371" cy="2616101"/>
          </a:xfrm>
          <a:prstGeom prst="rect">
            <a:avLst/>
          </a:prstGeom>
          <a:noFill/>
        </p:spPr>
        <p:txBody>
          <a:bodyPr wrap="square" rtlCol="0">
            <a:spAutoFit/>
          </a:bodyPr>
          <a:lstStyle/>
          <a:p>
            <a:pPr>
              <a:spcBef>
                <a:spcPts val="1200"/>
              </a:spcBef>
              <a:spcAft>
                <a:spcPts val="1200"/>
              </a:spcAft>
            </a:pPr>
            <a:r>
              <a:rPr lang="en-US" sz="2200" b="1" i="0" u="sng" dirty="0">
                <a:solidFill>
                  <a:srgbClr val="242424"/>
                </a:solidFill>
                <a:effectLst/>
                <a:highlight>
                  <a:srgbClr val="FFFFFF"/>
                </a:highlight>
              </a:rPr>
              <a:t>LSTM</a:t>
            </a:r>
            <a:r>
              <a:rPr lang="en-US" sz="2200" b="1" i="0" dirty="0">
                <a:solidFill>
                  <a:srgbClr val="242424"/>
                </a:solidFill>
                <a:effectLst/>
                <a:highlight>
                  <a:srgbClr val="FFFFFF"/>
                </a:highlight>
              </a:rPr>
              <a:t> </a:t>
            </a:r>
            <a:r>
              <a:rPr lang="en-US" sz="2200" i="0" dirty="0">
                <a:solidFill>
                  <a:srgbClr val="242424"/>
                </a:solidFill>
                <a:effectLst/>
                <a:highlight>
                  <a:srgbClr val="FFFFFF"/>
                </a:highlight>
              </a:rPr>
              <a:t>(Long Short-Term Memory)</a:t>
            </a:r>
            <a:endParaRPr lang="en-US" sz="2200" b="1" i="0" dirty="0">
              <a:solidFill>
                <a:srgbClr val="242424"/>
              </a:solidFill>
              <a:effectLst/>
              <a:highlight>
                <a:srgbClr val="FFFFFF"/>
              </a:highlight>
            </a:endParaRPr>
          </a:p>
          <a:p>
            <a:pPr marL="342900" indent="-342900">
              <a:buFont typeface="Arial" panose="020B0604020202020204" pitchFamily="34" charset="0"/>
              <a:buChar char="•"/>
            </a:pPr>
            <a:r>
              <a:rPr lang="en-US" sz="2200" dirty="0">
                <a:solidFill>
                  <a:srgbClr val="242424"/>
                </a:solidFill>
                <a:highlight>
                  <a:srgbClr val="FFFFFF"/>
                </a:highlight>
              </a:rPr>
              <a:t>U</a:t>
            </a:r>
            <a:r>
              <a:rPr lang="en-US" sz="2200" b="0" i="0" dirty="0">
                <a:solidFill>
                  <a:srgbClr val="242424"/>
                </a:solidFill>
                <a:effectLst/>
                <a:highlight>
                  <a:srgbClr val="FFFFFF"/>
                </a:highlight>
              </a:rPr>
              <a:t>se a hidden state to remember what happened in the past</a:t>
            </a:r>
          </a:p>
          <a:p>
            <a:pPr marL="342900" indent="-342900">
              <a:buFont typeface="Arial" panose="020B0604020202020204" pitchFamily="34" charset="0"/>
              <a:buChar char="•"/>
            </a:pPr>
            <a:r>
              <a:rPr lang="en-US" sz="2200" b="0" i="0" dirty="0">
                <a:solidFill>
                  <a:srgbClr val="242424"/>
                </a:solidFill>
                <a:effectLst/>
                <a:highlight>
                  <a:srgbClr val="FFFFFF"/>
                </a:highlight>
              </a:rPr>
              <a:t>Still, they can struggle to learn when there are too many layers </a:t>
            </a:r>
          </a:p>
          <a:p>
            <a:pPr marL="342900" indent="-342900">
              <a:buFont typeface="Arial" panose="020B0604020202020204" pitchFamily="34" charset="0"/>
              <a:buChar char="•"/>
            </a:pPr>
            <a:r>
              <a:rPr lang="en-US" sz="2200" dirty="0">
                <a:solidFill>
                  <a:srgbClr val="242424"/>
                </a:solidFill>
                <a:highlight>
                  <a:srgbClr val="FFFFFF"/>
                </a:highlight>
              </a:rPr>
              <a:t>LSTM must remember all past observations (disadvantage)</a:t>
            </a:r>
            <a:endParaRPr lang="en-US" sz="2200" dirty="0"/>
          </a:p>
        </p:txBody>
      </p:sp>
      <p:sp>
        <p:nvSpPr>
          <p:cNvPr id="8" name="TextBox 7">
            <a:extLst>
              <a:ext uri="{FF2B5EF4-FFF2-40B4-BE49-F238E27FC236}">
                <a16:creationId xmlns:a16="http://schemas.microsoft.com/office/drawing/2014/main" id="{5AF65E27-41A8-14FF-1E87-8E2E31E5DA0A}"/>
              </a:ext>
            </a:extLst>
          </p:cNvPr>
          <p:cNvSpPr txBox="1"/>
          <p:nvPr/>
        </p:nvSpPr>
        <p:spPr>
          <a:xfrm>
            <a:off x="7175500" y="1515180"/>
            <a:ext cx="4546600" cy="4308872"/>
          </a:xfrm>
          <a:prstGeom prst="rect">
            <a:avLst/>
          </a:prstGeom>
          <a:noFill/>
          <a:ln>
            <a:solidFill>
              <a:schemeClr val="tx1">
                <a:lumMod val="50000"/>
                <a:lumOff val="50000"/>
              </a:schemeClr>
            </a:solidFill>
          </a:ln>
        </p:spPr>
        <p:txBody>
          <a:bodyPr wrap="square" rtlCol="0">
            <a:spAutoFit/>
          </a:bodyPr>
          <a:lstStyle/>
          <a:p>
            <a:pPr>
              <a:spcBef>
                <a:spcPts val="1200"/>
              </a:spcBef>
              <a:spcAft>
                <a:spcPts val="1200"/>
              </a:spcAft>
            </a:pPr>
            <a:r>
              <a:rPr lang="en-US" sz="2400" b="1" i="0" u="sng" dirty="0">
                <a:solidFill>
                  <a:srgbClr val="242424"/>
                </a:solidFill>
                <a:effectLst/>
                <a:highlight>
                  <a:srgbClr val="FFFFFF"/>
                </a:highlight>
              </a:rPr>
              <a:t>Transformers:</a:t>
            </a:r>
          </a:p>
          <a:p>
            <a:pPr marL="342900" indent="-342900">
              <a:buFont typeface="Arial" panose="020B0604020202020204" pitchFamily="34" charset="0"/>
              <a:buChar char="•"/>
            </a:pPr>
            <a:r>
              <a:rPr lang="en-US" sz="2400" b="0" i="0" dirty="0">
                <a:solidFill>
                  <a:srgbClr val="242424"/>
                </a:solidFill>
                <a:effectLst/>
                <a:highlight>
                  <a:srgbClr val="FFFFFF"/>
                </a:highlight>
                <a:latin typeface="source-serif-pro"/>
              </a:rPr>
              <a:t>Transformers can handle the whole input simultaneously, all at once (self-attention)</a:t>
            </a:r>
          </a:p>
          <a:p>
            <a:pPr marL="342900" indent="-342900">
              <a:buFont typeface="Arial" panose="020B0604020202020204" pitchFamily="34" charset="0"/>
              <a:buChar char="•"/>
            </a:pPr>
            <a:r>
              <a:rPr lang="en-US" sz="2400" dirty="0">
                <a:solidFill>
                  <a:srgbClr val="242424"/>
                </a:solidFill>
                <a:highlight>
                  <a:srgbClr val="FFFFFF"/>
                </a:highlight>
                <a:latin typeface="source-serif-pro"/>
              </a:rPr>
              <a:t>No Recurrent units but parallel processing (advantage)</a:t>
            </a:r>
          </a:p>
          <a:p>
            <a:pPr marL="342900" indent="-342900">
              <a:buFont typeface="Arial" panose="020B0604020202020204" pitchFamily="34" charset="0"/>
              <a:buChar char="•"/>
            </a:pPr>
            <a:r>
              <a:rPr lang="en-US" sz="2400" b="0" i="0" dirty="0">
                <a:solidFill>
                  <a:srgbClr val="242424"/>
                </a:solidFill>
                <a:effectLst/>
                <a:highlight>
                  <a:srgbClr val="FFFFFF"/>
                </a:highlight>
                <a:latin typeface="source-serif-pro"/>
              </a:rPr>
              <a:t>Hence less training time</a:t>
            </a:r>
          </a:p>
          <a:p>
            <a:pPr marL="342900" indent="-342900">
              <a:buFont typeface="Arial" panose="020B0604020202020204" pitchFamily="34" charset="0"/>
              <a:buChar char="•"/>
            </a:pPr>
            <a:r>
              <a:rPr lang="en-US" sz="2400" b="0" i="0" dirty="0">
                <a:solidFill>
                  <a:srgbClr val="242424"/>
                </a:solidFill>
                <a:effectLst/>
                <a:highlight>
                  <a:srgbClr val="FFFFFF"/>
                </a:highlight>
                <a:latin typeface="source-serif-pro"/>
              </a:rPr>
              <a:t>They can look at all the input and output words simultaneously and figure out how they’re related</a:t>
            </a:r>
            <a:endParaRPr lang="en-US" sz="2400" dirty="0"/>
          </a:p>
        </p:txBody>
      </p:sp>
    </p:spTree>
    <p:extLst>
      <p:ext uri="{BB962C8B-B14F-4D97-AF65-F5344CB8AC3E}">
        <p14:creationId xmlns:p14="http://schemas.microsoft.com/office/powerpoint/2010/main" val="225956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CE2231-A6C7-F7FE-9093-E0EBBEC339B9}"/>
              </a:ext>
            </a:extLst>
          </p:cNvPr>
          <p:cNvPicPr>
            <a:picLocks noChangeAspect="1"/>
          </p:cNvPicPr>
          <p:nvPr/>
        </p:nvPicPr>
        <p:blipFill rotWithShape="1">
          <a:blip r:embed="rId2">
            <a:extLst>
              <a:ext uri="{28A0092B-C50C-407E-A947-70E740481C1C}">
                <a14:useLocalDpi xmlns:a14="http://schemas.microsoft.com/office/drawing/2010/main" val="0"/>
              </a:ext>
            </a:extLst>
          </a:blip>
          <a:srcRect b="4629"/>
          <a:stretch/>
        </p:blipFill>
        <p:spPr>
          <a:xfrm>
            <a:off x="3486978" y="0"/>
            <a:ext cx="8425622" cy="6728796"/>
          </a:xfrm>
          <a:prstGeom prst="rect">
            <a:avLst/>
          </a:prstGeom>
        </p:spPr>
      </p:pic>
      <p:sp>
        <p:nvSpPr>
          <p:cNvPr id="6" name="TextBox 5">
            <a:extLst>
              <a:ext uri="{FF2B5EF4-FFF2-40B4-BE49-F238E27FC236}">
                <a16:creationId xmlns:a16="http://schemas.microsoft.com/office/drawing/2014/main" id="{E279ECA2-7E1C-8D93-285B-4D6842CAF959}"/>
              </a:ext>
            </a:extLst>
          </p:cNvPr>
          <p:cNvSpPr txBox="1"/>
          <p:nvPr/>
        </p:nvSpPr>
        <p:spPr>
          <a:xfrm>
            <a:off x="606055" y="559824"/>
            <a:ext cx="6326372" cy="461665"/>
          </a:xfrm>
          <a:prstGeom prst="rect">
            <a:avLst/>
          </a:prstGeom>
          <a:noFill/>
        </p:spPr>
        <p:txBody>
          <a:bodyPr wrap="square" rtlCol="0">
            <a:spAutoFit/>
          </a:bodyPr>
          <a:lstStyle/>
          <a:p>
            <a:r>
              <a:rPr lang="en-US" sz="2400" b="1" dirty="0"/>
              <a:t>Transformers </a:t>
            </a:r>
            <a:r>
              <a:rPr lang="en-US" sz="2400" dirty="0"/>
              <a:t>– The Brain behind LLM</a:t>
            </a:r>
          </a:p>
        </p:txBody>
      </p:sp>
    </p:spTree>
    <p:extLst>
      <p:ext uri="{BB962C8B-B14F-4D97-AF65-F5344CB8AC3E}">
        <p14:creationId xmlns:p14="http://schemas.microsoft.com/office/powerpoint/2010/main" val="198970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4104F0-7368-AA1E-D8EE-77A1E6FFDBF4}"/>
              </a:ext>
            </a:extLst>
          </p:cNvPr>
          <p:cNvPicPr>
            <a:picLocks noChangeAspect="1"/>
          </p:cNvPicPr>
          <p:nvPr/>
        </p:nvPicPr>
        <p:blipFill>
          <a:blip r:embed="rId2"/>
          <a:stretch>
            <a:fillRect/>
          </a:stretch>
        </p:blipFill>
        <p:spPr>
          <a:xfrm>
            <a:off x="1871662" y="38100"/>
            <a:ext cx="8605838" cy="6751046"/>
          </a:xfrm>
          <a:prstGeom prst="rect">
            <a:avLst/>
          </a:prstGeom>
        </p:spPr>
      </p:pic>
    </p:spTree>
    <p:extLst>
      <p:ext uri="{BB962C8B-B14F-4D97-AF65-F5344CB8AC3E}">
        <p14:creationId xmlns:p14="http://schemas.microsoft.com/office/powerpoint/2010/main" val="7022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ADA8F1-FACF-7366-82FC-BA62494C5460}"/>
              </a:ext>
            </a:extLst>
          </p:cNvPr>
          <p:cNvSpPr txBox="1"/>
          <p:nvPr/>
        </p:nvSpPr>
        <p:spPr>
          <a:xfrm>
            <a:off x="606055" y="559824"/>
            <a:ext cx="6326372" cy="461665"/>
          </a:xfrm>
          <a:prstGeom prst="rect">
            <a:avLst/>
          </a:prstGeom>
          <a:noFill/>
        </p:spPr>
        <p:txBody>
          <a:bodyPr wrap="square" rtlCol="0">
            <a:spAutoFit/>
          </a:bodyPr>
          <a:lstStyle/>
          <a:p>
            <a:r>
              <a:rPr lang="en-US" sz="2400" b="1" u="sng" dirty="0"/>
              <a:t>Tokens</a:t>
            </a:r>
            <a:endParaRPr lang="en-US" sz="2400" u="sng" dirty="0"/>
          </a:p>
        </p:txBody>
      </p:sp>
      <p:sp>
        <p:nvSpPr>
          <p:cNvPr id="5" name="TextBox 4">
            <a:extLst>
              <a:ext uri="{FF2B5EF4-FFF2-40B4-BE49-F238E27FC236}">
                <a16:creationId xmlns:a16="http://schemas.microsoft.com/office/drawing/2014/main" id="{29AF3272-C3F3-7590-8362-384179968C25}"/>
              </a:ext>
            </a:extLst>
          </p:cNvPr>
          <p:cNvSpPr txBox="1"/>
          <p:nvPr/>
        </p:nvSpPr>
        <p:spPr>
          <a:xfrm>
            <a:off x="757646" y="1385041"/>
            <a:ext cx="10907485" cy="4555093"/>
          </a:xfrm>
          <a:prstGeom prst="rect">
            <a:avLst/>
          </a:prstGeom>
          <a:noFill/>
        </p:spPr>
        <p:txBody>
          <a:bodyPr wrap="square" rtlCol="0">
            <a:spAutoFit/>
          </a:bodyPr>
          <a:lstStyle/>
          <a:p>
            <a:pPr marL="339725" indent="-339725">
              <a:buFont typeface="Arial" panose="020B0604020202020204" pitchFamily="34" charset="0"/>
              <a:buChar char="•"/>
            </a:pPr>
            <a:r>
              <a:rPr lang="en-US" sz="2400" u="sng" dirty="0"/>
              <a:t>Tokens</a:t>
            </a:r>
          </a:p>
          <a:p>
            <a:pPr marL="966788" lvl="1" indent="-509588">
              <a:buFont typeface="Wingdings" panose="05000000000000000000" pitchFamily="2" charset="2"/>
              <a:buChar char="ü"/>
            </a:pPr>
            <a:r>
              <a:rPr lang="en-US" sz="2000" u="sng" dirty="0"/>
              <a:t>Sequences of characters</a:t>
            </a:r>
            <a:r>
              <a:rPr lang="en-US" sz="2000" dirty="0"/>
              <a:t> found in a set of text. </a:t>
            </a:r>
          </a:p>
          <a:p>
            <a:pPr marL="966788" lvl="1" indent="-509588">
              <a:buFont typeface="Wingdings" panose="05000000000000000000" pitchFamily="2" charset="2"/>
              <a:buChar char="ü"/>
            </a:pPr>
            <a:r>
              <a:rPr lang="en-US" sz="2000" dirty="0"/>
              <a:t>The models learn to understand the statistical relationships between these tokens (using Chunking/Embedding)</a:t>
            </a:r>
          </a:p>
          <a:p>
            <a:pPr marL="966788" lvl="1" indent="-509588">
              <a:buFont typeface="Wingdings" panose="05000000000000000000" pitchFamily="2" charset="2"/>
              <a:buChar char="ü"/>
            </a:pPr>
            <a:r>
              <a:rPr lang="en-US" sz="2000" dirty="0"/>
              <a:t>Model excel </a:t>
            </a:r>
            <a:r>
              <a:rPr lang="en-US" sz="2000" u="sng" dirty="0"/>
              <a:t>at producing the next token </a:t>
            </a:r>
            <a:r>
              <a:rPr lang="en-US" sz="2000" dirty="0"/>
              <a:t>in a sequence of tokens.</a:t>
            </a:r>
          </a:p>
          <a:p>
            <a:pPr marL="339725" indent="-339725">
              <a:spcBef>
                <a:spcPts val="600"/>
              </a:spcBef>
              <a:spcAft>
                <a:spcPts val="600"/>
              </a:spcAft>
              <a:buFont typeface="Arial" panose="020B0604020202020204" pitchFamily="34" charset="0"/>
              <a:buChar char="•"/>
            </a:pPr>
            <a:r>
              <a:rPr lang="en-US" sz="2400" u="sng" dirty="0"/>
              <a:t>Tokenization</a:t>
            </a:r>
            <a:r>
              <a:rPr lang="en-US" sz="2400" dirty="0"/>
              <a:t> </a:t>
            </a:r>
          </a:p>
          <a:p>
            <a:pPr marL="796925" lvl="1" indent="-339725">
              <a:buFont typeface="Wingdings" panose="05000000000000000000" pitchFamily="2" charset="2"/>
              <a:buChar char="ü"/>
            </a:pPr>
            <a:r>
              <a:rPr lang="en-US" sz="2000" dirty="0"/>
              <a:t>This process splits input text into tokens by breaking down the sentences and words.</a:t>
            </a:r>
          </a:p>
          <a:p>
            <a:pPr marL="339725" indent="-339725">
              <a:spcBef>
                <a:spcPts val="600"/>
              </a:spcBef>
              <a:spcAft>
                <a:spcPts val="600"/>
              </a:spcAft>
              <a:buFont typeface="Arial" panose="020B0604020202020204" pitchFamily="34" charset="0"/>
              <a:buChar char="•"/>
            </a:pPr>
            <a:r>
              <a:rPr lang="en-US" sz="2400" dirty="0"/>
              <a:t>Rule of thumb </a:t>
            </a:r>
          </a:p>
          <a:p>
            <a:pPr marL="796925" lvl="1" indent="-339725">
              <a:buFont typeface="Wingdings" panose="05000000000000000000" pitchFamily="2" charset="2"/>
              <a:buChar char="ü"/>
            </a:pPr>
            <a:r>
              <a:rPr lang="en-US" sz="2000" dirty="0"/>
              <a:t>100 tokens ~= 75 words</a:t>
            </a:r>
          </a:p>
          <a:p>
            <a:pPr marL="339725" indent="-339725">
              <a:spcBef>
                <a:spcPts val="600"/>
              </a:spcBef>
              <a:spcAft>
                <a:spcPts val="600"/>
              </a:spcAft>
              <a:buFont typeface="Arial" panose="020B0604020202020204" pitchFamily="34" charset="0"/>
              <a:buChar char="•"/>
            </a:pPr>
            <a:r>
              <a:rPr lang="en-US" sz="2400" dirty="0"/>
              <a:t>The API has a limit on the maximum number of input tokens for embeddings.</a:t>
            </a:r>
          </a:p>
          <a:p>
            <a:pPr marL="796925" lvl="1" indent="-339725">
              <a:buFont typeface="Wingdings" panose="05000000000000000000" pitchFamily="2" charset="2"/>
              <a:buChar char="ü"/>
            </a:pPr>
            <a:r>
              <a:rPr lang="en-US" sz="2000" dirty="0"/>
              <a:t>The newest embeddings model can handle inputs with up to 8191 input tokens</a:t>
            </a:r>
          </a:p>
          <a:p>
            <a:endParaRPr lang="en-US" sz="2400" dirty="0"/>
          </a:p>
        </p:txBody>
      </p:sp>
      <p:sp>
        <p:nvSpPr>
          <p:cNvPr id="8" name="TextBox 7">
            <a:extLst>
              <a:ext uri="{FF2B5EF4-FFF2-40B4-BE49-F238E27FC236}">
                <a16:creationId xmlns:a16="http://schemas.microsoft.com/office/drawing/2014/main" id="{75A16A10-D383-84AB-751E-6748602BC813}"/>
              </a:ext>
            </a:extLst>
          </p:cNvPr>
          <p:cNvSpPr txBox="1"/>
          <p:nvPr/>
        </p:nvSpPr>
        <p:spPr>
          <a:xfrm>
            <a:off x="2707106" y="5740079"/>
            <a:ext cx="6244388" cy="400110"/>
          </a:xfrm>
          <a:prstGeom prst="rect">
            <a:avLst/>
          </a:prstGeom>
          <a:noFill/>
        </p:spPr>
        <p:txBody>
          <a:bodyPr wrap="square" rtlCol="0">
            <a:spAutoFit/>
          </a:bodyPr>
          <a:lstStyle/>
          <a:p>
            <a:r>
              <a:rPr lang="en-US" sz="2000" b="0" i="0" dirty="0">
                <a:effectLst/>
                <a:latin typeface="-apple-system"/>
              </a:rPr>
              <a:t> “</a:t>
            </a:r>
            <a:r>
              <a:rPr lang="en-US" sz="2000" b="0" i="0" dirty="0">
                <a:solidFill>
                  <a:srgbClr val="0070C0"/>
                </a:solidFill>
                <a:effectLst/>
                <a:latin typeface="-apple-system"/>
              </a:rPr>
              <a:t>I love LLMs</a:t>
            </a:r>
            <a:r>
              <a:rPr lang="en-US" sz="2000" b="0" i="0" dirty="0">
                <a:effectLst/>
                <a:latin typeface="-apple-system"/>
              </a:rPr>
              <a:t>” would be tokenized into [“</a:t>
            </a:r>
            <a:r>
              <a:rPr lang="en-US" sz="2000" b="0" i="0" dirty="0">
                <a:solidFill>
                  <a:srgbClr val="00B050"/>
                </a:solidFill>
                <a:effectLst/>
                <a:latin typeface="-apple-system"/>
              </a:rPr>
              <a:t>I</a:t>
            </a:r>
            <a:r>
              <a:rPr lang="en-US" sz="2000" b="0" i="0" dirty="0">
                <a:effectLst/>
                <a:latin typeface="-apple-system"/>
              </a:rPr>
              <a:t>”, “</a:t>
            </a:r>
            <a:r>
              <a:rPr lang="en-US" sz="2000" b="0" i="0" dirty="0">
                <a:solidFill>
                  <a:srgbClr val="00B050"/>
                </a:solidFill>
                <a:effectLst/>
                <a:latin typeface="-apple-system"/>
              </a:rPr>
              <a:t>love</a:t>
            </a:r>
            <a:r>
              <a:rPr lang="en-US" sz="2000" b="0" i="0" dirty="0">
                <a:effectLst/>
                <a:latin typeface="-apple-system"/>
              </a:rPr>
              <a:t>”, “</a:t>
            </a:r>
            <a:r>
              <a:rPr lang="en-US" sz="2000" b="0" i="0" dirty="0">
                <a:solidFill>
                  <a:srgbClr val="00B050"/>
                </a:solidFill>
                <a:effectLst/>
                <a:latin typeface="-apple-system"/>
              </a:rPr>
              <a:t>LLMs</a:t>
            </a:r>
            <a:r>
              <a:rPr lang="en-US" sz="2000" b="0" i="0" dirty="0">
                <a:effectLst/>
                <a:latin typeface="-apple-system"/>
              </a:rPr>
              <a:t>”]</a:t>
            </a:r>
            <a:endParaRPr lang="en-US" sz="2000" dirty="0"/>
          </a:p>
        </p:txBody>
      </p:sp>
    </p:spTree>
    <p:extLst>
      <p:ext uri="{BB962C8B-B14F-4D97-AF65-F5344CB8AC3E}">
        <p14:creationId xmlns:p14="http://schemas.microsoft.com/office/powerpoint/2010/main" val="4124055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09386E-E45B-5382-C2C3-8FDEC215E653}"/>
              </a:ext>
            </a:extLst>
          </p:cNvPr>
          <p:cNvPicPr>
            <a:picLocks noChangeAspect="1"/>
          </p:cNvPicPr>
          <p:nvPr/>
        </p:nvPicPr>
        <p:blipFill>
          <a:blip r:embed="rId2"/>
          <a:stretch>
            <a:fillRect/>
          </a:stretch>
        </p:blipFill>
        <p:spPr>
          <a:xfrm>
            <a:off x="914402" y="4198164"/>
            <a:ext cx="10135619" cy="2575615"/>
          </a:xfrm>
          <a:prstGeom prst="rect">
            <a:avLst/>
          </a:prstGeom>
        </p:spPr>
      </p:pic>
      <p:sp>
        <p:nvSpPr>
          <p:cNvPr id="7" name="TextBox 6">
            <a:extLst>
              <a:ext uri="{FF2B5EF4-FFF2-40B4-BE49-F238E27FC236}">
                <a16:creationId xmlns:a16="http://schemas.microsoft.com/office/drawing/2014/main" id="{F889C0DE-E3B9-A1D1-6C62-107BF87A65C6}"/>
              </a:ext>
            </a:extLst>
          </p:cNvPr>
          <p:cNvSpPr txBox="1"/>
          <p:nvPr/>
        </p:nvSpPr>
        <p:spPr>
          <a:xfrm>
            <a:off x="866274" y="1146272"/>
            <a:ext cx="10219106" cy="1785104"/>
          </a:xfrm>
          <a:prstGeom prst="rect">
            <a:avLst/>
          </a:prstGeom>
          <a:noFill/>
        </p:spPr>
        <p:txBody>
          <a:bodyPr wrap="square" rtlCol="0">
            <a:spAutoFit/>
          </a:bodyPr>
          <a:lstStyle/>
          <a:p>
            <a:r>
              <a:rPr lang="en-US" sz="2200" dirty="0"/>
              <a:t>Process of breaking down large text data into smaller, more manageable segments or chunks.</a:t>
            </a:r>
            <a:endParaRPr lang="en-US" sz="2200" u="sng" dirty="0"/>
          </a:p>
          <a:p>
            <a:pPr marL="800100" lvl="1" indent="-342900">
              <a:buFont typeface="Arial" panose="020B0604020202020204" pitchFamily="34" charset="0"/>
              <a:buChar char="•"/>
            </a:pPr>
            <a:r>
              <a:rPr lang="en-US" sz="2200" u="sng" dirty="0"/>
              <a:t>Extract important words</a:t>
            </a:r>
            <a:r>
              <a:rPr lang="en-US" sz="2200" dirty="0"/>
              <a:t> or phrases from lengthy descriptions</a:t>
            </a:r>
          </a:p>
          <a:p>
            <a:pPr marL="800100" lvl="1" indent="-342900">
              <a:buFont typeface="Arial" panose="020B0604020202020204" pitchFamily="34" charset="0"/>
              <a:buChar char="•"/>
            </a:pPr>
            <a:r>
              <a:rPr lang="en-US" sz="2200" dirty="0"/>
              <a:t>Help us understand the </a:t>
            </a:r>
            <a:r>
              <a:rPr lang="en-US" sz="2200" u="sng" dirty="0"/>
              <a:t>structure of the sentence</a:t>
            </a:r>
          </a:p>
          <a:p>
            <a:pPr marL="800100" lvl="1" indent="-342900">
              <a:buFont typeface="Arial" panose="020B0604020202020204" pitchFamily="34" charset="0"/>
              <a:buChar char="•"/>
            </a:pPr>
            <a:r>
              <a:rPr lang="en-US" sz="2200" dirty="0"/>
              <a:t>identify </a:t>
            </a:r>
            <a:r>
              <a:rPr lang="en-US" sz="2200" u="sng" dirty="0"/>
              <a:t>parts of speech </a:t>
            </a:r>
            <a:r>
              <a:rPr lang="en-US" sz="2200" dirty="0"/>
              <a:t>and short phrases (chunks) in a given sentence.</a:t>
            </a:r>
          </a:p>
        </p:txBody>
      </p:sp>
      <p:sp>
        <p:nvSpPr>
          <p:cNvPr id="2" name="TextBox 1">
            <a:extLst>
              <a:ext uri="{FF2B5EF4-FFF2-40B4-BE49-F238E27FC236}">
                <a16:creationId xmlns:a16="http://schemas.microsoft.com/office/drawing/2014/main" id="{4496B730-5500-9119-36A1-273B0599ECEA}"/>
              </a:ext>
            </a:extLst>
          </p:cNvPr>
          <p:cNvSpPr txBox="1"/>
          <p:nvPr/>
        </p:nvSpPr>
        <p:spPr>
          <a:xfrm>
            <a:off x="606055" y="559824"/>
            <a:ext cx="6326372" cy="461665"/>
          </a:xfrm>
          <a:prstGeom prst="rect">
            <a:avLst/>
          </a:prstGeom>
          <a:noFill/>
        </p:spPr>
        <p:txBody>
          <a:bodyPr wrap="square" rtlCol="0">
            <a:spAutoFit/>
          </a:bodyPr>
          <a:lstStyle/>
          <a:p>
            <a:r>
              <a:rPr lang="en-US" sz="2400" b="1" u="sng" dirty="0"/>
              <a:t>Chunking</a:t>
            </a:r>
            <a:endParaRPr lang="en-US" sz="2400" u="sng" dirty="0"/>
          </a:p>
        </p:txBody>
      </p:sp>
      <p:sp>
        <p:nvSpPr>
          <p:cNvPr id="9" name="TextBox 8">
            <a:extLst>
              <a:ext uri="{FF2B5EF4-FFF2-40B4-BE49-F238E27FC236}">
                <a16:creationId xmlns:a16="http://schemas.microsoft.com/office/drawing/2014/main" id="{922FBD12-F5B3-B0FF-31EA-56725F3602AC}"/>
              </a:ext>
            </a:extLst>
          </p:cNvPr>
          <p:cNvSpPr txBox="1"/>
          <p:nvPr/>
        </p:nvSpPr>
        <p:spPr>
          <a:xfrm>
            <a:off x="8577738" y="3036426"/>
            <a:ext cx="2747988" cy="1015663"/>
          </a:xfrm>
          <a:prstGeom prst="rect">
            <a:avLst/>
          </a:prstGeom>
          <a:noFill/>
          <a:ln>
            <a:solidFill>
              <a:schemeClr val="accent1">
                <a:lumMod val="75000"/>
              </a:schemeClr>
            </a:solidFill>
          </a:ln>
        </p:spPr>
        <p:txBody>
          <a:bodyPr wrap="square">
            <a:spAutoFit/>
          </a:bodyPr>
          <a:lstStyle/>
          <a:p>
            <a:r>
              <a:rPr lang="en-US" sz="2000" b="1" dirty="0"/>
              <a:t>Example 2:</a:t>
            </a:r>
          </a:p>
          <a:p>
            <a:r>
              <a:rPr lang="en-US" sz="2000" dirty="0"/>
              <a:t>“</a:t>
            </a:r>
            <a:r>
              <a:rPr lang="en-US" sz="2000" dirty="0">
                <a:solidFill>
                  <a:schemeClr val="accent2">
                    <a:lumMod val="75000"/>
                  </a:schemeClr>
                </a:solidFill>
              </a:rPr>
              <a:t>The quick brown fox</a:t>
            </a:r>
            <a:r>
              <a:rPr lang="en-US" sz="2000" dirty="0"/>
              <a:t>”</a:t>
            </a:r>
          </a:p>
          <a:p>
            <a:r>
              <a:rPr lang="en-US" sz="2000" dirty="0"/>
              <a:t>“</a:t>
            </a:r>
            <a:r>
              <a:rPr lang="en-US" sz="2000" dirty="0">
                <a:solidFill>
                  <a:schemeClr val="accent2">
                    <a:lumMod val="75000"/>
                  </a:schemeClr>
                </a:solidFill>
              </a:rPr>
              <a:t>the lazy dog</a:t>
            </a:r>
            <a:r>
              <a:rPr lang="en-US" sz="2000" dirty="0"/>
              <a:t>”</a:t>
            </a:r>
          </a:p>
        </p:txBody>
      </p:sp>
      <p:sp>
        <p:nvSpPr>
          <p:cNvPr id="3" name="TextBox 2">
            <a:extLst>
              <a:ext uri="{FF2B5EF4-FFF2-40B4-BE49-F238E27FC236}">
                <a16:creationId xmlns:a16="http://schemas.microsoft.com/office/drawing/2014/main" id="{F889C0DE-E3B9-A1D1-6C62-107BF87A65C6}"/>
              </a:ext>
            </a:extLst>
          </p:cNvPr>
          <p:cNvSpPr txBox="1"/>
          <p:nvPr/>
        </p:nvSpPr>
        <p:spPr>
          <a:xfrm>
            <a:off x="621918" y="3056159"/>
            <a:ext cx="7563387" cy="1015663"/>
          </a:xfrm>
          <a:prstGeom prst="rect">
            <a:avLst/>
          </a:prstGeom>
          <a:noFill/>
          <a:ln>
            <a:solidFill>
              <a:schemeClr val="accent1">
                <a:lumMod val="75000"/>
              </a:schemeClr>
            </a:solidFill>
          </a:ln>
        </p:spPr>
        <p:txBody>
          <a:bodyPr wrap="square" rtlCol="0">
            <a:spAutoFit/>
          </a:bodyPr>
          <a:lstStyle/>
          <a:p>
            <a:r>
              <a:rPr lang="en-US" sz="2000" b="1" dirty="0"/>
              <a:t>Example1: </a:t>
            </a:r>
          </a:p>
          <a:p>
            <a:r>
              <a:rPr lang="en-US" sz="2000" dirty="0"/>
              <a:t>“</a:t>
            </a:r>
            <a:r>
              <a:rPr lang="en-US" sz="2000" dirty="0">
                <a:solidFill>
                  <a:srgbClr val="0070C0"/>
                </a:solidFill>
              </a:rPr>
              <a:t>I had burgers and pastries for breakfast</a:t>
            </a:r>
            <a:r>
              <a:rPr lang="en-US" sz="2000" dirty="0"/>
              <a:t>.” </a:t>
            </a:r>
          </a:p>
          <a:p>
            <a:r>
              <a:rPr lang="en-US" sz="2000" u="sng" dirty="0"/>
              <a:t>Group or chunk noun phrases:</a:t>
            </a:r>
            <a:r>
              <a:rPr lang="en-US" sz="2000" dirty="0"/>
              <a:t> “</a:t>
            </a:r>
            <a:r>
              <a:rPr lang="en-US" sz="2000" dirty="0">
                <a:solidFill>
                  <a:schemeClr val="accent2">
                    <a:lumMod val="75000"/>
                  </a:schemeClr>
                </a:solidFill>
              </a:rPr>
              <a:t>burgers</a:t>
            </a:r>
            <a:r>
              <a:rPr lang="en-US" sz="2000" dirty="0"/>
              <a:t>”, “</a:t>
            </a:r>
            <a:r>
              <a:rPr lang="en-US" sz="2000" dirty="0">
                <a:solidFill>
                  <a:schemeClr val="accent2">
                    <a:lumMod val="75000"/>
                  </a:schemeClr>
                </a:solidFill>
              </a:rPr>
              <a:t>pastries</a:t>
            </a:r>
            <a:r>
              <a:rPr lang="en-US" sz="2000" dirty="0"/>
              <a:t>” and “</a:t>
            </a:r>
            <a:r>
              <a:rPr lang="en-US" sz="2000" dirty="0">
                <a:solidFill>
                  <a:schemeClr val="accent2">
                    <a:lumMod val="75000"/>
                  </a:schemeClr>
                </a:solidFill>
              </a:rPr>
              <a:t>breakfast</a:t>
            </a:r>
            <a:r>
              <a:rPr lang="en-US" sz="2000" dirty="0"/>
              <a:t>”</a:t>
            </a:r>
          </a:p>
        </p:txBody>
      </p:sp>
    </p:spTree>
    <p:extLst>
      <p:ext uri="{BB962C8B-B14F-4D97-AF65-F5344CB8AC3E}">
        <p14:creationId xmlns:p14="http://schemas.microsoft.com/office/powerpoint/2010/main" val="389895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C92EB0-0681-0FBC-13EC-A064F2BDE3B7}"/>
              </a:ext>
            </a:extLst>
          </p:cNvPr>
          <p:cNvSpPr txBox="1"/>
          <p:nvPr/>
        </p:nvSpPr>
        <p:spPr>
          <a:xfrm>
            <a:off x="712381" y="676782"/>
            <a:ext cx="6326372" cy="461665"/>
          </a:xfrm>
          <a:prstGeom prst="rect">
            <a:avLst/>
          </a:prstGeom>
          <a:noFill/>
        </p:spPr>
        <p:txBody>
          <a:bodyPr wrap="square" rtlCol="0">
            <a:spAutoFit/>
          </a:bodyPr>
          <a:lstStyle/>
          <a:p>
            <a:r>
              <a:rPr lang="en-US" sz="2400" b="1" dirty="0"/>
              <a:t>Embeddings</a:t>
            </a:r>
          </a:p>
        </p:txBody>
      </p:sp>
      <p:sp>
        <p:nvSpPr>
          <p:cNvPr id="3" name="TextBox 2">
            <a:extLst>
              <a:ext uri="{FF2B5EF4-FFF2-40B4-BE49-F238E27FC236}">
                <a16:creationId xmlns:a16="http://schemas.microsoft.com/office/drawing/2014/main" id="{905EB082-FF2A-B3C1-542B-482FCD8734B6}"/>
              </a:ext>
            </a:extLst>
          </p:cNvPr>
          <p:cNvSpPr txBox="1"/>
          <p:nvPr/>
        </p:nvSpPr>
        <p:spPr>
          <a:xfrm>
            <a:off x="6705506" y="4211824"/>
            <a:ext cx="4231200" cy="1323439"/>
          </a:xfrm>
          <a:prstGeom prst="rect">
            <a:avLst/>
          </a:prstGeom>
          <a:noFill/>
          <a:ln>
            <a:solidFill>
              <a:schemeClr val="accent1">
                <a:lumMod val="75000"/>
              </a:schemeClr>
            </a:solidFill>
          </a:ln>
        </p:spPr>
        <p:txBody>
          <a:bodyPr wrap="square">
            <a:spAutoFit/>
          </a:bodyPr>
          <a:lstStyle/>
          <a:p>
            <a:r>
              <a:rPr lang="en-US" sz="2000" b="1" dirty="0"/>
              <a:t>Example: </a:t>
            </a:r>
          </a:p>
          <a:p>
            <a:pPr marL="517525"/>
            <a:r>
              <a:rPr lang="en-US" sz="2000" u="sng" dirty="0"/>
              <a:t>Closer Vectors</a:t>
            </a:r>
            <a:r>
              <a:rPr lang="en-US" sz="2000" dirty="0"/>
              <a:t>: “fox” and “dog” </a:t>
            </a:r>
          </a:p>
          <a:p>
            <a:pPr marL="517525"/>
            <a:r>
              <a:rPr lang="en-US" sz="2000" u="sng" dirty="0"/>
              <a:t>Not closer vectors</a:t>
            </a:r>
            <a:r>
              <a:rPr lang="en-US" sz="2000" dirty="0"/>
              <a:t>: “fox” and “jumps”.</a:t>
            </a:r>
          </a:p>
        </p:txBody>
      </p:sp>
      <p:sp>
        <p:nvSpPr>
          <p:cNvPr id="4" name="TextBox 3">
            <a:extLst>
              <a:ext uri="{FF2B5EF4-FFF2-40B4-BE49-F238E27FC236}">
                <a16:creationId xmlns:a16="http://schemas.microsoft.com/office/drawing/2014/main" id="{9054AFFD-4489-7BF5-6840-44970C80A61B}"/>
              </a:ext>
            </a:extLst>
          </p:cNvPr>
          <p:cNvSpPr txBox="1"/>
          <p:nvPr/>
        </p:nvSpPr>
        <p:spPr>
          <a:xfrm>
            <a:off x="712381" y="1322736"/>
            <a:ext cx="10845800" cy="2123658"/>
          </a:xfrm>
          <a:prstGeom prst="rect">
            <a:avLst/>
          </a:prstGeom>
          <a:noFill/>
        </p:spPr>
        <p:txBody>
          <a:bodyPr wrap="square">
            <a:spAutoFit/>
          </a:bodyPr>
          <a:lstStyle/>
          <a:p>
            <a:pPr marL="285750" indent="-285750">
              <a:buFont typeface="Arial" panose="020B0604020202020204" pitchFamily="34" charset="0"/>
              <a:buChar char="•"/>
            </a:pPr>
            <a:r>
              <a:rPr lang="en-US" sz="2200" u="sng" dirty="0"/>
              <a:t>Numeric representations </a:t>
            </a:r>
            <a:r>
              <a:rPr lang="en-US" sz="2200" dirty="0"/>
              <a:t>of words</a:t>
            </a:r>
          </a:p>
          <a:p>
            <a:pPr marL="285750" indent="-285750">
              <a:buFont typeface="Arial" panose="020B0604020202020204" pitchFamily="34" charset="0"/>
              <a:buChar char="•"/>
            </a:pPr>
            <a:r>
              <a:rPr lang="en-US" sz="2200" dirty="0"/>
              <a:t>Captures </a:t>
            </a:r>
            <a:r>
              <a:rPr lang="en-US" sz="2200" u="sng" dirty="0"/>
              <a:t>semantic</a:t>
            </a:r>
            <a:r>
              <a:rPr lang="en-US" sz="2200" dirty="0"/>
              <a:t> information.</a:t>
            </a:r>
          </a:p>
          <a:p>
            <a:pPr marL="285750" indent="-285750">
              <a:buFont typeface="Arial" panose="020B0604020202020204" pitchFamily="34" charset="0"/>
              <a:buChar char="•"/>
            </a:pPr>
            <a:r>
              <a:rPr lang="en-US" sz="2200" dirty="0"/>
              <a:t>Word </a:t>
            </a:r>
            <a:r>
              <a:rPr lang="en-US" sz="2200" u="sng" dirty="0"/>
              <a:t>embeddings convert words into numerical vectors</a:t>
            </a:r>
            <a:r>
              <a:rPr lang="en-US" sz="2200" dirty="0"/>
              <a:t>.</a:t>
            </a:r>
          </a:p>
          <a:p>
            <a:pPr marL="285750" indent="-285750">
              <a:buFont typeface="Arial" panose="020B0604020202020204" pitchFamily="34" charset="0"/>
              <a:buChar char="•"/>
            </a:pPr>
            <a:r>
              <a:rPr lang="en-US" sz="2200" dirty="0"/>
              <a:t>Words with </a:t>
            </a:r>
            <a:r>
              <a:rPr lang="en-US" sz="2200" u="sng" dirty="0"/>
              <a:t>similar meanings will have similar vectors</a:t>
            </a:r>
            <a:r>
              <a:rPr lang="en-US" sz="2200" dirty="0"/>
              <a:t>.</a:t>
            </a:r>
          </a:p>
          <a:p>
            <a:pPr marL="285750" indent="-285750">
              <a:buFont typeface="Arial" panose="020B0604020202020204" pitchFamily="34" charset="0"/>
              <a:buChar char="•"/>
            </a:pPr>
            <a:r>
              <a:rPr lang="en-US" sz="2200" dirty="0"/>
              <a:t>Word embeddings allow LLMs to capture these relationships in a mathematical way, enabling them to generate text that is semantically similar to the training data.</a:t>
            </a:r>
          </a:p>
        </p:txBody>
      </p:sp>
      <p:sp>
        <p:nvSpPr>
          <p:cNvPr id="5" name="TextBox 4">
            <a:extLst>
              <a:ext uri="{FF2B5EF4-FFF2-40B4-BE49-F238E27FC236}">
                <a16:creationId xmlns:a16="http://schemas.microsoft.com/office/drawing/2014/main" id="{A6EAAEEE-346A-BF94-C31F-B143E025F617}"/>
              </a:ext>
            </a:extLst>
          </p:cNvPr>
          <p:cNvSpPr txBox="1"/>
          <p:nvPr/>
        </p:nvSpPr>
        <p:spPr>
          <a:xfrm>
            <a:off x="1363579" y="4211823"/>
            <a:ext cx="4231200" cy="1323439"/>
          </a:xfrm>
          <a:prstGeom prst="rect">
            <a:avLst/>
          </a:prstGeom>
          <a:noFill/>
          <a:ln>
            <a:solidFill>
              <a:schemeClr val="accent1">
                <a:lumMod val="75000"/>
              </a:schemeClr>
            </a:solidFill>
          </a:ln>
        </p:spPr>
        <p:txBody>
          <a:bodyPr wrap="square">
            <a:spAutoFit/>
          </a:bodyPr>
          <a:lstStyle/>
          <a:p>
            <a:r>
              <a:rPr lang="en-US" sz="2000" b="1" dirty="0"/>
              <a:t>Example: </a:t>
            </a:r>
          </a:p>
          <a:p>
            <a:pPr marL="457200"/>
            <a:r>
              <a:rPr lang="en-US" sz="2000" u="sng" dirty="0"/>
              <a:t>Similar Vectors</a:t>
            </a:r>
          </a:p>
          <a:p>
            <a:pPr marL="457200"/>
            <a:r>
              <a:rPr lang="en-US" sz="2000" dirty="0"/>
              <a:t>“King” and “Man” </a:t>
            </a:r>
          </a:p>
          <a:p>
            <a:pPr marL="457200"/>
            <a:r>
              <a:rPr lang="en-US" sz="2000" dirty="0"/>
              <a:t>“Queen” and “Woman”. </a:t>
            </a:r>
          </a:p>
        </p:txBody>
      </p:sp>
      <p:sp>
        <p:nvSpPr>
          <p:cNvPr id="8" name="TextBox 7">
            <a:extLst>
              <a:ext uri="{FF2B5EF4-FFF2-40B4-BE49-F238E27FC236}">
                <a16:creationId xmlns:a16="http://schemas.microsoft.com/office/drawing/2014/main" id="{158FFCE2-9060-B377-5DE5-D0B6CEF3C8D7}"/>
              </a:ext>
            </a:extLst>
          </p:cNvPr>
          <p:cNvSpPr txBox="1"/>
          <p:nvPr/>
        </p:nvSpPr>
        <p:spPr>
          <a:xfrm>
            <a:off x="7571779" y="2022880"/>
            <a:ext cx="2751316" cy="400110"/>
          </a:xfrm>
          <a:prstGeom prst="rect">
            <a:avLst/>
          </a:prstGeom>
          <a:noFill/>
        </p:spPr>
        <p:txBody>
          <a:bodyPr wrap="square" rtlCol="0">
            <a:spAutoFit/>
          </a:bodyPr>
          <a:lstStyle/>
          <a:p>
            <a:r>
              <a:rPr lang="en-US" sz="2000" dirty="0">
                <a:solidFill>
                  <a:srgbClr val="00B050"/>
                </a:solidFill>
              </a:rPr>
              <a:t>[1.23, 0.21, 0.76,……]</a:t>
            </a:r>
          </a:p>
        </p:txBody>
      </p:sp>
    </p:spTree>
    <p:extLst>
      <p:ext uri="{BB962C8B-B14F-4D97-AF65-F5344CB8AC3E}">
        <p14:creationId xmlns:p14="http://schemas.microsoft.com/office/powerpoint/2010/main" val="195630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BEE612-631A-C405-1771-B248923BA3CB}"/>
              </a:ext>
            </a:extLst>
          </p:cNvPr>
          <p:cNvSpPr txBox="1"/>
          <p:nvPr/>
        </p:nvSpPr>
        <p:spPr>
          <a:xfrm>
            <a:off x="834858" y="1794989"/>
            <a:ext cx="10763584" cy="2800767"/>
          </a:xfrm>
          <a:prstGeom prst="rect">
            <a:avLst/>
          </a:prstGeom>
          <a:noFill/>
        </p:spPr>
        <p:txBody>
          <a:bodyPr wrap="square">
            <a:spAutoFit/>
          </a:bodyPr>
          <a:lstStyle/>
          <a:p>
            <a:pPr marL="342900" indent="-342900">
              <a:buFont typeface="Arial" panose="020B0604020202020204" pitchFamily="34" charset="0"/>
              <a:buChar char="•"/>
            </a:pPr>
            <a:r>
              <a:rPr lang="en-US" sz="2200" dirty="0"/>
              <a:t>OpenAI’s API can generate embeddings for texts</a:t>
            </a:r>
          </a:p>
          <a:p>
            <a:pPr marL="342900" indent="-342900">
              <a:buFont typeface="Arial" panose="020B0604020202020204" pitchFamily="34" charset="0"/>
              <a:buChar char="•"/>
            </a:pPr>
            <a:r>
              <a:rPr lang="en-US" sz="2200" dirty="0"/>
              <a:t>OpenAI’s API currently does not provide a built-in functionality for </a:t>
            </a:r>
            <a:r>
              <a:rPr lang="en-US" sz="2200" u="sng" dirty="0"/>
              <a:t>similarity search </a:t>
            </a:r>
            <a:r>
              <a:rPr lang="en-US" sz="2200" dirty="0"/>
              <a:t>using embeddings. </a:t>
            </a:r>
          </a:p>
          <a:p>
            <a:pPr marL="342900" indent="-342900">
              <a:buFont typeface="Arial" panose="020B0604020202020204" pitchFamily="34" charset="0"/>
              <a:buChar char="•"/>
            </a:pPr>
            <a:r>
              <a:rPr lang="en-US" sz="2200" dirty="0"/>
              <a:t>You would need to implement the similarity search functionality yourself.</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u="sng" dirty="0"/>
              <a:t>FAISS </a:t>
            </a:r>
            <a:r>
              <a:rPr lang="en-US" sz="2200" dirty="0"/>
              <a:t>is a great choice for this purpose. It’s a library specifically designed for efficient similarity search of dense vectors, like the embeddings generated by OpenAI’s API.</a:t>
            </a:r>
          </a:p>
          <a:p>
            <a:pPr marL="342900" indent="-342900">
              <a:buFont typeface="Arial" panose="020B0604020202020204" pitchFamily="34" charset="0"/>
              <a:buChar char="•"/>
            </a:pPr>
            <a:endParaRPr lang="en-US" sz="2200" dirty="0"/>
          </a:p>
        </p:txBody>
      </p:sp>
      <p:sp>
        <p:nvSpPr>
          <p:cNvPr id="2" name="TextBox 1">
            <a:extLst>
              <a:ext uri="{FF2B5EF4-FFF2-40B4-BE49-F238E27FC236}">
                <a16:creationId xmlns:a16="http://schemas.microsoft.com/office/drawing/2014/main" id="{CF4538BD-3CF2-FA51-A685-1D3589DEA9CB}"/>
              </a:ext>
            </a:extLst>
          </p:cNvPr>
          <p:cNvSpPr txBox="1"/>
          <p:nvPr/>
        </p:nvSpPr>
        <p:spPr>
          <a:xfrm>
            <a:off x="712381" y="676782"/>
            <a:ext cx="6326372" cy="461665"/>
          </a:xfrm>
          <a:prstGeom prst="rect">
            <a:avLst/>
          </a:prstGeom>
          <a:noFill/>
        </p:spPr>
        <p:txBody>
          <a:bodyPr wrap="square" rtlCol="0">
            <a:spAutoFit/>
          </a:bodyPr>
          <a:lstStyle/>
          <a:p>
            <a:r>
              <a:rPr lang="en-US" sz="2400" b="1" dirty="0"/>
              <a:t>Additional Information:</a:t>
            </a:r>
          </a:p>
        </p:txBody>
      </p:sp>
    </p:spTree>
    <p:extLst>
      <p:ext uri="{BB962C8B-B14F-4D97-AF65-F5344CB8AC3E}">
        <p14:creationId xmlns:p14="http://schemas.microsoft.com/office/powerpoint/2010/main" val="350603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F15EC7-DA51-FDAF-6BD4-0770EA650EF0}"/>
              </a:ext>
            </a:extLst>
          </p:cNvPr>
          <p:cNvSpPr txBox="1"/>
          <p:nvPr/>
        </p:nvSpPr>
        <p:spPr>
          <a:xfrm>
            <a:off x="805119" y="3217669"/>
            <a:ext cx="10345481" cy="1231106"/>
          </a:xfrm>
          <a:prstGeom prst="rect">
            <a:avLst/>
          </a:prstGeom>
          <a:noFill/>
        </p:spPr>
        <p:txBody>
          <a:bodyPr wrap="square" rtlCol="0">
            <a:spAutoFit/>
          </a:bodyPr>
          <a:lstStyle/>
          <a:p>
            <a:pPr algn="l">
              <a:spcAft>
                <a:spcPts val="1200"/>
              </a:spcAft>
            </a:pPr>
            <a:r>
              <a:rPr lang="en-US" sz="2400" b="1" i="0" u="sng" dirty="0">
                <a:solidFill>
                  <a:srgbClr val="0070C0"/>
                </a:solidFill>
                <a:effectLst/>
              </a:rPr>
              <a:t>Few-shot learning</a:t>
            </a:r>
            <a:endParaRPr lang="en-US" sz="2400" b="0" i="0" dirty="0">
              <a:solidFill>
                <a:srgbClr val="0070C0"/>
              </a:solidFill>
              <a:effectLst/>
            </a:endParaRPr>
          </a:p>
          <a:p>
            <a:pPr marL="342900" indent="-228600" algn="l">
              <a:buFont typeface="Arial" panose="020B0604020202020204" pitchFamily="34" charset="0"/>
              <a:buChar char="•"/>
            </a:pPr>
            <a:r>
              <a:rPr lang="en-US" sz="2000" b="0" i="0" dirty="0">
                <a:solidFill>
                  <a:srgbClr val="333333"/>
                </a:solidFill>
                <a:effectLst/>
              </a:rPr>
              <a:t>By providing a few relevant training examples, base model performance significantly improves in that specific area.</a:t>
            </a:r>
          </a:p>
        </p:txBody>
      </p:sp>
      <p:sp>
        <p:nvSpPr>
          <p:cNvPr id="7" name="TextBox 6">
            <a:extLst>
              <a:ext uri="{FF2B5EF4-FFF2-40B4-BE49-F238E27FC236}">
                <a16:creationId xmlns:a16="http://schemas.microsoft.com/office/drawing/2014/main" id="{7B0F679A-F524-FB00-F1FB-2EDF18CAB25A}"/>
              </a:ext>
            </a:extLst>
          </p:cNvPr>
          <p:cNvSpPr txBox="1"/>
          <p:nvPr/>
        </p:nvSpPr>
        <p:spPr>
          <a:xfrm>
            <a:off x="606055" y="559824"/>
            <a:ext cx="6326372" cy="461665"/>
          </a:xfrm>
          <a:prstGeom prst="rect">
            <a:avLst/>
          </a:prstGeom>
          <a:noFill/>
        </p:spPr>
        <p:txBody>
          <a:bodyPr wrap="square" rtlCol="0">
            <a:spAutoFit/>
          </a:bodyPr>
          <a:lstStyle/>
          <a:p>
            <a:r>
              <a:rPr lang="en-US" sz="2400" dirty="0"/>
              <a:t>Common </a:t>
            </a:r>
            <a:r>
              <a:rPr lang="en-US" sz="2400" b="1" u="sng" dirty="0"/>
              <a:t>Learning Models</a:t>
            </a:r>
            <a:endParaRPr lang="en-US" sz="2400" u="sng" dirty="0"/>
          </a:p>
        </p:txBody>
      </p:sp>
      <p:sp>
        <p:nvSpPr>
          <p:cNvPr id="8" name="TextBox 7">
            <a:extLst>
              <a:ext uri="{FF2B5EF4-FFF2-40B4-BE49-F238E27FC236}">
                <a16:creationId xmlns:a16="http://schemas.microsoft.com/office/drawing/2014/main" id="{51A77C41-7B89-1A87-CB17-FEF7F4A2598C}"/>
              </a:ext>
            </a:extLst>
          </p:cNvPr>
          <p:cNvSpPr txBox="1"/>
          <p:nvPr/>
        </p:nvSpPr>
        <p:spPr>
          <a:xfrm>
            <a:off x="805119" y="1194555"/>
            <a:ext cx="10807700" cy="1231106"/>
          </a:xfrm>
          <a:prstGeom prst="rect">
            <a:avLst/>
          </a:prstGeom>
          <a:noFill/>
        </p:spPr>
        <p:txBody>
          <a:bodyPr wrap="square" rtlCol="0">
            <a:spAutoFit/>
          </a:bodyPr>
          <a:lstStyle/>
          <a:p>
            <a:pPr algn="l">
              <a:spcAft>
                <a:spcPts val="1200"/>
              </a:spcAft>
            </a:pPr>
            <a:r>
              <a:rPr lang="en-US" sz="2400" b="1" i="0" u="sng" dirty="0">
                <a:solidFill>
                  <a:srgbClr val="0070C0"/>
                </a:solidFill>
                <a:effectLst/>
              </a:rPr>
              <a:t>Zero-shot learning</a:t>
            </a:r>
            <a:r>
              <a:rPr lang="en-US" sz="2400" b="0" i="0" dirty="0">
                <a:solidFill>
                  <a:srgbClr val="333333"/>
                </a:solidFill>
                <a:effectLst/>
              </a:rPr>
              <a:t> </a:t>
            </a:r>
          </a:p>
          <a:p>
            <a:pPr marL="342900" indent="-342900" algn="l">
              <a:buFont typeface="Arial" panose="020B0604020202020204" pitchFamily="34" charset="0"/>
              <a:buChar char="•"/>
            </a:pPr>
            <a:r>
              <a:rPr lang="en-US" sz="2000" b="0" i="0" dirty="0">
                <a:solidFill>
                  <a:srgbClr val="333333"/>
                </a:solidFill>
                <a:effectLst/>
              </a:rPr>
              <a:t>Base LLMs can respond to a broad range of requests </a:t>
            </a:r>
            <a:r>
              <a:rPr lang="en-US" sz="2000" b="0" i="0" u="sng" dirty="0">
                <a:solidFill>
                  <a:srgbClr val="333333"/>
                </a:solidFill>
                <a:effectLst/>
              </a:rPr>
              <a:t>without explicit training</a:t>
            </a:r>
            <a:r>
              <a:rPr lang="en-US" sz="2000" b="0" i="0" dirty="0">
                <a:solidFill>
                  <a:srgbClr val="333333"/>
                </a:solidFill>
                <a:effectLst/>
              </a:rPr>
              <a:t>, often through prompts, although answer accuracy varies.</a:t>
            </a:r>
          </a:p>
        </p:txBody>
      </p:sp>
      <p:sp>
        <p:nvSpPr>
          <p:cNvPr id="9" name="TextBox 8">
            <a:extLst>
              <a:ext uri="{FF2B5EF4-FFF2-40B4-BE49-F238E27FC236}">
                <a16:creationId xmlns:a16="http://schemas.microsoft.com/office/drawing/2014/main" id="{7A7F7293-3C21-ED6E-09CF-1C55B9F92669}"/>
              </a:ext>
            </a:extLst>
          </p:cNvPr>
          <p:cNvSpPr txBox="1"/>
          <p:nvPr/>
        </p:nvSpPr>
        <p:spPr>
          <a:xfrm>
            <a:off x="873639" y="5271379"/>
            <a:ext cx="11074334" cy="1231106"/>
          </a:xfrm>
          <a:prstGeom prst="rect">
            <a:avLst/>
          </a:prstGeom>
          <a:noFill/>
        </p:spPr>
        <p:txBody>
          <a:bodyPr wrap="square" rtlCol="0">
            <a:spAutoFit/>
          </a:bodyPr>
          <a:lstStyle/>
          <a:p>
            <a:pPr algn="l">
              <a:spcAft>
                <a:spcPts val="1200"/>
              </a:spcAft>
            </a:pPr>
            <a:r>
              <a:rPr lang="en-US" sz="2400" b="1" i="0" u="sng" dirty="0">
                <a:solidFill>
                  <a:srgbClr val="0070C0"/>
                </a:solidFill>
                <a:effectLst/>
              </a:rPr>
              <a:t>Fine-tuning</a:t>
            </a:r>
            <a:endParaRPr lang="en-US" sz="2400" b="0" i="0" dirty="0">
              <a:solidFill>
                <a:srgbClr val="0070C0"/>
              </a:solidFill>
              <a:effectLst/>
            </a:endParaRPr>
          </a:p>
          <a:p>
            <a:pPr marL="342900" indent="-228600" algn="l">
              <a:buFont typeface="Arial" panose="020B0604020202020204" pitchFamily="34" charset="0"/>
              <a:buChar char="•"/>
              <a:tabLst>
                <a:tab pos="635000" algn="l"/>
              </a:tabLst>
            </a:pPr>
            <a:r>
              <a:rPr lang="en-US" sz="2000" b="0" i="0" dirty="0">
                <a:solidFill>
                  <a:srgbClr val="333333"/>
                </a:solidFill>
                <a:effectLst/>
              </a:rPr>
              <a:t>Extension of few-shot learning – </a:t>
            </a:r>
          </a:p>
          <a:p>
            <a:pPr marL="342900" indent="-228600" algn="l">
              <a:buFont typeface="Arial" panose="020B0604020202020204" pitchFamily="34" charset="0"/>
              <a:buChar char="•"/>
              <a:tabLst>
                <a:tab pos="635000" algn="l"/>
              </a:tabLst>
            </a:pPr>
            <a:r>
              <a:rPr lang="en-US" sz="2000" b="0" i="0" dirty="0">
                <a:solidFill>
                  <a:srgbClr val="333333"/>
                </a:solidFill>
                <a:effectLst/>
              </a:rPr>
              <a:t>Train a base model to adjust its parameters with additional data relevant to the specific application.</a:t>
            </a:r>
          </a:p>
        </p:txBody>
      </p:sp>
      <p:pic>
        <p:nvPicPr>
          <p:cNvPr id="11" name="Picture 10">
            <a:extLst>
              <a:ext uri="{FF2B5EF4-FFF2-40B4-BE49-F238E27FC236}">
                <a16:creationId xmlns:a16="http://schemas.microsoft.com/office/drawing/2014/main" id="{B6994E26-833A-A563-653C-A58D76B43AD9}"/>
              </a:ext>
            </a:extLst>
          </p:cNvPr>
          <p:cNvPicPr>
            <a:picLocks noChangeAspect="1"/>
          </p:cNvPicPr>
          <p:nvPr/>
        </p:nvPicPr>
        <p:blipFill rotWithShape="1">
          <a:blip r:embed="rId2">
            <a:extLst>
              <a:ext uri="{28A0092B-C50C-407E-A947-70E740481C1C}">
                <a14:useLocalDpi xmlns:a14="http://schemas.microsoft.com/office/drawing/2010/main" val="0"/>
              </a:ext>
            </a:extLst>
          </a:blip>
          <a:srcRect t="38117" r="35918" b="34512"/>
          <a:stretch/>
        </p:blipFill>
        <p:spPr>
          <a:xfrm>
            <a:off x="5802088" y="2237012"/>
            <a:ext cx="6312314" cy="1344388"/>
          </a:xfrm>
          <a:prstGeom prst="rect">
            <a:avLst/>
          </a:prstGeom>
        </p:spPr>
      </p:pic>
      <p:pic>
        <p:nvPicPr>
          <p:cNvPr id="12" name="Picture 11">
            <a:extLst>
              <a:ext uri="{FF2B5EF4-FFF2-40B4-BE49-F238E27FC236}">
                <a16:creationId xmlns:a16="http://schemas.microsoft.com/office/drawing/2014/main" id="{B50C638D-E091-15F7-E5F5-9A744F1F41B9}"/>
              </a:ext>
            </a:extLst>
          </p:cNvPr>
          <p:cNvPicPr>
            <a:picLocks noChangeAspect="1"/>
          </p:cNvPicPr>
          <p:nvPr/>
        </p:nvPicPr>
        <p:blipFill rotWithShape="1">
          <a:blip r:embed="rId2">
            <a:extLst>
              <a:ext uri="{28A0092B-C50C-407E-A947-70E740481C1C}">
                <a14:useLocalDpi xmlns:a14="http://schemas.microsoft.com/office/drawing/2010/main" val="0"/>
              </a:ext>
            </a:extLst>
          </a:blip>
          <a:srcRect t="4752" r="35737" b="72882"/>
          <a:stretch/>
        </p:blipFill>
        <p:spPr>
          <a:xfrm>
            <a:off x="5551296" y="4161243"/>
            <a:ext cx="6396677" cy="1110136"/>
          </a:xfrm>
          <a:prstGeom prst="rect">
            <a:avLst/>
          </a:prstGeom>
        </p:spPr>
      </p:pic>
    </p:spTree>
    <p:extLst>
      <p:ext uri="{BB962C8B-B14F-4D97-AF65-F5344CB8AC3E}">
        <p14:creationId xmlns:p14="http://schemas.microsoft.com/office/powerpoint/2010/main" val="41591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C92EB0-0681-0FBC-13EC-A064F2BDE3B7}"/>
              </a:ext>
            </a:extLst>
          </p:cNvPr>
          <p:cNvSpPr txBox="1"/>
          <p:nvPr/>
        </p:nvSpPr>
        <p:spPr>
          <a:xfrm>
            <a:off x="606055" y="559824"/>
            <a:ext cx="6326372" cy="461665"/>
          </a:xfrm>
          <a:prstGeom prst="rect">
            <a:avLst/>
          </a:prstGeom>
          <a:noFill/>
        </p:spPr>
        <p:txBody>
          <a:bodyPr wrap="square" rtlCol="0">
            <a:spAutoFit/>
          </a:bodyPr>
          <a:lstStyle/>
          <a:p>
            <a:r>
              <a:rPr lang="en-US" sz="2400" b="1" u="sng" dirty="0"/>
              <a:t>LLM</a:t>
            </a:r>
            <a:r>
              <a:rPr lang="en-US" sz="2400" b="1" dirty="0"/>
              <a:t> – </a:t>
            </a:r>
            <a:r>
              <a:rPr lang="en-US" sz="2400" dirty="0"/>
              <a:t>What and How?</a:t>
            </a:r>
          </a:p>
        </p:txBody>
      </p:sp>
      <p:sp>
        <p:nvSpPr>
          <p:cNvPr id="8" name="TextBox 7">
            <a:extLst>
              <a:ext uri="{FF2B5EF4-FFF2-40B4-BE49-F238E27FC236}">
                <a16:creationId xmlns:a16="http://schemas.microsoft.com/office/drawing/2014/main" id="{2A0BCBD2-5D9D-C674-1707-3C147B3558FC}"/>
              </a:ext>
            </a:extLst>
          </p:cNvPr>
          <p:cNvSpPr txBox="1"/>
          <p:nvPr/>
        </p:nvSpPr>
        <p:spPr>
          <a:xfrm>
            <a:off x="1417232" y="1436932"/>
            <a:ext cx="9628564" cy="400110"/>
          </a:xfrm>
          <a:prstGeom prst="rect">
            <a:avLst/>
          </a:prstGeom>
          <a:noFill/>
        </p:spPr>
        <p:txBody>
          <a:bodyPr wrap="square" rtlCol="0">
            <a:spAutoFit/>
          </a:bodyPr>
          <a:lstStyle/>
          <a:p>
            <a:r>
              <a:rPr lang="en-US" sz="2000" dirty="0"/>
              <a:t>The Quick brown fox</a:t>
            </a:r>
          </a:p>
        </p:txBody>
      </p:sp>
      <p:sp>
        <p:nvSpPr>
          <p:cNvPr id="9" name="TextBox 8">
            <a:extLst>
              <a:ext uri="{FF2B5EF4-FFF2-40B4-BE49-F238E27FC236}">
                <a16:creationId xmlns:a16="http://schemas.microsoft.com/office/drawing/2014/main" id="{22243495-7E8E-05FB-6DF2-4759C808B3D1}"/>
              </a:ext>
            </a:extLst>
          </p:cNvPr>
          <p:cNvSpPr txBox="1"/>
          <p:nvPr/>
        </p:nvSpPr>
        <p:spPr>
          <a:xfrm>
            <a:off x="1456218" y="1900646"/>
            <a:ext cx="9628564" cy="400110"/>
          </a:xfrm>
          <a:prstGeom prst="rect">
            <a:avLst/>
          </a:prstGeom>
          <a:noFill/>
        </p:spPr>
        <p:txBody>
          <a:bodyPr wrap="square" rtlCol="0">
            <a:spAutoFit/>
          </a:bodyPr>
          <a:lstStyle/>
          <a:p>
            <a:r>
              <a:rPr lang="en-US" sz="2000" dirty="0"/>
              <a:t>The Quick brown fox </a:t>
            </a:r>
            <a:r>
              <a:rPr lang="en-US" sz="2000" dirty="0">
                <a:solidFill>
                  <a:srgbClr val="FF0000"/>
                </a:solidFill>
              </a:rPr>
              <a:t>jumps </a:t>
            </a:r>
          </a:p>
        </p:txBody>
      </p:sp>
      <p:sp>
        <p:nvSpPr>
          <p:cNvPr id="10" name="TextBox 9">
            <a:extLst>
              <a:ext uri="{FF2B5EF4-FFF2-40B4-BE49-F238E27FC236}">
                <a16:creationId xmlns:a16="http://schemas.microsoft.com/office/drawing/2014/main" id="{7A3E768B-E55F-00EA-24EA-C066B9A1DA8B}"/>
              </a:ext>
            </a:extLst>
          </p:cNvPr>
          <p:cNvSpPr txBox="1"/>
          <p:nvPr/>
        </p:nvSpPr>
        <p:spPr>
          <a:xfrm>
            <a:off x="1456218" y="2364360"/>
            <a:ext cx="9628564" cy="400110"/>
          </a:xfrm>
          <a:prstGeom prst="rect">
            <a:avLst/>
          </a:prstGeom>
          <a:noFill/>
        </p:spPr>
        <p:txBody>
          <a:bodyPr wrap="square" rtlCol="0">
            <a:spAutoFit/>
          </a:bodyPr>
          <a:lstStyle/>
          <a:p>
            <a:r>
              <a:rPr lang="en-US" sz="2000" dirty="0"/>
              <a:t>The Quick brown fox </a:t>
            </a:r>
            <a:r>
              <a:rPr lang="en-US" sz="2000" dirty="0">
                <a:solidFill>
                  <a:srgbClr val="7030A0"/>
                </a:solidFill>
              </a:rPr>
              <a:t>jumps</a:t>
            </a:r>
            <a:r>
              <a:rPr lang="en-US" sz="2000" dirty="0">
                <a:solidFill>
                  <a:srgbClr val="FF0000"/>
                </a:solidFill>
              </a:rPr>
              <a:t> over . . .  </a:t>
            </a:r>
          </a:p>
        </p:txBody>
      </p:sp>
      <p:sp>
        <p:nvSpPr>
          <p:cNvPr id="12" name="TextBox 11">
            <a:extLst>
              <a:ext uri="{FF2B5EF4-FFF2-40B4-BE49-F238E27FC236}">
                <a16:creationId xmlns:a16="http://schemas.microsoft.com/office/drawing/2014/main" id="{80A58412-27D6-BC5E-B346-8462D3A532F6}"/>
              </a:ext>
            </a:extLst>
          </p:cNvPr>
          <p:cNvSpPr txBox="1"/>
          <p:nvPr/>
        </p:nvSpPr>
        <p:spPr>
          <a:xfrm>
            <a:off x="723015" y="3105835"/>
            <a:ext cx="10504966" cy="707886"/>
          </a:xfrm>
          <a:prstGeom prst="rect">
            <a:avLst/>
          </a:prstGeom>
          <a:noFill/>
        </p:spPr>
        <p:txBody>
          <a:bodyPr wrap="square">
            <a:spAutoFit/>
          </a:bodyPr>
          <a:lstStyle/>
          <a:p>
            <a:r>
              <a:rPr lang="en-US" sz="2000" b="1" dirty="0"/>
              <a:t>Language Models: </a:t>
            </a:r>
            <a:r>
              <a:rPr lang="en-US" sz="2000" dirty="0"/>
              <a:t>has the </a:t>
            </a:r>
            <a:r>
              <a:rPr lang="en-US" sz="2000" u="sng" dirty="0"/>
              <a:t>ability to predict the next word or sub-word </a:t>
            </a:r>
            <a:r>
              <a:rPr lang="en-US" sz="2000" dirty="0"/>
              <a:t>(called tokens) based on the </a:t>
            </a:r>
          </a:p>
          <a:p>
            <a:r>
              <a:rPr lang="en-US" sz="2000" dirty="0"/>
              <a:t>		   text it has observed so far.</a:t>
            </a:r>
          </a:p>
        </p:txBody>
      </p:sp>
      <p:sp>
        <p:nvSpPr>
          <p:cNvPr id="13" name="TextBox 12">
            <a:extLst>
              <a:ext uri="{FF2B5EF4-FFF2-40B4-BE49-F238E27FC236}">
                <a16:creationId xmlns:a16="http://schemas.microsoft.com/office/drawing/2014/main" id="{4FB86FE1-26D8-2906-1493-F45834B3F2C6}"/>
              </a:ext>
            </a:extLst>
          </p:cNvPr>
          <p:cNvSpPr txBox="1"/>
          <p:nvPr/>
        </p:nvSpPr>
        <p:spPr>
          <a:xfrm>
            <a:off x="723015" y="4155086"/>
            <a:ext cx="8761227" cy="163121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b="0" i="0" dirty="0">
                <a:solidFill>
                  <a:srgbClr val="242424"/>
                </a:solidFill>
                <a:effectLst/>
                <a:highlight>
                  <a:srgbClr val="FFFFFF"/>
                </a:highlight>
              </a:rPr>
              <a:t>LMs - </a:t>
            </a:r>
            <a:r>
              <a:rPr lang="en-US" sz="2000" b="0" i="0" u="sng" dirty="0">
                <a:solidFill>
                  <a:srgbClr val="242424"/>
                </a:solidFill>
                <a:effectLst/>
                <a:highlight>
                  <a:srgbClr val="FFFFFF"/>
                </a:highlight>
              </a:rPr>
              <a:t>predicts one token at a time</a:t>
            </a:r>
            <a:r>
              <a:rPr lang="en-US" sz="2000" b="0" i="0" dirty="0">
                <a:solidFill>
                  <a:srgbClr val="242424"/>
                </a:solidFill>
                <a:effectLst/>
                <a:highlight>
                  <a:srgbClr val="FFFFFF"/>
                </a:highlight>
              </a:rPr>
              <a:t> by assigning </a:t>
            </a:r>
            <a:r>
              <a:rPr lang="en-US" sz="2000" b="1" i="0" dirty="0">
                <a:solidFill>
                  <a:srgbClr val="242424"/>
                </a:solidFill>
                <a:effectLst/>
                <a:highlight>
                  <a:srgbClr val="FFFFFF"/>
                </a:highlight>
              </a:rPr>
              <a:t>probabilities to tokens </a:t>
            </a:r>
            <a:r>
              <a:rPr lang="en-US" sz="2000" b="0" i="0" dirty="0">
                <a:solidFill>
                  <a:srgbClr val="242424"/>
                </a:solidFill>
                <a:effectLst/>
                <a:highlight>
                  <a:srgbClr val="FFFFFF"/>
                </a:highlight>
              </a:rPr>
              <a:t>based on its training. </a:t>
            </a:r>
          </a:p>
          <a:p>
            <a:pPr marL="285750" indent="-285750">
              <a:spcAft>
                <a:spcPts val="1200"/>
              </a:spcAft>
              <a:buFont typeface="Arial" panose="020B0604020202020204" pitchFamily="34" charset="0"/>
              <a:buChar char="•"/>
            </a:pPr>
            <a:r>
              <a:rPr lang="en-US" sz="2000" b="0" i="0" dirty="0">
                <a:solidFill>
                  <a:srgbClr val="242424"/>
                </a:solidFill>
                <a:effectLst/>
                <a:highlight>
                  <a:srgbClr val="FFFFFF"/>
                </a:highlight>
              </a:rPr>
              <a:t>The </a:t>
            </a:r>
            <a:r>
              <a:rPr lang="en-US" sz="2000" b="0" i="0" u="sng" dirty="0">
                <a:solidFill>
                  <a:srgbClr val="242424"/>
                </a:solidFill>
                <a:effectLst/>
                <a:highlight>
                  <a:srgbClr val="FFFFFF"/>
                </a:highlight>
              </a:rPr>
              <a:t>token with the highest probability </a:t>
            </a:r>
            <a:r>
              <a:rPr lang="en-US" sz="2000" b="0" i="0" dirty="0">
                <a:solidFill>
                  <a:srgbClr val="242424"/>
                </a:solidFill>
                <a:effectLst/>
                <a:highlight>
                  <a:srgbClr val="FFFFFF"/>
                </a:highlight>
              </a:rPr>
              <a:t>is used as the next part of the input. </a:t>
            </a:r>
          </a:p>
          <a:p>
            <a:pPr marL="285750" indent="-285750">
              <a:spcAft>
                <a:spcPts val="1200"/>
              </a:spcAft>
              <a:buFont typeface="Arial" panose="020B0604020202020204" pitchFamily="34" charset="0"/>
              <a:buChar char="•"/>
            </a:pPr>
            <a:r>
              <a:rPr lang="en-US" sz="2000" b="0" i="0" dirty="0">
                <a:solidFill>
                  <a:srgbClr val="242424"/>
                </a:solidFill>
                <a:effectLst/>
                <a:highlight>
                  <a:srgbClr val="FFFFFF"/>
                </a:highlight>
              </a:rPr>
              <a:t>This process is repeated continuously until a special </a:t>
            </a:r>
            <a:r>
              <a:rPr lang="en-US" sz="2000" b="1" i="0" dirty="0">
                <a:solidFill>
                  <a:srgbClr val="242424"/>
                </a:solidFill>
                <a:effectLst/>
                <a:highlight>
                  <a:srgbClr val="FFFFFF"/>
                </a:highlight>
              </a:rPr>
              <a:t>stop token </a:t>
            </a:r>
            <a:r>
              <a:rPr lang="en-US" sz="2000" b="0" i="0" dirty="0">
                <a:solidFill>
                  <a:srgbClr val="242424"/>
                </a:solidFill>
                <a:effectLst/>
                <a:highlight>
                  <a:srgbClr val="FFFFFF"/>
                </a:highlight>
              </a:rPr>
              <a:t>is selected.</a:t>
            </a:r>
            <a:endParaRPr lang="en-US" sz="2000" dirty="0"/>
          </a:p>
        </p:txBody>
      </p:sp>
      <p:sp>
        <p:nvSpPr>
          <p:cNvPr id="14" name="TextBox 13">
            <a:extLst>
              <a:ext uri="{FF2B5EF4-FFF2-40B4-BE49-F238E27FC236}">
                <a16:creationId xmlns:a16="http://schemas.microsoft.com/office/drawing/2014/main" id="{8865D52B-CE7F-1E60-921F-14C670B21B9E}"/>
              </a:ext>
            </a:extLst>
          </p:cNvPr>
          <p:cNvSpPr txBox="1"/>
          <p:nvPr/>
        </p:nvSpPr>
        <p:spPr>
          <a:xfrm>
            <a:off x="9638754" y="3743757"/>
            <a:ext cx="1562986" cy="1200329"/>
          </a:xfrm>
          <a:prstGeom prst="rect">
            <a:avLst/>
          </a:prstGeom>
          <a:noFill/>
        </p:spPr>
        <p:txBody>
          <a:bodyPr wrap="square" rtlCol="0">
            <a:spAutoFit/>
          </a:bodyPr>
          <a:lstStyle/>
          <a:p>
            <a:r>
              <a:rPr lang="en-US" dirty="0">
                <a:solidFill>
                  <a:srgbClr val="0070C0"/>
                </a:solidFill>
              </a:rPr>
              <a:t>Runs (0.27)</a:t>
            </a:r>
          </a:p>
          <a:p>
            <a:r>
              <a:rPr lang="en-US" dirty="0">
                <a:solidFill>
                  <a:srgbClr val="0070C0"/>
                </a:solidFill>
              </a:rPr>
              <a:t>Jumps (0.81)</a:t>
            </a:r>
          </a:p>
          <a:p>
            <a:r>
              <a:rPr lang="en-US" dirty="0">
                <a:solidFill>
                  <a:srgbClr val="0070C0"/>
                </a:solidFill>
              </a:rPr>
              <a:t>Hides (0.63)</a:t>
            </a:r>
          </a:p>
          <a:p>
            <a:r>
              <a:rPr lang="en-US" dirty="0">
                <a:solidFill>
                  <a:srgbClr val="0070C0"/>
                </a:solidFill>
              </a:rPr>
              <a:t>. . .</a:t>
            </a:r>
          </a:p>
        </p:txBody>
      </p:sp>
      <p:sp>
        <p:nvSpPr>
          <p:cNvPr id="15" name="TextBox 14">
            <a:extLst>
              <a:ext uri="{FF2B5EF4-FFF2-40B4-BE49-F238E27FC236}">
                <a16:creationId xmlns:a16="http://schemas.microsoft.com/office/drawing/2014/main" id="{4FAC33DE-67D8-C897-6F33-6DDF8818EC22}"/>
              </a:ext>
            </a:extLst>
          </p:cNvPr>
          <p:cNvSpPr txBox="1"/>
          <p:nvPr/>
        </p:nvSpPr>
        <p:spPr>
          <a:xfrm>
            <a:off x="9638754" y="5186137"/>
            <a:ext cx="1562986" cy="1200329"/>
          </a:xfrm>
          <a:prstGeom prst="rect">
            <a:avLst/>
          </a:prstGeom>
          <a:noFill/>
        </p:spPr>
        <p:txBody>
          <a:bodyPr wrap="square" rtlCol="0">
            <a:spAutoFit/>
          </a:bodyPr>
          <a:lstStyle/>
          <a:p>
            <a:r>
              <a:rPr lang="en-US" dirty="0">
                <a:solidFill>
                  <a:schemeClr val="bg2">
                    <a:lumMod val="75000"/>
                  </a:schemeClr>
                </a:solidFill>
              </a:rPr>
              <a:t>Runs (0.27)</a:t>
            </a:r>
          </a:p>
          <a:p>
            <a:r>
              <a:rPr lang="en-US" dirty="0">
                <a:solidFill>
                  <a:srgbClr val="0070C0"/>
                </a:solidFill>
              </a:rPr>
              <a:t>Jumps (0.81)</a:t>
            </a:r>
          </a:p>
          <a:p>
            <a:r>
              <a:rPr lang="en-US" dirty="0">
                <a:solidFill>
                  <a:schemeClr val="bg2">
                    <a:lumMod val="75000"/>
                  </a:schemeClr>
                </a:solidFill>
              </a:rPr>
              <a:t>Hides (0.63)</a:t>
            </a:r>
          </a:p>
          <a:p>
            <a:r>
              <a:rPr lang="en-US" dirty="0">
                <a:solidFill>
                  <a:schemeClr val="bg2">
                    <a:lumMod val="75000"/>
                  </a:schemeClr>
                </a:solidFill>
              </a:rPr>
              <a:t>. . .</a:t>
            </a:r>
          </a:p>
        </p:txBody>
      </p:sp>
    </p:spTree>
    <p:extLst>
      <p:ext uri="{BB962C8B-B14F-4D97-AF65-F5344CB8AC3E}">
        <p14:creationId xmlns:p14="http://schemas.microsoft.com/office/powerpoint/2010/main" val="254507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896E220-C941-4EEB-C610-75F7CF663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55" y="0"/>
            <a:ext cx="11403489"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483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DEF95E-2A2A-70AD-4BA6-87072FE4C7A0}"/>
              </a:ext>
            </a:extLst>
          </p:cNvPr>
          <p:cNvSpPr txBox="1"/>
          <p:nvPr/>
        </p:nvSpPr>
        <p:spPr>
          <a:xfrm>
            <a:off x="606055" y="559824"/>
            <a:ext cx="6326372" cy="461665"/>
          </a:xfrm>
          <a:prstGeom prst="rect">
            <a:avLst/>
          </a:prstGeom>
          <a:noFill/>
        </p:spPr>
        <p:txBody>
          <a:bodyPr wrap="square" rtlCol="0">
            <a:spAutoFit/>
          </a:bodyPr>
          <a:lstStyle/>
          <a:p>
            <a:r>
              <a:rPr lang="en-US" sz="2400" b="1" dirty="0"/>
              <a:t>Transformers </a:t>
            </a:r>
            <a:r>
              <a:rPr lang="en-US" sz="2400" dirty="0"/>
              <a:t>Explained</a:t>
            </a:r>
          </a:p>
        </p:txBody>
      </p:sp>
      <p:sp>
        <p:nvSpPr>
          <p:cNvPr id="5" name="TextBox 4">
            <a:extLst>
              <a:ext uri="{FF2B5EF4-FFF2-40B4-BE49-F238E27FC236}">
                <a16:creationId xmlns:a16="http://schemas.microsoft.com/office/drawing/2014/main" id="{3FC35A14-7AA5-D073-CB45-3B0573A7B85C}"/>
              </a:ext>
            </a:extLst>
          </p:cNvPr>
          <p:cNvSpPr txBox="1"/>
          <p:nvPr/>
        </p:nvSpPr>
        <p:spPr>
          <a:xfrm>
            <a:off x="10795000" y="6083300"/>
            <a:ext cx="1130300" cy="400110"/>
          </a:xfrm>
          <a:prstGeom prst="rect">
            <a:avLst/>
          </a:prstGeom>
          <a:noFill/>
        </p:spPr>
        <p:txBody>
          <a:bodyPr wrap="square" rtlCol="0">
            <a:spAutoFit/>
          </a:bodyPr>
          <a:lstStyle/>
          <a:p>
            <a:r>
              <a:rPr lang="en-US" sz="2000" u="sng" dirty="0">
                <a:solidFill>
                  <a:srgbClr val="0070C0"/>
                </a:solidFill>
                <a:hlinkClick r:id="rId2"/>
              </a:rPr>
              <a:t>source</a:t>
            </a:r>
            <a:endParaRPr lang="en-US" sz="2000" u="sng" dirty="0">
              <a:solidFill>
                <a:srgbClr val="0070C0"/>
              </a:solidFill>
            </a:endParaRPr>
          </a:p>
        </p:txBody>
      </p:sp>
      <p:pic>
        <p:nvPicPr>
          <p:cNvPr id="2" name="Picture 1">
            <a:extLst>
              <a:ext uri="{FF2B5EF4-FFF2-40B4-BE49-F238E27FC236}">
                <a16:creationId xmlns:a16="http://schemas.microsoft.com/office/drawing/2014/main" id="{69907A90-98BC-286E-FBFA-8A0142E02787}"/>
              </a:ext>
            </a:extLst>
          </p:cNvPr>
          <p:cNvPicPr>
            <a:picLocks noChangeAspect="1"/>
          </p:cNvPicPr>
          <p:nvPr/>
        </p:nvPicPr>
        <p:blipFill>
          <a:blip r:embed="rId3"/>
          <a:stretch>
            <a:fillRect/>
          </a:stretch>
        </p:blipFill>
        <p:spPr>
          <a:xfrm>
            <a:off x="7644175" y="70574"/>
            <a:ext cx="4281125" cy="3358426"/>
          </a:xfrm>
          <a:prstGeom prst="rect">
            <a:avLst/>
          </a:prstGeom>
        </p:spPr>
      </p:pic>
      <p:sp>
        <p:nvSpPr>
          <p:cNvPr id="6" name="TextBox 5">
            <a:extLst>
              <a:ext uri="{FF2B5EF4-FFF2-40B4-BE49-F238E27FC236}">
                <a16:creationId xmlns:a16="http://schemas.microsoft.com/office/drawing/2014/main" id="{098DC6DC-DB7D-7F55-9FF4-953C7C3155C8}"/>
              </a:ext>
            </a:extLst>
          </p:cNvPr>
          <p:cNvSpPr txBox="1"/>
          <p:nvPr/>
        </p:nvSpPr>
        <p:spPr>
          <a:xfrm>
            <a:off x="266700" y="1297375"/>
            <a:ext cx="10982826" cy="5293757"/>
          </a:xfrm>
          <a:prstGeom prst="rect">
            <a:avLst/>
          </a:prstGeom>
          <a:noFill/>
        </p:spPr>
        <p:txBody>
          <a:bodyPr wrap="square" rtlCol="0">
            <a:spAutoFit/>
          </a:bodyPr>
          <a:lstStyle/>
          <a:p>
            <a:pPr marL="342900" indent="-342900">
              <a:buAutoNum type="arabicPeriod"/>
            </a:pPr>
            <a:r>
              <a:rPr lang="en-US" sz="2000" b="1" dirty="0"/>
              <a:t>Inputs and Input Embeddings</a:t>
            </a:r>
          </a:p>
          <a:p>
            <a:pPr marL="800100" lvl="1" indent="-342900">
              <a:buFont typeface="Arial" panose="020B0604020202020204" pitchFamily="34" charset="0"/>
              <a:buChar char="•"/>
            </a:pPr>
            <a:r>
              <a:rPr lang="en-US" sz="2000" dirty="0"/>
              <a:t>Create Embeddings for Input data</a:t>
            </a:r>
          </a:p>
          <a:p>
            <a:r>
              <a:rPr lang="en-US" sz="2000" dirty="0"/>
              <a:t>2.   </a:t>
            </a:r>
            <a:r>
              <a:rPr lang="en-US" sz="2000" b="1" dirty="0"/>
              <a:t>Input/Positional Encoding:</a:t>
            </a:r>
          </a:p>
          <a:p>
            <a:pPr marL="800100" lvl="1" indent="-342900">
              <a:buFont typeface="Arial" panose="020B0604020202020204" pitchFamily="34" charset="0"/>
              <a:buChar char="•"/>
            </a:pPr>
            <a:r>
              <a:rPr lang="en-US" sz="2000" b="0" i="0" dirty="0">
                <a:solidFill>
                  <a:srgbClr val="242424"/>
                </a:solidFill>
                <a:effectLst/>
                <a:latin typeface="source-serif-pro"/>
              </a:rPr>
              <a:t>The </a:t>
            </a:r>
            <a:r>
              <a:rPr lang="en-US" sz="2000" b="0" i="0" u="sng" dirty="0">
                <a:solidFill>
                  <a:srgbClr val="242424"/>
                </a:solidFill>
                <a:effectLst/>
                <a:latin typeface="source-serif-pro"/>
              </a:rPr>
              <a:t>order of words </a:t>
            </a:r>
            <a:r>
              <a:rPr lang="en-US" sz="2000" b="0" i="0" dirty="0">
                <a:solidFill>
                  <a:srgbClr val="242424"/>
                </a:solidFill>
                <a:effectLst/>
                <a:latin typeface="source-serif-pro"/>
              </a:rPr>
              <a:t>in a sentence is crucial for determining</a:t>
            </a:r>
          </a:p>
          <a:p>
            <a:pPr lvl="1"/>
            <a:r>
              <a:rPr lang="en-US" sz="2000" dirty="0">
                <a:solidFill>
                  <a:srgbClr val="242424"/>
                </a:solidFill>
                <a:latin typeface="source-serif-pro"/>
              </a:rPr>
              <a:t>     </a:t>
            </a:r>
            <a:r>
              <a:rPr lang="en-US" sz="2000" b="0" i="0" dirty="0">
                <a:solidFill>
                  <a:srgbClr val="242424"/>
                </a:solidFill>
                <a:effectLst/>
                <a:latin typeface="source-serif-pro"/>
              </a:rPr>
              <a:t> the sentence’s meaning</a:t>
            </a:r>
          </a:p>
          <a:p>
            <a:pPr marL="800100" lvl="1" indent="-342900">
              <a:buFont typeface="Arial" panose="020B0604020202020204" pitchFamily="34" charset="0"/>
              <a:buChar char="•"/>
            </a:pPr>
            <a:r>
              <a:rPr lang="en-US" sz="2000" b="0" i="0" dirty="0">
                <a:solidFill>
                  <a:srgbClr val="242424"/>
                </a:solidFill>
                <a:effectLst/>
                <a:latin typeface="source-serif-pro"/>
              </a:rPr>
              <a:t> Positional encoding can be used to </a:t>
            </a:r>
            <a:r>
              <a:rPr lang="en-US" sz="2000" b="0" i="0" u="sng" dirty="0">
                <a:solidFill>
                  <a:srgbClr val="242424"/>
                </a:solidFill>
                <a:effectLst/>
                <a:latin typeface="source-serif-pro"/>
              </a:rPr>
              <a:t>encode the position of </a:t>
            </a:r>
          </a:p>
          <a:p>
            <a:pPr lvl="1"/>
            <a:r>
              <a:rPr lang="en-US" sz="2000" dirty="0">
                <a:solidFill>
                  <a:srgbClr val="242424"/>
                </a:solidFill>
                <a:latin typeface="source-serif-pro"/>
              </a:rPr>
              <a:t>       </a:t>
            </a:r>
            <a:r>
              <a:rPr lang="en-US" sz="2000" b="0" i="0" u="sng" dirty="0">
                <a:solidFill>
                  <a:srgbClr val="242424"/>
                </a:solidFill>
                <a:effectLst/>
                <a:latin typeface="source-serif-pro"/>
              </a:rPr>
              <a:t>each word </a:t>
            </a:r>
            <a:r>
              <a:rPr lang="en-US" sz="2000" b="0" i="0" dirty="0">
                <a:solidFill>
                  <a:srgbClr val="242424"/>
                </a:solidFill>
                <a:effectLst/>
                <a:latin typeface="source-serif-pro"/>
              </a:rPr>
              <a:t>in the input sequence </a:t>
            </a:r>
            <a:r>
              <a:rPr lang="en-US" sz="2000" b="0" i="0" u="sng" dirty="0">
                <a:solidFill>
                  <a:srgbClr val="242424"/>
                </a:solidFill>
                <a:effectLst/>
                <a:latin typeface="source-serif-pro"/>
              </a:rPr>
              <a:t>as a set of numbers</a:t>
            </a:r>
            <a:r>
              <a:rPr lang="en-US" sz="2000" b="0" i="0" dirty="0">
                <a:solidFill>
                  <a:srgbClr val="242424"/>
                </a:solidFill>
                <a:effectLst/>
                <a:latin typeface="source-serif-pro"/>
              </a:rPr>
              <a:t>.</a:t>
            </a:r>
          </a:p>
          <a:p>
            <a:pPr marL="800100" lvl="1" indent="-342900">
              <a:buFont typeface="Arial" panose="020B0604020202020204" pitchFamily="34" charset="0"/>
              <a:buChar char="•"/>
            </a:pPr>
            <a:r>
              <a:rPr lang="en-US" sz="2000" b="0" i="0" dirty="0">
                <a:solidFill>
                  <a:srgbClr val="242424"/>
                </a:solidFill>
                <a:effectLst/>
                <a:latin typeface="source-serif-pro"/>
              </a:rPr>
              <a:t> These numbers can be fed into the Transformer model, along with the input embeddings.</a:t>
            </a:r>
            <a:endParaRPr lang="en-US" sz="2000" dirty="0"/>
          </a:p>
          <a:p>
            <a:pPr marL="342900" indent="-342900">
              <a:buAutoNum type="arabicPeriod" startAt="3"/>
            </a:pPr>
            <a:r>
              <a:rPr lang="en-US" sz="2000" b="1" i="0" dirty="0">
                <a:solidFill>
                  <a:srgbClr val="242424"/>
                </a:solidFill>
                <a:effectLst/>
                <a:latin typeface="source-serif-pro"/>
              </a:rPr>
              <a:t>Encoder</a:t>
            </a:r>
          </a:p>
          <a:p>
            <a:pPr marL="800100" lvl="1" indent="-342900">
              <a:buFont typeface="Arial" panose="020B0604020202020204" pitchFamily="34" charset="0"/>
              <a:buChar char="•"/>
            </a:pPr>
            <a:r>
              <a:rPr lang="en-US" sz="2000" dirty="0">
                <a:solidFill>
                  <a:srgbClr val="242424"/>
                </a:solidFill>
                <a:latin typeface="source-serif-pro"/>
              </a:rPr>
              <a:t>P</a:t>
            </a:r>
            <a:r>
              <a:rPr lang="en-US" sz="2000" b="0" i="0" dirty="0">
                <a:solidFill>
                  <a:srgbClr val="242424"/>
                </a:solidFill>
                <a:effectLst/>
                <a:latin typeface="source-serif-pro"/>
              </a:rPr>
              <a:t>rocesses the input text and </a:t>
            </a:r>
            <a:r>
              <a:rPr lang="en-US" sz="2000" b="0" i="0" u="sng" dirty="0">
                <a:solidFill>
                  <a:srgbClr val="242424"/>
                </a:solidFill>
                <a:effectLst/>
                <a:latin typeface="source-serif-pro"/>
              </a:rPr>
              <a:t>generates a series of hidden states</a:t>
            </a:r>
            <a:r>
              <a:rPr lang="en-US" sz="2000" b="0" i="0" dirty="0">
                <a:solidFill>
                  <a:srgbClr val="242424"/>
                </a:solidFill>
                <a:effectLst/>
                <a:latin typeface="source-serif-pro"/>
              </a:rPr>
              <a:t> </a:t>
            </a:r>
          </a:p>
          <a:p>
            <a:pPr marL="800100" lvl="1" indent="-342900">
              <a:buFont typeface="Arial" panose="020B0604020202020204" pitchFamily="34" charset="0"/>
              <a:buChar char="•"/>
            </a:pPr>
            <a:r>
              <a:rPr lang="en-US" sz="2000" b="0" i="0" dirty="0">
                <a:solidFill>
                  <a:srgbClr val="242424"/>
                </a:solidFill>
                <a:effectLst/>
                <a:latin typeface="source-serif-pro"/>
              </a:rPr>
              <a:t>Hidden states captures the meaning and context of the text. </a:t>
            </a:r>
          </a:p>
          <a:p>
            <a:pPr marL="800100" lvl="1" indent="-342900">
              <a:buFont typeface="Arial" panose="020B0604020202020204" pitchFamily="34" charset="0"/>
              <a:buChar char="•"/>
            </a:pPr>
            <a:r>
              <a:rPr lang="en-US" sz="2000" b="0" i="0" dirty="0">
                <a:solidFill>
                  <a:srgbClr val="242424"/>
                </a:solidFill>
                <a:effectLst/>
                <a:latin typeface="source-serif-pro"/>
              </a:rPr>
              <a:t>Multiple layers of the encoder are used in the transformer.</a:t>
            </a:r>
          </a:p>
          <a:p>
            <a:pPr lvl="1" indent="-457200"/>
            <a:r>
              <a:rPr lang="en-US" sz="2000" dirty="0">
                <a:solidFill>
                  <a:srgbClr val="242424"/>
                </a:solidFill>
                <a:latin typeface="source-serif-pro"/>
              </a:rPr>
              <a:t>4. </a:t>
            </a:r>
            <a:r>
              <a:rPr lang="en-US" sz="2000" b="1" dirty="0">
                <a:solidFill>
                  <a:srgbClr val="242424"/>
                </a:solidFill>
                <a:latin typeface="source-serif-pro"/>
              </a:rPr>
              <a:t>Output and Output Embeddings</a:t>
            </a:r>
          </a:p>
          <a:p>
            <a:pPr lvl="1">
              <a:buFont typeface="Arial" panose="020B0604020202020204" pitchFamily="34" charset="0"/>
              <a:buChar char="•"/>
            </a:pPr>
            <a:r>
              <a:rPr lang="en-US" sz="2000" b="1" dirty="0">
                <a:solidFill>
                  <a:srgbClr val="242424"/>
                </a:solidFill>
                <a:latin typeface="source-serif-pro"/>
              </a:rPr>
              <a:t>     </a:t>
            </a:r>
            <a:r>
              <a:rPr lang="en-US" sz="2000" dirty="0">
                <a:solidFill>
                  <a:srgbClr val="242424"/>
                </a:solidFill>
                <a:latin typeface="source-serif-pro"/>
              </a:rPr>
              <a:t>Create embeddings for output data</a:t>
            </a:r>
          </a:p>
          <a:p>
            <a:pPr marL="800100" lvl="1" indent="-342900">
              <a:buFont typeface="Arial" panose="020B0604020202020204" pitchFamily="34" charset="0"/>
              <a:buChar char="•"/>
            </a:pPr>
            <a:r>
              <a:rPr lang="en-US" sz="2000" b="0" i="0" dirty="0">
                <a:solidFill>
                  <a:srgbClr val="242424"/>
                </a:solidFill>
                <a:effectLst/>
                <a:latin typeface="source-serif-pro"/>
              </a:rPr>
              <a:t>Output embeddings are similar to input embeddings and go through positional encoding, which helps the model understand the order of words in a sentence.</a:t>
            </a:r>
            <a:endParaRPr lang="en-US" sz="2000" i="0" dirty="0">
              <a:solidFill>
                <a:srgbClr val="242424"/>
              </a:solidFill>
              <a:effectLst/>
              <a:latin typeface="source-serif-pro"/>
            </a:endParaRPr>
          </a:p>
          <a:p>
            <a:endParaRPr lang="en-US" dirty="0"/>
          </a:p>
        </p:txBody>
      </p:sp>
    </p:spTree>
    <p:extLst>
      <p:ext uri="{BB962C8B-B14F-4D97-AF65-F5344CB8AC3E}">
        <p14:creationId xmlns:p14="http://schemas.microsoft.com/office/powerpoint/2010/main" val="3357807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DEF95E-2A2A-70AD-4BA6-87072FE4C7A0}"/>
              </a:ext>
            </a:extLst>
          </p:cNvPr>
          <p:cNvSpPr txBox="1"/>
          <p:nvPr/>
        </p:nvSpPr>
        <p:spPr>
          <a:xfrm>
            <a:off x="606055" y="559824"/>
            <a:ext cx="6326372" cy="461665"/>
          </a:xfrm>
          <a:prstGeom prst="rect">
            <a:avLst/>
          </a:prstGeom>
          <a:noFill/>
        </p:spPr>
        <p:txBody>
          <a:bodyPr wrap="square" rtlCol="0">
            <a:spAutoFit/>
          </a:bodyPr>
          <a:lstStyle/>
          <a:p>
            <a:r>
              <a:rPr lang="en-US" sz="2400" b="1" dirty="0"/>
              <a:t>Transformers </a:t>
            </a:r>
            <a:r>
              <a:rPr lang="en-US" sz="2400" dirty="0"/>
              <a:t>Explained</a:t>
            </a:r>
          </a:p>
        </p:txBody>
      </p:sp>
      <p:sp>
        <p:nvSpPr>
          <p:cNvPr id="5" name="TextBox 4">
            <a:extLst>
              <a:ext uri="{FF2B5EF4-FFF2-40B4-BE49-F238E27FC236}">
                <a16:creationId xmlns:a16="http://schemas.microsoft.com/office/drawing/2014/main" id="{3FC35A14-7AA5-D073-CB45-3B0573A7B85C}"/>
              </a:ext>
            </a:extLst>
          </p:cNvPr>
          <p:cNvSpPr txBox="1"/>
          <p:nvPr/>
        </p:nvSpPr>
        <p:spPr>
          <a:xfrm>
            <a:off x="10795000" y="6083300"/>
            <a:ext cx="1130300" cy="400110"/>
          </a:xfrm>
          <a:prstGeom prst="rect">
            <a:avLst/>
          </a:prstGeom>
          <a:noFill/>
        </p:spPr>
        <p:txBody>
          <a:bodyPr wrap="square" rtlCol="0">
            <a:spAutoFit/>
          </a:bodyPr>
          <a:lstStyle/>
          <a:p>
            <a:r>
              <a:rPr lang="en-US" sz="2000" u="sng" dirty="0">
                <a:solidFill>
                  <a:srgbClr val="0070C0"/>
                </a:solidFill>
                <a:hlinkClick r:id="rId2"/>
              </a:rPr>
              <a:t>source</a:t>
            </a:r>
            <a:endParaRPr lang="en-US" sz="2000" u="sng" dirty="0">
              <a:solidFill>
                <a:srgbClr val="0070C0"/>
              </a:solidFill>
            </a:endParaRPr>
          </a:p>
        </p:txBody>
      </p:sp>
      <p:pic>
        <p:nvPicPr>
          <p:cNvPr id="2" name="Picture 1">
            <a:extLst>
              <a:ext uri="{FF2B5EF4-FFF2-40B4-BE49-F238E27FC236}">
                <a16:creationId xmlns:a16="http://schemas.microsoft.com/office/drawing/2014/main" id="{69907A90-98BC-286E-FBFA-8A0142E02787}"/>
              </a:ext>
            </a:extLst>
          </p:cNvPr>
          <p:cNvPicPr>
            <a:picLocks noChangeAspect="1"/>
          </p:cNvPicPr>
          <p:nvPr/>
        </p:nvPicPr>
        <p:blipFill>
          <a:blip r:embed="rId3"/>
          <a:stretch>
            <a:fillRect/>
          </a:stretch>
        </p:blipFill>
        <p:spPr>
          <a:xfrm>
            <a:off x="7030689" y="70573"/>
            <a:ext cx="4894611" cy="3839689"/>
          </a:xfrm>
          <a:prstGeom prst="rect">
            <a:avLst/>
          </a:prstGeom>
        </p:spPr>
      </p:pic>
      <p:sp>
        <p:nvSpPr>
          <p:cNvPr id="6" name="TextBox 5">
            <a:extLst>
              <a:ext uri="{FF2B5EF4-FFF2-40B4-BE49-F238E27FC236}">
                <a16:creationId xmlns:a16="http://schemas.microsoft.com/office/drawing/2014/main" id="{098DC6DC-DB7D-7F55-9FF4-953C7C3155C8}"/>
              </a:ext>
            </a:extLst>
          </p:cNvPr>
          <p:cNvSpPr txBox="1"/>
          <p:nvPr/>
        </p:nvSpPr>
        <p:spPr>
          <a:xfrm>
            <a:off x="218463" y="1843950"/>
            <a:ext cx="10982826" cy="3477875"/>
          </a:xfrm>
          <a:prstGeom prst="rect">
            <a:avLst/>
          </a:prstGeom>
          <a:noFill/>
        </p:spPr>
        <p:txBody>
          <a:bodyPr wrap="square" rtlCol="0">
            <a:spAutoFit/>
          </a:bodyPr>
          <a:lstStyle/>
          <a:p>
            <a:r>
              <a:rPr lang="en-US" sz="2000" b="1" dirty="0"/>
              <a:t>5. Decoder</a:t>
            </a:r>
          </a:p>
          <a:p>
            <a:pPr marL="800100" lvl="1" indent="-342900">
              <a:buFont typeface="Arial" panose="020B0604020202020204" pitchFamily="34" charset="0"/>
              <a:buChar char="•"/>
            </a:pPr>
            <a:r>
              <a:rPr lang="en-US" sz="2000" b="0" i="0" dirty="0">
                <a:solidFill>
                  <a:srgbClr val="242424"/>
                </a:solidFill>
                <a:effectLst/>
                <a:latin typeface="source-serif-pro"/>
              </a:rPr>
              <a:t>The positionally encoded input representation and the </a:t>
            </a:r>
          </a:p>
          <a:p>
            <a:pPr lvl="1"/>
            <a:r>
              <a:rPr lang="en-US" sz="2000" dirty="0">
                <a:solidFill>
                  <a:srgbClr val="242424"/>
                </a:solidFill>
                <a:latin typeface="source-serif-pro"/>
              </a:rPr>
              <a:t>      </a:t>
            </a:r>
            <a:r>
              <a:rPr lang="en-US" sz="2000" b="0" i="0" dirty="0">
                <a:solidFill>
                  <a:srgbClr val="242424"/>
                </a:solidFill>
                <a:effectLst/>
                <a:latin typeface="source-serif-pro"/>
              </a:rPr>
              <a:t>positionally encoded output embeddings go through the </a:t>
            </a:r>
          </a:p>
          <a:p>
            <a:pPr lvl="1"/>
            <a:r>
              <a:rPr lang="en-US" sz="2000" dirty="0">
                <a:solidFill>
                  <a:srgbClr val="242424"/>
                </a:solidFill>
                <a:latin typeface="source-serif-pro"/>
              </a:rPr>
              <a:t>       </a:t>
            </a:r>
            <a:r>
              <a:rPr lang="en-US" sz="2000" b="0" i="0" dirty="0">
                <a:solidFill>
                  <a:srgbClr val="242424"/>
                </a:solidFill>
                <a:effectLst/>
                <a:latin typeface="source-serif-pro"/>
              </a:rPr>
              <a:t>decoder.</a:t>
            </a:r>
          </a:p>
          <a:p>
            <a:pPr marL="800100" lvl="1" indent="-342900">
              <a:buFont typeface="Arial" panose="020B0604020202020204" pitchFamily="34" charset="0"/>
              <a:buChar char="•"/>
            </a:pPr>
            <a:r>
              <a:rPr lang="en-US" sz="2000" dirty="0">
                <a:solidFill>
                  <a:srgbClr val="242424"/>
                </a:solidFill>
                <a:latin typeface="source-serif-pro"/>
              </a:rPr>
              <a:t>Decoder </a:t>
            </a:r>
            <a:r>
              <a:rPr lang="en-US" sz="2000" b="0" i="0" dirty="0">
                <a:solidFill>
                  <a:srgbClr val="242424"/>
                </a:solidFill>
                <a:effectLst/>
                <a:latin typeface="source-serif-pro"/>
              </a:rPr>
              <a:t>generates the output sequence based on the </a:t>
            </a:r>
          </a:p>
          <a:p>
            <a:pPr lvl="1"/>
            <a:r>
              <a:rPr lang="en-US" sz="2000" dirty="0">
                <a:solidFill>
                  <a:srgbClr val="242424"/>
                </a:solidFill>
                <a:latin typeface="source-serif-pro"/>
              </a:rPr>
              <a:t>      </a:t>
            </a:r>
            <a:r>
              <a:rPr lang="en-US" sz="2000" b="0" i="0" dirty="0">
                <a:solidFill>
                  <a:srgbClr val="242424"/>
                </a:solidFill>
                <a:effectLst/>
                <a:latin typeface="source-serif-pro"/>
              </a:rPr>
              <a:t>encoded input sequence (it learns during training)</a:t>
            </a:r>
            <a:endParaRPr lang="en-US" sz="2000" dirty="0"/>
          </a:p>
          <a:p>
            <a:r>
              <a:rPr lang="en-US" sz="2000" b="1" i="0" dirty="0">
                <a:solidFill>
                  <a:srgbClr val="242424"/>
                </a:solidFill>
                <a:effectLst/>
                <a:latin typeface="source-serif-pro"/>
              </a:rPr>
              <a:t>6. Linear Layer and </a:t>
            </a:r>
            <a:r>
              <a:rPr lang="en-US" sz="2000" b="1" i="0" dirty="0" err="1">
                <a:solidFill>
                  <a:srgbClr val="242424"/>
                </a:solidFill>
                <a:effectLst/>
                <a:latin typeface="source-serif-pro"/>
              </a:rPr>
              <a:t>Softmax</a:t>
            </a:r>
            <a:endParaRPr lang="en-US" sz="2000" b="1" i="0" dirty="0">
              <a:solidFill>
                <a:srgbClr val="242424"/>
              </a:solidFill>
              <a:effectLst/>
              <a:latin typeface="source-serif-pro"/>
            </a:endParaRPr>
          </a:p>
          <a:p>
            <a:pPr marL="800100" lvl="1" indent="-342900">
              <a:buFont typeface="Arial" panose="020B0604020202020204" pitchFamily="34" charset="0"/>
              <a:buChar char="•"/>
            </a:pPr>
            <a:r>
              <a:rPr lang="en-US" sz="2000" b="0" i="0" dirty="0">
                <a:solidFill>
                  <a:srgbClr val="242424"/>
                </a:solidFill>
                <a:effectLst/>
                <a:latin typeface="source-serif-pro"/>
              </a:rPr>
              <a:t>The linear layer maps output embedding into to a </a:t>
            </a:r>
          </a:p>
          <a:p>
            <a:pPr lvl="1"/>
            <a:r>
              <a:rPr lang="en-US" sz="2000" dirty="0">
                <a:solidFill>
                  <a:srgbClr val="242424"/>
                </a:solidFill>
                <a:latin typeface="source-serif-pro"/>
              </a:rPr>
              <a:t>       </a:t>
            </a:r>
            <a:r>
              <a:rPr lang="en-US" sz="2000" b="0" i="0" dirty="0">
                <a:solidFill>
                  <a:srgbClr val="242424"/>
                </a:solidFill>
                <a:effectLst/>
                <a:latin typeface="source-serif-pro"/>
              </a:rPr>
              <a:t>higher-dimensional space</a:t>
            </a:r>
          </a:p>
          <a:p>
            <a:pPr marL="800100" lvl="1" indent="-342900">
              <a:buFont typeface="Arial" panose="020B0604020202020204" pitchFamily="34" charset="0"/>
              <a:buChar char="•"/>
            </a:pPr>
            <a:r>
              <a:rPr lang="en-US" sz="2000" b="0" i="0" dirty="0">
                <a:solidFill>
                  <a:srgbClr val="242424"/>
                </a:solidFill>
                <a:effectLst/>
                <a:latin typeface="source-serif-pro"/>
              </a:rPr>
              <a:t>This step is necessary to transform the output embeddings into the original input space. </a:t>
            </a:r>
          </a:p>
          <a:p>
            <a:pPr marL="800100" lvl="1" indent="-342900">
              <a:buFont typeface="Arial" panose="020B0604020202020204" pitchFamily="34" charset="0"/>
              <a:buChar char="•"/>
            </a:pPr>
            <a:r>
              <a:rPr lang="en-US" sz="2000" b="0" i="0" dirty="0" err="1">
                <a:solidFill>
                  <a:srgbClr val="242424"/>
                </a:solidFill>
                <a:effectLst/>
                <a:latin typeface="source-serif-pro"/>
              </a:rPr>
              <a:t>Softmax</a:t>
            </a:r>
            <a:r>
              <a:rPr lang="en-US" sz="2000" b="0" i="0" dirty="0">
                <a:solidFill>
                  <a:srgbClr val="242424"/>
                </a:solidFill>
                <a:effectLst/>
                <a:latin typeface="source-serif-pro"/>
              </a:rPr>
              <a:t> </a:t>
            </a:r>
            <a:r>
              <a:rPr lang="en-US" sz="2000" dirty="0">
                <a:solidFill>
                  <a:srgbClr val="242424"/>
                </a:solidFill>
                <a:latin typeface="source-serif-pro"/>
              </a:rPr>
              <a:t>function </a:t>
            </a:r>
            <a:r>
              <a:rPr lang="en-US" sz="2000" b="0" i="0" dirty="0">
                <a:solidFill>
                  <a:srgbClr val="242424"/>
                </a:solidFill>
                <a:effectLst/>
                <a:latin typeface="source-serif-pro"/>
              </a:rPr>
              <a:t>generates output tokens with probabilities</a:t>
            </a:r>
            <a:endParaRPr lang="en-US" dirty="0"/>
          </a:p>
        </p:txBody>
      </p:sp>
    </p:spTree>
    <p:extLst>
      <p:ext uri="{BB962C8B-B14F-4D97-AF65-F5344CB8AC3E}">
        <p14:creationId xmlns:p14="http://schemas.microsoft.com/office/powerpoint/2010/main" val="835964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A2D7-2894-2A13-91EB-ADD15112D53F}"/>
              </a:ext>
            </a:extLst>
          </p:cNvPr>
          <p:cNvSpPr>
            <a:spLocks noGrp="1"/>
          </p:cNvSpPr>
          <p:nvPr>
            <p:ph type="title"/>
          </p:nvPr>
        </p:nvSpPr>
        <p:spPr/>
        <p:txBody>
          <a:bodyPr/>
          <a:lstStyle/>
          <a:p>
            <a:r>
              <a:rPr lang="en-US" dirty="0"/>
              <a:t>Further study</a:t>
            </a:r>
          </a:p>
        </p:txBody>
      </p:sp>
      <p:sp>
        <p:nvSpPr>
          <p:cNvPr id="3" name="Content Placeholder 2">
            <a:extLst>
              <a:ext uri="{FF2B5EF4-FFF2-40B4-BE49-F238E27FC236}">
                <a16:creationId xmlns:a16="http://schemas.microsoft.com/office/drawing/2014/main" id="{6486B42C-27DB-0BA6-477D-4EDAB0292133}"/>
              </a:ext>
            </a:extLst>
          </p:cNvPr>
          <p:cNvSpPr>
            <a:spLocks noGrp="1"/>
          </p:cNvSpPr>
          <p:nvPr>
            <p:ph idx="1"/>
          </p:nvPr>
        </p:nvSpPr>
        <p:spPr/>
        <p:txBody>
          <a:bodyPr/>
          <a:lstStyle/>
          <a:p>
            <a:r>
              <a:rPr lang="en-US" dirty="0">
                <a:hlinkClick r:id="rId2"/>
              </a:rPr>
              <a:t>10.pdf (stanford.edu)</a:t>
            </a:r>
            <a:endParaRPr lang="en-US" dirty="0"/>
          </a:p>
          <a:p>
            <a:r>
              <a:rPr lang="en-US" dirty="0">
                <a:hlinkClick r:id="rId3"/>
              </a:rPr>
              <a:t>[1706.03762] Attention Is All You Need (arxiv.org)</a:t>
            </a:r>
            <a:endParaRPr lang="en-US" dirty="0"/>
          </a:p>
          <a:p>
            <a:endParaRPr lang="en-US" dirty="0"/>
          </a:p>
        </p:txBody>
      </p:sp>
    </p:spTree>
    <p:extLst>
      <p:ext uri="{BB962C8B-B14F-4D97-AF65-F5344CB8AC3E}">
        <p14:creationId xmlns:p14="http://schemas.microsoft.com/office/powerpoint/2010/main" val="1883712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49CD-17ED-8100-DDB8-AAE3C8C700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363205-AE86-A9CE-8FBF-9FC240D4D12C}"/>
              </a:ext>
            </a:extLst>
          </p:cNvPr>
          <p:cNvSpPr>
            <a:spLocks noGrp="1"/>
          </p:cNvSpPr>
          <p:nvPr>
            <p:ph idx="1"/>
          </p:nvPr>
        </p:nvSpPr>
        <p:spPr/>
        <p:txBody>
          <a:bodyPr>
            <a:normAutofit fontScale="92500" lnSpcReduction="20000"/>
          </a:bodyPr>
          <a:lstStyle/>
          <a:p>
            <a:r>
              <a:rPr lang="en-US" dirty="0"/>
              <a:t>Input Encoding: The input text is converted into numerical representations, known as embeddings.</a:t>
            </a:r>
          </a:p>
          <a:p>
            <a:r>
              <a:rPr lang="en-US" dirty="0"/>
              <a:t>Self-Attention: The Transformer calculates a score for each word in the sentence, indicating how much attention should be paid to that word when predicting the next word. This is done for every word in the sentence, allowing each word to have a global understanding of the entire sentence.</a:t>
            </a:r>
          </a:p>
          <a:p>
            <a:r>
              <a:rPr lang="en-US" dirty="0"/>
              <a:t>Aggregation: The Transformer aggregates the attention scores and the corresponding word embeddings to produce a new representation for each word. This new representation is a weighted sum of all word embeddings in the sentence, with the weights determined by the attention scores.</a:t>
            </a:r>
          </a:p>
          <a:p>
            <a:r>
              <a:rPr lang="en-US" dirty="0"/>
              <a:t>Output Generation: The Transformer uses the aggregated representations to generate the output1. This could be the next word in a sentence for text generation tasks, or a classification label for text classification tasks1.</a:t>
            </a:r>
          </a:p>
        </p:txBody>
      </p:sp>
      <p:sp>
        <p:nvSpPr>
          <p:cNvPr id="4" name="TextBox 3">
            <a:extLst>
              <a:ext uri="{FF2B5EF4-FFF2-40B4-BE49-F238E27FC236}">
                <a16:creationId xmlns:a16="http://schemas.microsoft.com/office/drawing/2014/main" id="{994E24D6-44AA-C5A0-1EA7-5518E4B25639}"/>
              </a:ext>
            </a:extLst>
          </p:cNvPr>
          <p:cNvSpPr txBox="1"/>
          <p:nvPr/>
        </p:nvSpPr>
        <p:spPr>
          <a:xfrm>
            <a:off x="8674100" y="6176963"/>
            <a:ext cx="2400300" cy="400110"/>
          </a:xfrm>
          <a:prstGeom prst="rect">
            <a:avLst/>
          </a:prstGeom>
          <a:noFill/>
        </p:spPr>
        <p:txBody>
          <a:bodyPr wrap="square" rtlCol="0">
            <a:spAutoFit/>
          </a:bodyPr>
          <a:lstStyle/>
          <a:p>
            <a:r>
              <a:rPr lang="en-US" sz="2000" u="sng" dirty="0">
                <a:solidFill>
                  <a:srgbClr val="0070C0"/>
                </a:solidFill>
                <a:hlinkClick r:id="rId2"/>
              </a:rPr>
              <a:t>source</a:t>
            </a:r>
            <a:endParaRPr lang="en-US" sz="2000" u="sng" dirty="0">
              <a:solidFill>
                <a:srgbClr val="0070C0"/>
              </a:solidFill>
            </a:endParaRPr>
          </a:p>
        </p:txBody>
      </p:sp>
    </p:spTree>
    <p:extLst>
      <p:ext uri="{BB962C8B-B14F-4D97-AF65-F5344CB8AC3E}">
        <p14:creationId xmlns:p14="http://schemas.microsoft.com/office/powerpoint/2010/main" val="195938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LM Training and Applications: LLMs are trained on a corpus (large volume of text data) using NLP combined with ML methods. The LLMs can be used for a variety of tasks (shown on the right side) or developed into a type of chatbot that can answer questions, carry on a conversation or operate plugins.">
            <a:extLst>
              <a:ext uri="{FF2B5EF4-FFF2-40B4-BE49-F238E27FC236}">
                <a16:creationId xmlns:a16="http://schemas.microsoft.com/office/drawing/2014/main" id="{29971C26-8BDD-C5C6-8CB2-0E250BE2A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77" y="569755"/>
            <a:ext cx="9572551" cy="51241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BA1FC48-8498-3448-5B49-711D8FB3914B}"/>
              </a:ext>
            </a:extLst>
          </p:cNvPr>
          <p:cNvSpPr txBox="1"/>
          <p:nvPr/>
        </p:nvSpPr>
        <p:spPr>
          <a:xfrm>
            <a:off x="11043408" y="6404011"/>
            <a:ext cx="982015" cy="372140"/>
          </a:xfrm>
          <a:prstGeom prst="rect">
            <a:avLst/>
          </a:prstGeom>
          <a:noFill/>
        </p:spPr>
        <p:txBody>
          <a:bodyPr wrap="square" rtlCol="0">
            <a:spAutoFit/>
          </a:bodyPr>
          <a:lstStyle/>
          <a:p>
            <a:r>
              <a:rPr lang="en-US" u="sng" dirty="0">
                <a:hlinkClick r:id="rId3"/>
              </a:rPr>
              <a:t>source</a:t>
            </a:r>
            <a:endParaRPr lang="en-US" u="sng" dirty="0"/>
          </a:p>
        </p:txBody>
      </p:sp>
      <p:sp>
        <p:nvSpPr>
          <p:cNvPr id="5" name="TextBox 4">
            <a:extLst>
              <a:ext uri="{FF2B5EF4-FFF2-40B4-BE49-F238E27FC236}">
                <a16:creationId xmlns:a16="http://schemas.microsoft.com/office/drawing/2014/main" id="{28C8F540-744E-3C37-0688-619C24DDA2CD}"/>
              </a:ext>
            </a:extLst>
          </p:cNvPr>
          <p:cNvSpPr txBox="1"/>
          <p:nvPr/>
        </p:nvSpPr>
        <p:spPr>
          <a:xfrm>
            <a:off x="606055" y="559824"/>
            <a:ext cx="6326372" cy="461665"/>
          </a:xfrm>
          <a:prstGeom prst="rect">
            <a:avLst/>
          </a:prstGeom>
          <a:noFill/>
        </p:spPr>
        <p:txBody>
          <a:bodyPr wrap="square" rtlCol="0">
            <a:spAutoFit/>
          </a:bodyPr>
          <a:lstStyle/>
          <a:p>
            <a:r>
              <a:rPr lang="en-US" sz="2400" b="1" u="sng" dirty="0"/>
              <a:t>Applications</a:t>
            </a:r>
            <a:endParaRPr lang="en-US" sz="2400" u="sng" dirty="0"/>
          </a:p>
        </p:txBody>
      </p:sp>
      <p:sp>
        <p:nvSpPr>
          <p:cNvPr id="6" name="TextBox 5">
            <a:extLst>
              <a:ext uri="{FF2B5EF4-FFF2-40B4-BE49-F238E27FC236}">
                <a16:creationId xmlns:a16="http://schemas.microsoft.com/office/drawing/2014/main" id="{39741E4F-E18B-ED40-7FA4-A8044CB7BDB7}"/>
              </a:ext>
            </a:extLst>
          </p:cNvPr>
          <p:cNvSpPr txBox="1"/>
          <p:nvPr/>
        </p:nvSpPr>
        <p:spPr>
          <a:xfrm>
            <a:off x="9994605" y="1466750"/>
            <a:ext cx="2030818" cy="4524315"/>
          </a:xfrm>
          <a:prstGeom prst="rect">
            <a:avLst/>
          </a:prstGeom>
          <a:solidFill>
            <a:schemeClr val="tx1">
              <a:lumMod val="85000"/>
              <a:lumOff val="15000"/>
            </a:schemeClr>
          </a:solidFill>
        </p:spPr>
        <p:txBody>
          <a:bodyPr wrap="square" rtlCol="0">
            <a:spAutoFit/>
          </a:bodyPr>
          <a:lstStyle/>
          <a:p>
            <a:r>
              <a:rPr lang="en-US" b="1" u="sng" dirty="0">
                <a:solidFill>
                  <a:srgbClr val="FFFF00"/>
                </a:solidFill>
              </a:rPr>
              <a:t>Applications:</a:t>
            </a:r>
          </a:p>
          <a:p>
            <a:pPr marL="342900" indent="-342900">
              <a:buAutoNum type="arabicPeriod"/>
            </a:pPr>
            <a:r>
              <a:rPr lang="en-US" dirty="0">
                <a:solidFill>
                  <a:srgbClr val="92D050"/>
                </a:solidFill>
              </a:rPr>
              <a:t>Summarize</a:t>
            </a:r>
          </a:p>
          <a:p>
            <a:pPr marL="342900" indent="-342900">
              <a:buAutoNum type="arabicPeriod"/>
            </a:pPr>
            <a:r>
              <a:rPr lang="en-US" dirty="0">
                <a:solidFill>
                  <a:srgbClr val="92D050"/>
                </a:solidFill>
              </a:rPr>
              <a:t>Data Extraction</a:t>
            </a:r>
          </a:p>
          <a:p>
            <a:pPr marL="342900" indent="-342900">
              <a:buAutoNum type="arabicPeriod"/>
            </a:pPr>
            <a:r>
              <a:rPr lang="en-US" dirty="0">
                <a:solidFill>
                  <a:srgbClr val="92D050"/>
                </a:solidFill>
              </a:rPr>
              <a:t>NL Understand </a:t>
            </a:r>
          </a:p>
          <a:p>
            <a:pPr marL="342900" indent="-342900">
              <a:buAutoNum type="arabicPeriod"/>
            </a:pPr>
            <a:r>
              <a:rPr lang="en-US" dirty="0">
                <a:solidFill>
                  <a:srgbClr val="92D050"/>
                </a:solidFill>
              </a:rPr>
              <a:t>NL Predict</a:t>
            </a:r>
          </a:p>
          <a:p>
            <a:pPr marL="342900" indent="-342900">
              <a:buAutoNum type="arabicPeriod"/>
            </a:pPr>
            <a:r>
              <a:rPr lang="en-US" dirty="0">
                <a:solidFill>
                  <a:srgbClr val="92D050"/>
                </a:solidFill>
              </a:rPr>
              <a:t>NL Generate</a:t>
            </a:r>
          </a:p>
          <a:p>
            <a:pPr marL="342900" indent="-342900">
              <a:buAutoNum type="arabicPeriod"/>
            </a:pPr>
            <a:r>
              <a:rPr lang="en-US" dirty="0">
                <a:solidFill>
                  <a:srgbClr val="92D050"/>
                </a:solidFill>
              </a:rPr>
              <a:t>Lang and Grammer</a:t>
            </a:r>
          </a:p>
          <a:p>
            <a:pPr marL="342900" indent="-342900">
              <a:buFontTx/>
              <a:buAutoNum type="arabicPeriod"/>
            </a:pPr>
            <a:r>
              <a:rPr lang="en-US" dirty="0">
                <a:solidFill>
                  <a:srgbClr val="92D050"/>
                </a:solidFill>
              </a:rPr>
              <a:t>Translate</a:t>
            </a:r>
          </a:p>
          <a:p>
            <a:pPr marL="342900" indent="-342900">
              <a:buAutoNum type="arabicPeriod"/>
            </a:pPr>
            <a:r>
              <a:rPr lang="en-US" dirty="0">
                <a:solidFill>
                  <a:srgbClr val="92D050"/>
                </a:solidFill>
              </a:rPr>
              <a:t>QA</a:t>
            </a:r>
          </a:p>
          <a:p>
            <a:pPr marL="342900" indent="-342900">
              <a:buAutoNum type="arabicPeriod"/>
            </a:pPr>
            <a:r>
              <a:rPr lang="en-US" dirty="0">
                <a:solidFill>
                  <a:srgbClr val="92D050"/>
                </a:solidFill>
              </a:rPr>
              <a:t>Conversational</a:t>
            </a:r>
          </a:p>
          <a:p>
            <a:pPr marL="342900" indent="-342900">
              <a:buAutoNum type="arabicPeriod"/>
            </a:pPr>
            <a:r>
              <a:rPr lang="en-US" dirty="0">
                <a:solidFill>
                  <a:srgbClr val="92D050"/>
                </a:solidFill>
              </a:rPr>
              <a:t>Sentiment A</a:t>
            </a:r>
          </a:p>
          <a:p>
            <a:pPr marL="342900" indent="-342900">
              <a:buAutoNum type="arabicPeriod"/>
            </a:pPr>
            <a:r>
              <a:rPr lang="en-US" dirty="0">
                <a:solidFill>
                  <a:srgbClr val="92D050"/>
                </a:solidFill>
              </a:rPr>
              <a:t>Text Classify</a:t>
            </a:r>
          </a:p>
          <a:p>
            <a:pPr marL="342900" indent="-342900">
              <a:buAutoNum type="arabicPeriod"/>
            </a:pPr>
            <a:r>
              <a:rPr lang="en-US" dirty="0">
                <a:solidFill>
                  <a:srgbClr val="92D050"/>
                </a:solidFill>
              </a:rPr>
              <a:t>Code completion</a:t>
            </a:r>
          </a:p>
          <a:p>
            <a:pPr marL="342900" indent="-342900">
              <a:buAutoNum type="arabicPeriod"/>
            </a:pPr>
            <a:endParaRPr lang="en-US" dirty="0">
              <a:solidFill>
                <a:srgbClr val="92D050"/>
              </a:solidFill>
            </a:endParaRPr>
          </a:p>
        </p:txBody>
      </p:sp>
      <p:sp>
        <p:nvSpPr>
          <p:cNvPr id="7" name="TextBox 6">
            <a:extLst>
              <a:ext uri="{FF2B5EF4-FFF2-40B4-BE49-F238E27FC236}">
                <a16:creationId xmlns:a16="http://schemas.microsoft.com/office/drawing/2014/main" id="{9F11AB1F-E29B-877D-BD1C-54108804DF17}"/>
              </a:ext>
            </a:extLst>
          </p:cNvPr>
          <p:cNvSpPr txBox="1"/>
          <p:nvPr/>
        </p:nvSpPr>
        <p:spPr>
          <a:xfrm>
            <a:off x="392252" y="5232220"/>
            <a:ext cx="5917108" cy="923330"/>
          </a:xfrm>
          <a:prstGeom prst="rect">
            <a:avLst/>
          </a:prstGeom>
          <a:noFill/>
          <a:ln>
            <a:solidFill>
              <a:schemeClr val="accent1">
                <a:lumMod val="75000"/>
              </a:schemeClr>
            </a:solidFill>
          </a:ln>
        </p:spPr>
        <p:txBody>
          <a:bodyPr wrap="square" rtlCol="0">
            <a:spAutoFit/>
          </a:bodyPr>
          <a:lstStyle/>
          <a:p>
            <a:r>
              <a:rPr lang="en-US" b="1" dirty="0">
                <a:solidFill>
                  <a:srgbClr val="0070C0"/>
                </a:solidFill>
              </a:rPr>
              <a:t>Corpus</a:t>
            </a:r>
            <a:r>
              <a:rPr lang="en-US" dirty="0"/>
              <a:t> - Large volume of Internet Data (petabytes in size)</a:t>
            </a:r>
          </a:p>
          <a:p>
            <a:pPr marL="285750" indent="-222250">
              <a:buFont typeface="Arial" panose="020B0604020202020204" pitchFamily="34" charset="0"/>
              <a:buChar char="•"/>
            </a:pPr>
            <a:r>
              <a:rPr lang="en-US" dirty="0"/>
              <a:t>Common Crawl (open repository of web crawl data)</a:t>
            </a:r>
          </a:p>
          <a:p>
            <a:pPr marL="285750" indent="-222250">
              <a:buFont typeface="Arial" panose="020B0604020202020204" pitchFamily="34" charset="0"/>
              <a:buChar char="•"/>
            </a:pPr>
            <a:r>
              <a:rPr lang="en-US" dirty="0"/>
              <a:t> Wiki, </a:t>
            </a:r>
            <a:r>
              <a:rPr lang="en-US" dirty="0" err="1"/>
              <a:t>Github</a:t>
            </a:r>
            <a:r>
              <a:rPr lang="en-US" dirty="0"/>
              <a:t>, book corpus</a:t>
            </a:r>
          </a:p>
        </p:txBody>
      </p:sp>
    </p:spTree>
    <p:extLst>
      <p:ext uri="{BB962C8B-B14F-4D97-AF65-F5344CB8AC3E}">
        <p14:creationId xmlns:p14="http://schemas.microsoft.com/office/powerpoint/2010/main" val="36922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5CA134-F9E6-F70B-C175-2B3F98EA24F0}"/>
              </a:ext>
            </a:extLst>
          </p:cNvPr>
          <p:cNvSpPr txBox="1"/>
          <p:nvPr/>
        </p:nvSpPr>
        <p:spPr>
          <a:xfrm>
            <a:off x="3798746" y="3004245"/>
            <a:ext cx="6326372" cy="584775"/>
          </a:xfrm>
          <a:prstGeom prst="rect">
            <a:avLst/>
          </a:prstGeom>
          <a:noFill/>
        </p:spPr>
        <p:txBody>
          <a:bodyPr wrap="square" rtlCol="0">
            <a:spAutoFit/>
          </a:bodyPr>
          <a:lstStyle/>
          <a:p>
            <a:r>
              <a:rPr lang="en-US" sz="3200" dirty="0"/>
              <a:t>What is </a:t>
            </a:r>
            <a:r>
              <a:rPr lang="en-US" sz="3200" b="1" dirty="0"/>
              <a:t>‘Large’</a:t>
            </a:r>
            <a:r>
              <a:rPr lang="en-US" sz="3200" dirty="0"/>
              <a:t> in LLM ?</a:t>
            </a:r>
          </a:p>
        </p:txBody>
      </p:sp>
    </p:spTree>
    <p:extLst>
      <p:ext uri="{BB962C8B-B14F-4D97-AF65-F5344CB8AC3E}">
        <p14:creationId xmlns:p14="http://schemas.microsoft.com/office/powerpoint/2010/main" val="254497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50A9F8-DBCA-59C0-6C23-4CD5F5A3A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06" y="-1"/>
            <a:ext cx="12021683" cy="6769101"/>
          </a:xfrm>
          <a:prstGeom prst="rect">
            <a:avLst/>
          </a:prstGeom>
        </p:spPr>
      </p:pic>
    </p:spTree>
    <p:extLst>
      <p:ext uri="{BB962C8B-B14F-4D97-AF65-F5344CB8AC3E}">
        <p14:creationId xmlns:p14="http://schemas.microsoft.com/office/powerpoint/2010/main" val="161894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DC3BA-4B8B-A321-51EA-CBC7283D7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16" y="0"/>
            <a:ext cx="11982368" cy="6743700"/>
          </a:xfrm>
          <a:prstGeom prst="rect">
            <a:avLst/>
          </a:prstGeom>
        </p:spPr>
      </p:pic>
    </p:spTree>
    <p:extLst>
      <p:ext uri="{BB962C8B-B14F-4D97-AF65-F5344CB8AC3E}">
        <p14:creationId xmlns:p14="http://schemas.microsoft.com/office/powerpoint/2010/main" val="245256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63FCAC9-5D70-AAE8-3DFB-09C8DAA8CC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55" r="4534"/>
          <a:stretch/>
        </p:blipFill>
        <p:spPr bwMode="auto">
          <a:xfrm>
            <a:off x="102870" y="1571106"/>
            <a:ext cx="6400800" cy="44503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F9F4C34-82F6-8326-0EE6-21D1E66240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05" t="16167" r="39657" b="27167"/>
          <a:stretch/>
        </p:blipFill>
        <p:spPr bwMode="auto">
          <a:xfrm>
            <a:off x="6606540" y="2013941"/>
            <a:ext cx="5212080" cy="3684215"/>
          </a:xfrm>
          <a:prstGeom prst="rect">
            <a:avLst/>
          </a:prstGeom>
          <a:noFill/>
          <a:ln>
            <a:solidFill>
              <a:schemeClr val="accent1">
                <a:lumMod val="75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C87E7EE-F194-A445-124C-4090EBC5739E}"/>
              </a:ext>
            </a:extLst>
          </p:cNvPr>
          <p:cNvSpPr txBox="1"/>
          <p:nvPr/>
        </p:nvSpPr>
        <p:spPr>
          <a:xfrm>
            <a:off x="8385810" y="1647523"/>
            <a:ext cx="2106930" cy="369332"/>
          </a:xfrm>
          <a:prstGeom prst="rect">
            <a:avLst/>
          </a:prstGeom>
          <a:noFill/>
        </p:spPr>
        <p:txBody>
          <a:bodyPr wrap="square" rtlCol="0">
            <a:spAutoFit/>
          </a:bodyPr>
          <a:lstStyle/>
          <a:p>
            <a:r>
              <a:rPr lang="en-US" dirty="0">
                <a:solidFill>
                  <a:srgbClr val="0070C0"/>
                </a:solidFill>
              </a:rPr>
              <a:t>Sample Activation </a:t>
            </a:r>
          </a:p>
        </p:txBody>
      </p:sp>
      <p:sp>
        <p:nvSpPr>
          <p:cNvPr id="3" name="TextBox 2">
            <a:extLst>
              <a:ext uri="{FF2B5EF4-FFF2-40B4-BE49-F238E27FC236}">
                <a16:creationId xmlns:a16="http://schemas.microsoft.com/office/drawing/2014/main" id="{38A69215-B3ED-132A-FBF4-E59C6EFC977E}"/>
              </a:ext>
            </a:extLst>
          </p:cNvPr>
          <p:cNvSpPr txBox="1"/>
          <p:nvPr/>
        </p:nvSpPr>
        <p:spPr>
          <a:xfrm>
            <a:off x="606055" y="559824"/>
            <a:ext cx="6326372" cy="461665"/>
          </a:xfrm>
          <a:prstGeom prst="rect">
            <a:avLst/>
          </a:prstGeom>
          <a:noFill/>
        </p:spPr>
        <p:txBody>
          <a:bodyPr wrap="square" rtlCol="0">
            <a:spAutoFit/>
          </a:bodyPr>
          <a:lstStyle/>
          <a:p>
            <a:r>
              <a:rPr lang="en-US" sz="2400" b="1" dirty="0"/>
              <a:t>What is a parameter in Deep Learning</a:t>
            </a:r>
            <a:endParaRPr lang="en-US" sz="2400" dirty="0"/>
          </a:p>
        </p:txBody>
      </p:sp>
    </p:spTree>
    <p:extLst>
      <p:ext uri="{BB962C8B-B14F-4D97-AF65-F5344CB8AC3E}">
        <p14:creationId xmlns:p14="http://schemas.microsoft.com/office/powerpoint/2010/main" val="297370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E80553-2ECE-1756-6AC0-6EDE96717CBC}"/>
              </a:ext>
            </a:extLst>
          </p:cNvPr>
          <p:cNvSpPr txBox="1"/>
          <p:nvPr/>
        </p:nvSpPr>
        <p:spPr>
          <a:xfrm>
            <a:off x="4457197" y="2845824"/>
            <a:ext cx="3026145" cy="769441"/>
          </a:xfrm>
          <a:prstGeom prst="rect">
            <a:avLst/>
          </a:prstGeom>
          <a:noFill/>
        </p:spPr>
        <p:txBody>
          <a:bodyPr wrap="square" rtlCol="0">
            <a:spAutoFit/>
          </a:bodyPr>
          <a:lstStyle/>
          <a:p>
            <a:r>
              <a:rPr lang="en-US" sz="4400" dirty="0"/>
              <a:t>Why LLMs ?</a:t>
            </a:r>
          </a:p>
        </p:txBody>
      </p:sp>
      <p:sp>
        <p:nvSpPr>
          <p:cNvPr id="2" name="TextBox 1">
            <a:extLst>
              <a:ext uri="{FF2B5EF4-FFF2-40B4-BE49-F238E27FC236}">
                <a16:creationId xmlns:a16="http://schemas.microsoft.com/office/drawing/2014/main" id="{8086E353-1A24-EB8F-B2F6-28C6743B265B}"/>
              </a:ext>
            </a:extLst>
          </p:cNvPr>
          <p:cNvSpPr txBox="1"/>
          <p:nvPr/>
        </p:nvSpPr>
        <p:spPr>
          <a:xfrm>
            <a:off x="4457197" y="3615265"/>
            <a:ext cx="3026145" cy="584775"/>
          </a:xfrm>
          <a:prstGeom prst="rect">
            <a:avLst/>
          </a:prstGeom>
          <a:noFill/>
        </p:spPr>
        <p:txBody>
          <a:bodyPr wrap="square" rtlCol="0">
            <a:spAutoFit/>
          </a:bodyPr>
          <a:lstStyle/>
          <a:p>
            <a:r>
              <a:rPr lang="en-US" sz="3200" dirty="0"/>
              <a:t>Where they fit?</a:t>
            </a:r>
          </a:p>
        </p:txBody>
      </p:sp>
    </p:spTree>
    <p:extLst>
      <p:ext uri="{BB962C8B-B14F-4D97-AF65-F5344CB8AC3E}">
        <p14:creationId xmlns:p14="http://schemas.microsoft.com/office/powerpoint/2010/main" val="121588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22069E-4D04-AB6D-5FC3-6F0B8CBD4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99" y="157889"/>
            <a:ext cx="11939195" cy="6509611"/>
          </a:xfrm>
          <a:prstGeom prst="rect">
            <a:avLst/>
          </a:prstGeom>
        </p:spPr>
      </p:pic>
      <p:sp>
        <p:nvSpPr>
          <p:cNvPr id="5" name="TextBox 4">
            <a:extLst>
              <a:ext uri="{FF2B5EF4-FFF2-40B4-BE49-F238E27FC236}">
                <a16:creationId xmlns:a16="http://schemas.microsoft.com/office/drawing/2014/main" id="{D161EBC7-5449-3512-1064-383F129BDB99}"/>
              </a:ext>
            </a:extLst>
          </p:cNvPr>
          <p:cNvSpPr txBox="1"/>
          <p:nvPr/>
        </p:nvSpPr>
        <p:spPr>
          <a:xfrm>
            <a:off x="10439400" y="204232"/>
            <a:ext cx="1498600" cy="369332"/>
          </a:xfrm>
          <a:prstGeom prst="rect">
            <a:avLst/>
          </a:prstGeom>
          <a:noFill/>
        </p:spPr>
        <p:txBody>
          <a:bodyPr wrap="square" rtlCol="0">
            <a:spAutoFit/>
          </a:bodyPr>
          <a:lstStyle/>
          <a:p>
            <a:r>
              <a:rPr lang="en-US" dirty="0"/>
              <a:t>In million USD</a:t>
            </a:r>
          </a:p>
        </p:txBody>
      </p:sp>
    </p:spTree>
    <p:extLst>
      <p:ext uri="{BB962C8B-B14F-4D97-AF65-F5344CB8AC3E}">
        <p14:creationId xmlns:p14="http://schemas.microsoft.com/office/powerpoint/2010/main" val="4267283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2ee9e0-9ce0-4033-a64a-c07073a91ecd}" enabled="0" method="" siteId="{372ee9e0-9ce0-4033-a64a-c07073a91ecd}" removed="1"/>
</clbl:labelList>
</file>

<file path=docProps/app.xml><?xml version="1.0" encoding="utf-8"?>
<Properties xmlns="http://schemas.openxmlformats.org/officeDocument/2006/extended-properties" xmlns:vt="http://schemas.openxmlformats.org/officeDocument/2006/docPropsVTypes">
  <TotalTime>518</TotalTime>
  <Words>1199</Words>
  <Application>Microsoft Office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Calibri Light</vt:lpstr>
      <vt:lpstr>source-serif-pro</vt:lpstr>
      <vt:lpstr>Wingdings</vt:lpstr>
      <vt:lpstr>Office Theme</vt:lpstr>
      <vt:lpstr>Basics of  Large Language Models (LLM)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study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Bhanu Chander V</dc:creator>
  <cp:lastModifiedBy>Bhanu Chander V</cp:lastModifiedBy>
  <cp:revision>9</cp:revision>
  <dcterms:created xsi:type="dcterms:W3CDTF">2024-04-21T15:59:52Z</dcterms:created>
  <dcterms:modified xsi:type="dcterms:W3CDTF">2024-04-22T10:54:01Z</dcterms:modified>
</cp:coreProperties>
</file>