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5" r:id="rId5"/>
    <p:sldId id="372" r:id="rId6"/>
    <p:sldId id="373" r:id="rId7"/>
    <p:sldId id="374" r:id="rId8"/>
    <p:sldId id="375" r:id="rId9"/>
    <p:sldId id="384" r:id="rId10"/>
    <p:sldId id="379" r:id="rId11"/>
    <p:sldId id="390" r:id="rId12"/>
    <p:sldId id="380" r:id="rId13"/>
    <p:sldId id="382" r:id="rId14"/>
    <p:sldId id="386" r:id="rId15"/>
    <p:sldId id="387" r:id="rId16"/>
    <p:sldId id="389" r:id="rId17"/>
    <p:sldId id="381" r:id="rId18"/>
    <p:sldId id="388" r:id="rId19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2706E7-C53E-4400-82BE-B2151655E2BA}">
          <p14:sldIdLst>
            <p14:sldId id="315"/>
          </p14:sldIdLst>
        </p14:section>
        <p14:section name="Default Section" id="{8AB9C89B-719F-4892-AE63-9CD3EE92284E}">
          <p14:sldIdLst>
            <p14:sldId id="372"/>
            <p14:sldId id="373"/>
            <p14:sldId id="374"/>
            <p14:sldId id="375"/>
            <p14:sldId id="384"/>
            <p14:sldId id="379"/>
            <p14:sldId id="390"/>
            <p14:sldId id="380"/>
            <p14:sldId id="382"/>
            <p14:sldId id="386"/>
            <p14:sldId id="387"/>
            <p14:sldId id="389"/>
            <p14:sldId id="381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pin, Bradley" initials="CB" lastIdx="1" clrIdx="0">
    <p:extLst>
      <p:ext uri="{19B8F6BF-5375-455C-9EA6-DF929625EA0E}">
        <p15:presenceInfo xmlns:p15="http://schemas.microsoft.com/office/powerpoint/2012/main" userId="Chapin, Bradl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DE8"/>
    <a:srgbClr val="FFDFCD"/>
    <a:srgbClr val="CBD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07" autoAdjust="0"/>
  </p:normalViewPr>
  <p:slideViewPr>
    <p:cSldViewPr snapToGrid="0" snapToObjects="1">
      <p:cViewPr varScale="1">
        <p:scale>
          <a:sx n="127" d="100"/>
          <a:sy n="127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3167" tIns="46585" rIns="93167" bIns="465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3167" tIns="46585" rIns="93167" bIns="46585" rtlCol="0"/>
          <a:lstStyle>
            <a:lvl1pPr algn="r">
              <a:defRPr sz="1200"/>
            </a:lvl1pPr>
          </a:lstStyle>
          <a:p>
            <a:fld id="{1C73D0AB-C491-3A43-A77F-CA156045E86A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3167" tIns="46585" rIns="93167" bIns="465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3167" tIns="46585" rIns="93167" bIns="46585" rtlCol="0" anchor="b"/>
          <a:lstStyle>
            <a:lvl1pPr algn="r">
              <a:defRPr sz="1200"/>
            </a:lvl1pPr>
          </a:lstStyle>
          <a:p>
            <a:fld id="{007FF9DC-5658-464A-8612-7C05E5E5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5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3167" tIns="46585" rIns="93167" bIns="465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3167" tIns="46585" rIns="93167" bIns="46585" rtlCol="0"/>
          <a:lstStyle>
            <a:lvl1pPr algn="r">
              <a:defRPr sz="1200"/>
            </a:lvl1pPr>
          </a:lstStyle>
          <a:p>
            <a:fld id="{B8949E5B-BF5C-7C44-BE32-9BADF53318A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5" rIns="93167" bIns="4658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3167" tIns="46585" rIns="93167" bIns="465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3167" tIns="46585" rIns="93167" bIns="465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3167" tIns="46585" rIns="93167" bIns="46585" rtlCol="0" anchor="b"/>
          <a:lstStyle>
            <a:lvl1pPr algn="r">
              <a:defRPr sz="1200"/>
            </a:lvl1pPr>
          </a:lstStyle>
          <a:p>
            <a:fld id="{E545E7FD-F6BD-CC4C-B851-34957CC2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tstack/kitchen-sal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tstack-formula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Start time:  0:00</a:t>
            </a:r>
          </a:p>
          <a:p>
            <a:r>
              <a:rPr lang="en-US" sz="1800" dirty="0"/>
              <a:t>Length:           1</a:t>
            </a:r>
          </a:p>
          <a:p>
            <a:endParaRPr lang="en-US" sz="1800" dirty="0"/>
          </a:p>
          <a:p>
            <a:r>
              <a:rPr lang="en-US" sz="1800" dirty="0"/>
              <a:t>Transition: None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0:34</a:t>
            </a:r>
          </a:p>
          <a:p>
            <a:r>
              <a:rPr lang="en-US" sz="1200" dirty="0"/>
              <a:t>Length:           4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have new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Environments all wrong</a:t>
            </a:r>
          </a:p>
          <a:p>
            <a:endParaRPr lang="en-US" dirty="0"/>
          </a:p>
          <a:p>
            <a:r>
              <a:rPr lang="en-US" dirty="0"/>
              <a:t>QA vs Prod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Update Formula</a:t>
            </a:r>
          </a:p>
          <a:p>
            <a:pPr lvl="1"/>
            <a:r>
              <a:rPr lang="en-US" dirty="0"/>
              <a:t>New Version</a:t>
            </a:r>
          </a:p>
          <a:p>
            <a:pPr lvl="1"/>
            <a:r>
              <a:rPr lang="en-US" dirty="0"/>
              <a:t>Could be configs or code </a:t>
            </a:r>
          </a:p>
          <a:p>
            <a:pPr>
              <a:buFont typeface="+mj-lt"/>
              <a:buAutoNum type="arabicPeriod"/>
            </a:pPr>
            <a:r>
              <a:rPr lang="en-US" dirty="0"/>
              <a:t> Automated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 Deploy to Salt Master</a:t>
            </a:r>
          </a:p>
          <a:p>
            <a:pPr lvl="1"/>
            <a:r>
              <a:rPr lang="en-US" dirty="0"/>
              <a:t>Nothing is using this version yet</a:t>
            </a:r>
          </a:p>
          <a:p>
            <a:pPr>
              <a:buFont typeface="+mj-lt"/>
              <a:buAutoNum type="arabicPeriod"/>
            </a:pPr>
            <a:r>
              <a:rPr lang="en-US" dirty="0"/>
              <a:t> Update </a:t>
            </a:r>
            <a:r>
              <a:rPr lang="en-US" dirty="0" err="1"/>
              <a:t>create_envs</a:t>
            </a:r>
            <a:r>
              <a:rPr lang="en-US" dirty="0"/>
              <a:t> pillar </a:t>
            </a:r>
          </a:p>
          <a:p>
            <a:pPr lvl="1"/>
            <a:r>
              <a:rPr lang="en-US" dirty="0"/>
              <a:t>References new version</a:t>
            </a:r>
          </a:p>
          <a:p>
            <a:pPr lvl="1"/>
            <a:r>
              <a:rPr lang="en-US" dirty="0"/>
              <a:t>Applies only to updated role and release state</a:t>
            </a:r>
          </a:p>
          <a:p>
            <a:pPr>
              <a:buFont typeface="+mj-lt"/>
              <a:buAutoNum type="arabicPeriod"/>
            </a:pPr>
            <a:r>
              <a:rPr lang="en-US" dirty="0"/>
              <a:t> Apply </a:t>
            </a:r>
            <a:r>
              <a:rPr lang="en-US" dirty="0" err="1"/>
              <a:t>create_envs</a:t>
            </a:r>
            <a:endParaRPr lang="en-US" dirty="0"/>
          </a:p>
          <a:p>
            <a:pPr lvl="1"/>
            <a:r>
              <a:rPr lang="en-US" dirty="0"/>
              <a:t>Rebuild environment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 Apply role formula to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0:34</a:t>
            </a:r>
          </a:p>
          <a:p>
            <a:r>
              <a:rPr lang="en-US" sz="1200" dirty="0"/>
              <a:t>Length:           4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 shines during promotion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0:38</a:t>
            </a:r>
          </a:p>
          <a:p>
            <a:r>
              <a:rPr lang="en-US" sz="1200" dirty="0"/>
              <a:t>Length:           2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 – apply a role state to a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QA vs Prod</a:t>
            </a:r>
          </a:p>
          <a:p>
            <a:endParaRPr lang="en-US" dirty="0"/>
          </a:p>
          <a:p>
            <a:r>
              <a:rPr lang="en-US" dirty="0"/>
              <a:t>How does formula pass through all 5 environments</a:t>
            </a:r>
          </a:p>
          <a:p>
            <a:endParaRPr lang="en-US" dirty="0"/>
          </a:p>
          <a:p>
            <a:r>
              <a:rPr lang="en-US" dirty="0"/>
              <a:t>From NRT -&gt; GA</a:t>
            </a:r>
          </a:p>
          <a:p>
            <a:pPr>
              <a:buFont typeface="+mj-lt"/>
              <a:buAutoNum type="arabicPeriod"/>
            </a:pPr>
            <a:r>
              <a:rPr lang="en-US" dirty="0"/>
              <a:t>All Formula </a:t>
            </a:r>
            <a:r>
              <a:rPr lang="en-US" dirty="0" err="1"/>
              <a:t>Versionameserver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Have already been validated</a:t>
            </a:r>
          </a:p>
          <a:p>
            <a:pPr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create_envs</a:t>
            </a:r>
            <a:r>
              <a:rPr lang="en-US" dirty="0"/>
              <a:t> pillar </a:t>
            </a:r>
          </a:p>
          <a:p>
            <a:pPr lvl="1"/>
            <a:r>
              <a:rPr lang="en-US" dirty="0"/>
              <a:t>Match </a:t>
            </a:r>
            <a:r>
              <a:rPr lang="en-US" dirty="0" err="1"/>
              <a:t>ga</a:t>
            </a:r>
            <a:r>
              <a:rPr lang="en-US" dirty="0"/>
              <a:t> environment config to </a:t>
            </a:r>
            <a:r>
              <a:rPr lang="en-US" dirty="0" err="1"/>
              <a:t>nrt</a:t>
            </a:r>
            <a:r>
              <a:rPr lang="en-US" dirty="0"/>
              <a:t> environment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dirty="0" err="1"/>
              <a:t>create_envs</a:t>
            </a:r>
            <a:endParaRPr lang="en-US" dirty="0"/>
          </a:p>
          <a:p>
            <a:pPr lvl="1"/>
            <a:r>
              <a:rPr lang="en-US" dirty="0"/>
              <a:t>Rebuild environment(s)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 role formula to the server(s)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r>
              <a:rPr lang="en-US" dirty="0"/>
              <a:t>* REWORK to 2 different pictures. (One using the </a:t>
            </a:r>
            <a:r>
              <a:rPr lang="en-US" dirty="0" err="1"/>
              <a:t>create_envs</a:t>
            </a:r>
            <a:r>
              <a:rPr lang="en-US" dirty="0"/>
              <a:t> pillar picture from 2 slides ago.)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0:40</a:t>
            </a:r>
          </a:p>
          <a:p>
            <a:r>
              <a:rPr lang="en-US" sz="1200" dirty="0"/>
              <a:t>Length:        4-5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what questions are there</a:t>
            </a:r>
          </a:p>
          <a:p>
            <a:endParaRPr lang="en-US" dirty="0"/>
          </a:p>
          <a:p>
            <a:r>
              <a:rPr lang="en-US" dirty="0"/>
              <a:t>QA vs Prod</a:t>
            </a:r>
          </a:p>
          <a:p>
            <a:endParaRPr lang="en-US" dirty="0"/>
          </a:p>
          <a:p>
            <a:r>
              <a:rPr lang="en-US" dirty="0"/>
              <a:t>How does formula pass through all 5 environments</a:t>
            </a:r>
          </a:p>
          <a:p>
            <a:endParaRPr lang="en-US" dirty="0"/>
          </a:p>
          <a:p>
            <a:r>
              <a:rPr lang="en-US" dirty="0"/>
              <a:t>From NRT -&gt; GA</a:t>
            </a:r>
          </a:p>
          <a:p>
            <a:pPr>
              <a:buFont typeface="+mj-lt"/>
              <a:buAutoNum type="arabicPeriod"/>
            </a:pPr>
            <a:r>
              <a:rPr lang="en-US" dirty="0"/>
              <a:t>All Formula </a:t>
            </a:r>
            <a:r>
              <a:rPr lang="en-US" dirty="0" err="1"/>
              <a:t>Versionameserver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Have already been validated</a:t>
            </a:r>
          </a:p>
          <a:p>
            <a:pPr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create_envs</a:t>
            </a:r>
            <a:r>
              <a:rPr lang="en-US" dirty="0"/>
              <a:t> pillar </a:t>
            </a:r>
          </a:p>
          <a:p>
            <a:pPr lvl="1"/>
            <a:r>
              <a:rPr lang="en-US" dirty="0"/>
              <a:t>Match </a:t>
            </a:r>
            <a:r>
              <a:rPr lang="en-US" dirty="0" err="1"/>
              <a:t>ga</a:t>
            </a:r>
            <a:r>
              <a:rPr lang="en-US" dirty="0"/>
              <a:t> environment config to </a:t>
            </a:r>
            <a:r>
              <a:rPr lang="en-US" dirty="0" err="1"/>
              <a:t>nrt</a:t>
            </a:r>
            <a:r>
              <a:rPr lang="en-US" dirty="0"/>
              <a:t> environment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dirty="0" err="1"/>
              <a:t>create_envs</a:t>
            </a:r>
            <a:endParaRPr lang="en-US" dirty="0"/>
          </a:p>
          <a:p>
            <a:pPr lvl="1"/>
            <a:r>
              <a:rPr lang="en-US" dirty="0"/>
              <a:t>Rebuild environment(s)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 role formula to the server(s)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r>
              <a:rPr lang="en-US" dirty="0"/>
              <a:t>* REWORK to 2 different pictures. (One using the </a:t>
            </a:r>
            <a:r>
              <a:rPr lang="en-US" dirty="0" err="1"/>
              <a:t>create_envs</a:t>
            </a:r>
            <a:r>
              <a:rPr lang="en-US" dirty="0"/>
              <a:t> pillar picture from 2 slides ago.)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9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 dump this slide. </a:t>
            </a:r>
          </a:p>
          <a:p>
            <a:endParaRPr lang="en-US" dirty="0"/>
          </a:p>
          <a:p>
            <a:r>
              <a:rPr lang="en-US" dirty="0"/>
              <a:t>Matt – add implementation details about </a:t>
            </a:r>
            <a:r>
              <a:rPr lang="en-US" dirty="0" err="1"/>
              <a:t>config_items</a:t>
            </a:r>
            <a:r>
              <a:rPr lang="en-US" dirty="0"/>
              <a:t>. – </a:t>
            </a:r>
            <a:r>
              <a:rPr lang="en-US" dirty="0" err="1"/>
              <a:t>External_Pillar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Tool to identify which formulas must be deployed to which master</a:t>
            </a:r>
          </a:p>
          <a:p>
            <a:r>
              <a:rPr lang="en-US" dirty="0"/>
              <a:t>CMDB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Use CMDB as an external pillar</a:t>
            </a:r>
          </a:p>
          <a:p>
            <a:r>
              <a:rPr lang="en-US" dirty="0"/>
              <a:t>Master Syndic relationship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We deploy all versions of all formulas to Master of Masters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Syndics pull down all necessary formulas during </a:t>
            </a:r>
            <a:r>
              <a:rPr lang="en-US" dirty="0" err="1"/>
              <a:t>create_envs</a:t>
            </a:r>
            <a:r>
              <a:rPr lang="en-US" dirty="0"/>
              <a:t> process</a:t>
            </a:r>
          </a:p>
          <a:p>
            <a:r>
              <a:rPr lang="en-US" dirty="0"/>
              <a:t>Version Control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Tagging every release – we use git hooks to ensure consistent tagging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We chose not to use </a:t>
            </a:r>
            <a:r>
              <a:rPr lang="en-US" dirty="0" err="1"/>
              <a:t>gitfs</a:t>
            </a:r>
            <a:r>
              <a:rPr lang="en-US" dirty="0"/>
              <a:t> due to firewall restrictions</a:t>
            </a:r>
          </a:p>
          <a:p>
            <a:r>
              <a:rPr lang="en-US" dirty="0"/>
              <a:t>Automated Testing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Suggest using </a:t>
            </a:r>
            <a:r>
              <a:rPr lang="en-US" dirty="0">
                <a:hlinkClick r:id="rId3"/>
              </a:rPr>
              <a:t>Kitchen-Salt</a:t>
            </a:r>
            <a:endParaRPr lang="en-US" dirty="0"/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Can plug into any CI/CD pipelines (we use </a:t>
            </a:r>
            <a:r>
              <a:rPr lang="en-US" dirty="0" err="1"/>
              <a:t>gitlab</a:t>
            </a:r>
            <a:r>
              <a:rPr lang="en-US" dirty="0"/>
              <a:t>)</a:t>
            </a:r>
          </a:p>
          <a:p>
            <a:r>
              <a:rPr lang="en-US" dirty="0" err="1"/>
              <a:t>Saltstack</a:t>
            </a:r>
            <a:r>
              <a:rPr lang="en-US" dirty="0"/>
              <a:t> formulas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Use many community formulas, requires a bit of tweaking to fit in this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0:01</a:t>
            </a:r>
          </a:p>
          <a:p>
            <a:r>
              <a:rPr lang="en-US" sz="1200" dirty="0"/>
              <a:t>Length:           3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r>
              <a:rPr lang="en-US" sz="1200" dirty="0"/>
              <a:t>Manage a very large network – Always Diverging</a:t>
            </a:r>
          </a:p>
          <a:p>
            <a:r>
              <a:rPr lang="en-US" sz="1200" dirty="0"/>
              <a:t>Need CM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Supports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Minimizes risk</a:t>
            </a:r>
          </a:p>
          <a:p>
            <a:endParaRPr lang="en-US" dirty="0"/>
          </a:p>
          <a:p>
            <a:r>
              <a:rPr lang="en-US" dirty="0"/>
              <a:t>How many of you operate your networks at scale? (Maybe 50 machines or more)</a:t>
            </a:r>
          </a:p>
          <a:p>
            <a:endParaRPr lang="en-US" dirty="0"/>
          </a:p>
          <a:p>
            <a:r>
              <a:rPr lang="en-US" dirty="0"/>
              <a:t>How many of you think your network has too much variation, too many configurations, and too much complexity?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0:04</a:t>
            </a:r>
          </a:p>
          <a:p>
            <a:r>
              <a:rPr lang="en-US" sz="1200" dirty="0"/>
              <a:t>Length:           4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r>
              <a:rPr lang="en-US" dirty="0"/>
              <a:t>Now we know the problem – What are guidelines for resolving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 Goal: Identify scale and parameters for CM in CDN</a:t>
            </a:r>
          </a:p>
          <a:p>
            <a:endParaRPr lang="en-US" dirty="0"/>
          </a:p>
          <a:p>
            <a:r>
              <a:rPr lang="en-US" dirty="0"/>
              <a:t>Specifically Define: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Server Roles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Release States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Software Deployment parameters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Repair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0:08</a:t>
            </a:r>
          </a:p>
          <a:p>
            <a:r>
              <a:rPr lang="en-US" sz="1200" dirty="0"/>
              <a:t>Length:           4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Have a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Have the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 tools do we have to work with?</a:t>
            </a:r>
          </a:p>
          <a:p>
            <a:endParaRPr lang="en-US" b="1" dirty="0"/>
          </a:p>
          <a:p>
            <a:r>
              <a:rPr lang="en-US" b="1" dirty="0"/>
              <a:t>Slide Goal: </a:t>
            </a:r>
            <a:r>
              <a:rPr lang="en-US" dirty="0"/>
              <a:t>How to do we take the definition of the problem and translate to high level requirements. </a:t>
            </a:r>
          </a:p>
          <a:p>
            <a:endParaRPr lang="en-US" dirty="0"/>
          </a:p>
          <a:p>
            <a:r>
              <a:rPr lang="en-US" dirty="0"/>
              <a:t>Spend time on locking change to specific Release State and Role. – Requirement 1. </a:t>
            </a:r>
          </a:p>
          <a:p>
            <a:endParaRPr lang="en-US" dirty="0"/>
          </a:p>
          <a:p>
            <a:pPr marL="228143" indent="-228143">
              <a:buFont typeface="Arial" panose="020B0604020202020204" pitchFamily="34" charset="0"/>
              <a:buAutoNum type="arabicParenR"/>
            </a:pPr>
            <a:r>
              <a:rPr lang="en-US" dirty="0"/>
              <a:t>Deploying to one Release State/Role combination </a:t>
            </a:r>
            <a:r>
              <a:rPr lang="en-US" b="1" i="1" dirty="0"/>
              <a:t>should</a:t>
            </a:r>
            <a:r>
              <a:rPr lang="en-US" dirty="0"/>
              <a:t> never affect other release states/roles.</a:t>
            </a:r>
          </a:p>
          <a:p>
            <a:pPr marL="228143" indent="-228143">
              <a:buFont typeface="Arial" panose="020B0604020202020204" pitchFamily="34" charset="0"/>
              <a:buAutoNum type="arabicParenR"/>
            </a:pPr>
            <a:r>
              <a:rPr lang="en-US" dirty="0"/>
              <a:t>Move smoothly through the process from alpha -&gt; beta -&gt; stable. </a:t>
            </a:r>
          </a:p>
          <a:p>
            <a:pPr marL="228143" indent="-228143" defTabSz="456286"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If both </a:t>
            </a:r>
            <a:r>
              <a:rPr lang="en-US" b="1" i="1" dirty="0"/>
              <a:t>Caching</a:t>
            </a:r>
            <a:r>
              <a:rPr lang="en-US" dirty="0"/>
              <a:t> and </a:t>
            </a:r>
            <a:r>
              <a:rPr lang="en-US" b="1" i="1" dirty="0"/>
              <a:t>nameserver</a:t>
            </a:r>
            <a:r>
              <a:rPr lang="en-US" dirty="0"/>
              <a:t> manage the bind service, they should use the same formula to manage</a:t>
            </a:r>
          </a:p>
          <a:p>
            <a:pPr marL="684428" lvl="1" indent="-228143">
              <a:buFont typeface="Arial" panose="020B0604020202020204" pitchFamily="34" charset="0"/>
              <a:buAutoNum type="arabicParenR"/>
            </a:pPr>
            <a:r>
              <a:rPr lang="en-US" dirty="0"/>
              <a:t>One of the goals of using salt – modularity and code reuse.</a:t>
            </a:r>
          </a:p>
          <a:p>
            <a:pPr marL="228143" indent="-228143" defTabSz="456286"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A server falling offline because of bad hard drive must come back online in the same state as before even if rebuild required</a:t>
            </a:r>
          </a:p>
          <a:p>
            <a:pPr marL="684428" lvl="1" indent="-228143">
              <a:buFont typeface="Arial" panose="020B0604020202020204" pitchFamily="34" charset="0"/>
              <a:buAutoNum type="arabicParenR"/>
            </a:pPr>
            <a:r>
              <a:rPr lang="en-US" dirty="0"/>
              <a:t>We always want to understand the state of our network. (No uncontrolled upgrades.) </a:t>
            </a:r>
          </a:p>
          <a:p>
            <a:pPr marL="228143" indent="-228143">
              <a:buFont typeface="Arial" panose="020B0604020202020204" pitchFamily="34" charset="0"/>
              <a:buAutoNum type="arabicParenR"/>
            </a:pPr>
            <a:r>
              <a:rPr lang="en-US" dirty="0"/>
              <a:t>Network Flexibility. </a:t>
            </a:r>
          </a:p>
          <a:p>
            <a:pPr marL="462623" lvl="1" indent="-237649"/>
            <a:r>
              <a:rPr lang="en-US" dirty="0"/>
              <a:t>Server A moves from Caching server GA -&gt; Caching server Trial</a:t>
            </a:r>
          </a:p>
          <a:p>
            <a:pPr marL="462623" lvl="1" indent="-237649"/>
            <a:r>
              <a:rPr lang="en-US" dirty="0"/>
              <a:t>Server B moves from Caching GA -&gt; nameserver GA</a:t>
            </a:r>
          </a:p>
          <a:p>
            <a:pPr marL="228143" indent="-228143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228143" indent="-228143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228143" indent="-228143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228143" indent="-228143">
              <a:buFont typeface="Arial" panose="020B0604020202020204" pitchFamily="34" charset="0"/>
              <a:buAutoNum type="arabicParenR"/>
            </a:pPr>
            <a:r>
              <a:rPr lang="en-US" dirty="0"/>
              <a:t>Update Diagram – Cloud Diagram showing migration through release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2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Start time:  0:12</a:t>
            </a:r>
          </a:p>
          <a:p>
            <a:r>
              <a:rPr lang="en-US" sz="1200" dirty="0"/>
              <a:t>Length:           4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r>
              <a:rPr lang="en-US" sz="1200" dirty="0"/>
              <a:t>* Let’s look at how we version our formulas</a:t>
            </a:r>
          </a:p>
          <a:p>
            <a:endParaRPr lang="en-US" dirty="0"/>
          </a:p>
          <a:p>
            <a:r>
              <a:rPr lang="en-US" dirty="0"/>
              <a:t>Slide focus: Identify different technologies and try to feel out familiarity with different technologies. (Go into more depth based on audience)</a:t>
            </a:r>
          </a:p>
          <a:p>
            <a:endParaRPr lang="en-US" dirty="0"/>
          </a:p>
          <a:p>
            <a:r>
              <a:rPr lang="en-US" dirty="0"/>
              <a:t>Spend not more the 5-7 minutes on this slide. </a:t>
            </a:r>
          </a:p>
          <a:p>
            <a:endParaRPr lang="en-US" dirty="0"/>
          </a:p>
          <a:p>
            <a:r>
              <a:rPr lang="en-US" dirty="0"/>
              <a:t>Community Formulas: </a:t>
            </a:r>
            <a:r>
              <a:rPr lang="en-US" dirty="0">
                <a:hlinkClick r:id="rId3"/>
              </a:rPr>
              <a:t>https://github.com/saltstack-formulas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Matt: Remove Simply and just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0:16</a:t>
            </a:r>
          </a:p>
          <a:p>
            <a:r>
              <a:rPr lang="en-US" sz="1200" dirty="0"/>
              <a:t>Length:        4-5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have versioned formulas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do we define access to them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Erik: Make sure to hit on what the version numbers are and how they tie together to the directory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0:20</a:t>
            </a:r>
          </a:p>
          <a:p>
            <a:r>
              <a:rPr lang="en-US" sz="1200" dirty="0"/>
              <a:t>Length:           5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 more concept before tie them all together</a:t>
            </a:r>
          </a:p>
          <a:p>
            <a:endParaRPr lang="en-US" dirty="0"/>
          </a:p>
          <a:p>
            <a:r>
              <a:rPr lang="en-US" dirty="0"/>
              <a:t>Slide Goal: How our “environments” differ from typical use case. </a:t>
            </a:r>
          </a:p>
          <a:p>
            <a:pPr marL="171107" indent="-171107" defTabSz="456286">
              <a:buFont typeface="Arial" panose="020B0604020202020204" pitchFamily="34" charset="0"/>
              <a:buChar char="•"/>
              <a:defRPr/>
            </a:pPr>
            <a:r>
              <a:rPr lang="en-US" dirty="0"/>
              <a:t>Ignore Salt Environment </a:t>
            </a:r>
            <a:r>
              <a:rPr lang="en-US" dirty="0" err="1"/>
              <a:t>definitionameserver</a:t>
            </a:r>
            <a:r>
              <a:rPr lang="en-US" dirty="0"/>
              <a:t> on this slide – Define on the previous slide. 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Explain standard salt example environments. 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Explain how ours differ </a:t>
            </a:r>
          </a:p>
          <a:p>
            <a:pPr marL="627393" lvl="1" indent="-171107">
              <a:buFont typeface="Arial" panose="020B0604020202020204" pitchFamily="34" charset="0"/>
              <a:buChar char="•"/>
            </a:pPr>
            <a:r>
              <a:rPr lang="en-US" dirty="0"/>
              <a:t>Role in a release state. (i.e. Nameserver in Trial, or Nameserver in GA)</a:t>
            </a:r>
          </a:p>
          <a:p>
            <a:pPr marL="627393" lvl="1" indent="-171107">
              <a:buFont typeface="Arial" panose="020B0604020202020204" pitchFamily="34" charset="0"/>
              <a:buChar char="•"/>
            </a:pPr>
            <a:r>
              <a:rPr lang="en-US" dirty="0"/>
              <a:t>have made the environments more flexible by building on the fly based on pillar information. 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Comments. 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Matt: Rework the slide to make less busy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Jason: Should we have to define environments or not?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endParaRPr lang="en-US" dirty="0"/>
          </a:p>
          <a:p>
            <a:pPr marL="171107" indent="-171107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Either use animations or break apart slides.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2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Start time:  0:25</a:t>
            </a:r>
          </a:p>
          <a:p>
            <a:r>
              <a:rPr lang="en-US" sz="1200" dirty="0"/>
              <a:t>Length:           4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At last – ready to build custom environments</a:t>
            </a:r>
          </a:p>
          <a:p>
            <a:endParaRPr lang="en-US" dirty="0"/>
          </a:p>
          <a:p>
            <a:r>
              <a:rPr lang="en-US" dirty="0"/>
              <a:t>Slide Goal: How our “environments” differ from typical use case. </a:t>
            </a:r>
          </a:p>
          <a:p>
            <a:pPr marL="171107" indent="-171107" defTabSz="456286">
              <a:buFont typeface="Arial" panose="020B0604020202020204" pitchFamily="34" charset="0"/>
              <a:buChar char="•"/>
              <a:defRPr/>
            </a:pPr>
            <a:r>
              <a:rPr lang="en-US" dirty="0"/>
              <a:t>Ignore Salt Environment definitions on this slide – Define on the previous slide. 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Explain standard salt example environments. 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Explain how ours differ </a:t>
            </a:r>
          </a:p>
          <a:p>
            <a:pPr marL="627393" lvl="1" indent="-171107">
              <a:buFont typeface="Arial" panose="020B0604020202020204" pitchFamily="34" charset="0"/>
              <a:buChar char="•"/>
            </a:pPr>
            <a:r>
              <a:rPr lang="en-US" dirty="0"/>
              <a:t>Role in a release state. (i.e. Nameserver in Trial, or Nameserver in GA)</a:t>
            </a:r>
          </a:p>
          <a:p>
            <a:pPr marL="627393" lvl="1" indent="-171107">
              <a:buFont typeface="Arial" panose="020B0604020202020204" pitchFamily="34" charset="0"/>
              <a:buChar char="•"/>
            </a:pPr>
            <a:r>
              <a:rPr lang="en-US" dirty="0"/>
              <a:t>have made the environments more flexible by building on the fly based on pillar information. 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Comments. 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Matt: Rework the slide to make less busy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r>
              <a:rPr lang="en-US" dirty="0"/>
              <a:t>Jason: Should we have to define environments or not?</a:t>
            </a:r>
          </a:p>
          <a:p>
            <a:pPr marL="171107" indent="-171107">
              <a:buFont typeface="Arial" panose="020B0604020202020204" pitchFamily="34" charset="0"/>
              <a:buChar char="•"/>
            </a:pPr>
            <a:endParaRPr lang="en-US" dirty="0"/>
          </a:p>
          <a:p>
            <a:pPr marL="171107" indent="-171107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Either use animations or break apart slides.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Start time:  0:29</a:t>
            </a:r>
          </a:p>
          <a:p>
            <a:r>
              <a:rPr lang="en-US" sz="1200" dirty="0"/>
              <a:t>Length:           5</a:t>
            </a:r>
          </a:p>
          <a:p>
            <a:endParaRPr lang="en-US" sz="1200" dirty="0"/>
          </a:p>
          <a:p>
            <a:r>
              <a:rPr lang="en-US" sz="1200" dirty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Have custom environments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do we use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Troy: Add notes for </a:t>
            </a:r>
            <a:r>
              <a:rPr lang="en-US" dirty="0" err="1"/>
              <a:t>symlinks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E7FD-F6BD-CC4C-B851-34957CC2F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7" y="1661"/>
            <a:ext cx="12199987" cy="6854676"/>
          </a:xfrm>
          <a:prstGeom prst="rect">
            <a:avLst/>
          </a:prstGeom>
        </p:spPr>
      </p:pic>
      <p:sp>
        <p:nvSpPr>
          <p:cNvPr id="7" name="Title 11"/>
          <p:cNvSpPr>
            <a:spLocks noGrp="1"/>
          </p:cNvSpPr>
          <p:nvPr>
            <p:ph type="title" hasCustomPrompt="1"/>
          </p:nvPr>
        </p:nvSpPr>
        <p:spPr>
          <a:xfrm>
            <a:off x="653345" y="592667"/>
            <a:ext cx="8735247" cy="564452"/>
          </a:xfrm>
        </p:spPr>
        <p:txBody>
          <a:bodyPr>
            <a:noAutofit/>
          </a:bodyPr>
          <a:lstStyle>
            <a:lvl1pPr>
              <a:defRPr sz="28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53346" y="1184202"/>
            <a:ext cx="8735245" cy="39624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53346" y="1651000"/>
            <a:ext cx="4802951" cy="296334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2" name="Picture 11" descr="CTLK_PPT_D1L2_clr_01er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26" y="5877359"/>
            <a:ext cx="3004423" cy="7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7" y="1662"/>
            <a:ext cx="12199987" cy="6854677"/>
          </a:xfrm>
          <a:prstGeom prst="rect">
            <a:avLst/>
          </a:prstGeom>
        </p:spPr>
      </p:pic>
      <p:sp>
        <p:nvSpPr>
          <p:cNvPr id="7" name="Title 11"/>
          <p:cNvSpPr>
            <a:spLocks noGrp="1"/>
          </p:cNvSpPr>
          <p:nvPr>
            <p:ph type="title" hasCustomPrompt="1"/>
          </p:nvPr>
        </p:nvSpPr>
        <p:spPr>
          <a:xfrm>
            <a:off x="653345" y="1411105"/>
            <a:ext cx="8735247" cy="564452"/>
          </a:xfrm>
        </p:spPr>
        <p:txBody>
          <a:bodyPr>
            <a:noAutofit/>
          </a:bodyPr>
          <a:lstStyle>
            <a:lvl1pPr>
              <a:defRPr sz="28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53346" y="2002640"/>
            <a:ext cx="8735245" cy="39624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53346" y="2469438"/>
            <a:ext cx="4802951" cy="296334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2" name="Picture 11" descr="CTLK_PPT_D1L2_clr_01er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26" y="5877359"/>
            <a:ext cx="3004423" cy="7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7" y="1661"/>
            <a:ext cx="12199987" cy="6854676"/>
          </a:xfrm>
          <a:prstGeom prst="rect">
            <a:avLst/>
          </a:prstGeom>
        </p:spPr>
      </p:pic>
      <p:sp>
        <p:nvSpPr>
          <p:cNvPr id="10" name="Title 11"/>
          <p:cNvSpPr>
            <a:spLocks noGrp="1"/>
          </p:cNvSpPr>
          <p:nvPr>
            <p:ph type="title" hasCustomPrompt="1"/>
          </p:nvPr>
        </p:nvSpPr>
        <p:spPr>
          <a:xfrm>
            <a:off x="2798235" y="1226542"/>
            <a:ext cx="8735247" cy="564452"/>
          </a:xfrm>
        </p:spPr>
        <p:txBody>
          <a:bodyPr>
            <a:noAutofit/>
          </a:bodyPr>
          <a:lstStyle>
            <a:lvl1pPr>
              <a:defRPr sz="28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98236" y="1818076"/>
            <a:ext cx="8735245" cy="39624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798237" y="2284875"/>
            <a:ext cx="4802951" cy="296334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9" name="Picture 8" descr="CTLK_PPT_D1L2_clr_01er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26" y="5877359"/>
            <a:ext cx="3004423" cy="7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7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365" y="832555"/>
            <a:ext cx="10957745" cy="5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365" y="1374423"/>
            <a:ext cx="10957745" cy="389467"/>
          </a:xfrm>
        </p:spPr>
        <p:txBody>
          <a:bodyPr>
            <a:normAutofit/>
          </a:bodyPr>
          <a:lstStyle>
            <a:lvl1pPr marL="0" indent="0" algn="l">
              <a:buNone/>
              <a:defRPr sz="19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195451"/>
            <a:ext cx="612983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3833" y="1820333"/>
            <a:ext cx="10957276" cy="41910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16365"/>
                </a:solidFill>
              </a:defRPr>
            </a:lvl1pPr>
            <a:lvl2pPr>
              <a:defRPr sz="1600">
                <a:solidFill>
                  <a:srgbClr val="616365"/>
                </a:solidFill>
              </a:defRPr>
            </a:lvl2pPr>
            <a:lvl3pPr>
              <a:defRPr sz="1600">
                <a:solidFill>
                  <a:srgbClr val="616365"/>
                </a:solidFill>
              </a:defRPr>
            </a:lvl3pPr>
            <a:lvl4pPr>
              <a:defRPr sz="1600">
                <a:solidFill>
                  <a:srgbClr val="616365"/>
                </a:solidFill>
              </a:defRPr>
            </a:lvl4pPr>
            <a:lvl5pPr>
              <a:defRPr sz="1600">
                <a:solidFill>
                  <a:srgbClr val="61636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61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195451"/>
            <a:ext cx="612983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1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1" y="6195451"/>
            <a:ext cx="612983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1" y="6195451"/>
            <a:ext cx="612983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189133" y="1600201"/>
            <a:ext cx="5393267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28852"/>
            <a:ext cx="10972800" cy="53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668"/>
            <a:ext cx="10972800" cy="451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CL_Graphic2-01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8668"/>
            <a:ext cx="12210815" cy="37933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167877"/>
            <a:ext cx="476168" cy="2154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800" b="1">
                <a:solidFill>
                  <a:srgbClr val="616365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51349" y="6186262"/>
            <a:ext cx="21178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© 2018 CenturyLink. All Rights Reserved. </a:t>
            </a:r>
          </a:p>
        </p:txBody>
      </p:sp>
      <p:pic>
        <p:nvPicPr>
          <p:cNvPr id="10" name="Picture 9" descr="CTLK_PPT_D1L2_clr_01er.png"/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06" y="143288"/>
            <a:ext cx="2264857" cy="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49" r:id="rId4"/>
    <p:sldLayoutId id="2147483650" r:id="rId5"/>
    <p:sldLayoutId id="2147483652" r:id="rId6"/>
    <p:sldLayoutId id="2147483662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Char char="•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00"/>
        </a:buClr>
        <a:buSzPct val="80000"/>
        <a:buFont typeface="Lucida Grande"/>
        <a:buChar char="‣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buClr>
          <a:srgbClr val="008000"/>
        </a:buClr>
        <a:buSzPct val="100000"/>
        <a:buFont typeface="Lucida Grande"/>
        <a:buChar char="-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Char char="•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openxmlformats.org/officeDocument/2006/relationships/image" Target="../media/image22.emf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58" y="583474"/>
            <a:ext cx="8466359" cy="1515292"/>
          </a:xfrm>
        </p:spPr>
        <p:txBody>
          <a:bodyPr/>
          <a:lstStyle/>
          <a:p>
            <a:r>
              <a:rPr lang="en-US" dirty="0"/>
              <a:t>Using Salt Environments and Formulas to Manage Safe Large-Scale Deployments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5057" y="1982483"/>
            <a:ext cx="6551434" cy="396243"/>
          </a:xfrm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dirty="0"/>
              <a:t>CenturyLink CDN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5059" y="2378921"/>
            <a:ext cx="3602213" cy="296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November 18,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81FF-53C0-462C-BF1A-1C08AC2B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2" y="190396"/>
            <a:ext cx="8229600" cy="539927"/>
          </a:xfrm>
        </p:spPr>
        <p:txBody>
          <a:bodyPr/>
          <a:lstStyle/>
          <a:p>
            <a:r>
              <a:rPr lang="en-US" dirty="0"/>
              <a:t>New Formula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DE50-4416-4D56-B2CF-4BE762D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88A5A-3206-4D0D-9825-6DF0044DE399}"/>
              </a:ext>
            </a:extLst>
          </p:cNvPr>
          <p:cNvSpPr/>
          <p:nvPr/>
        </p:nvSpPr>
        <p:spPr>
          <a:xfrm>
            <a:off x="1578975" y="845641"/>
            <a:ext cx="1494064" cy="539927"/>
          </a:xfrm>
          <a:prstGeom prst="roundRect">
            <a:avLst>
              <a:gd name="adj" fmla="val 48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Formula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C444177-32EC-42E5-946C-21EBBFD36135}"/>
              </a:ext>
            </a:extLst>
          </p:cNvPr>
          <p:cNvSpPr/>
          <p:nvPr/>
        </p:nvSpPr>
        <p:spPr>
          <a:xfrm>
            <a:off x="1521822" y="1669690"/>
            <a:ext cx="1612447" cy="63735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Automated Testing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B75EFB-9584-466B-ADC1-0461D3DEA56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326007" y="1385568"/>
            <a:ext cx="2038" cy="284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A39DE5-9A0E-47C9-8EB3-A140B38D494B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H="1" flipV="1">
            <a:off x="3073040" y="1115604"/>
            <a:ext cx="61229" cy="872764"/>
          </a:xfrm>
          <a:prstGeom prst="bentConnector3">
            <a:avLst>
              <a:gd name="adj1" fmla="val -3733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9CC87-2F23-4A7B-BAE5-6CA6A728FF3B}"/>
              </a:ext>
            </a:extLst>
          </p:cNvPr>
          <p:cNvSpPr/>
          <p:nvPr/>
        </p:nvSpPr>
        <p:spPr>
          <a:xfrm>
            <a:off x="1638168" y="2591169"/>
            <a:ext cx="1383853" cy="6373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 To </a:t>
            </a:r>
          </a:p>
          <a:p>
            <a:pPr algn="ctr"/>
            <a:r>
              <a:rPr lang="en-US" sz="1200" dirty="0"/>
              <a:t>Salt-Master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96CD26-41FE-45C5-BCDA-D0897D6DC7B1}"/>
              </a:ext>
            </a:extLst>
          </p:cNvPr>
          <p:cNvCxnSpPr>
            <a:cxnSpLocks/>
          </p:cNvCxnSpPr>
          <p:nvPr/>
        </p:nvCxnSpPr>
        <p:spPr>
          <a:xfrm>
            <a:off x="2328045" y="2307047"/>
            <a:ext cx="2038" cy="284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262293B-A3F4-42B8-8A48-6CACD92B6BA8}"/>
              </a:ext>
            </a:extLst>
          </p:cNvPr>
          <p:cNvSpPr/>
          <p:nvPr/>
        </p:nvSpPr>
        <p:spPr>
          <a:xfrm>
            <a:off x="1578975" y="3487105"/>
            <a:ext cx="1445082" cy="73478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</a:t>
            </a:r>
            <a:r>
              <a:rPr lang="en-US" sz="1200" dirty="0" err="1"/>
              <a:t>create_envs</a:t>
            </a:r>
            <a:r>
              <a:rPr lang="en-US" sz="1200" dirty="0"/>
              <a:t> pillar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08DED-CDE8-4478-ABA1-FCED271C517D}"/>
              </a:ext>
            </a:extLst>
          </p:cNvPr>
          <p:cNvCxnSpPr>
            <a:cxnSpLocks/>
          </p:cNvCxnSpPr>
          <p:nvPr/>
        </p:nvCxnSpPr>
        <p:spPr>
          <a:xfrm>
            <a:off x="2324988" y="3217142"/>
            <a:ext cx="2038" cy="284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C8AE4-3962-4B6B-B9B0-025233FCC723}"/>
              </a:ext>
            </a:extLst>
          </p:cNvPr>
          <p:cNvSpPr/>
          <p:nvPr/>
        </p:nvSpPr>
        <p:spPr>
          <a:xfrm>
            <a:off x="1640205" y="4480468"/>
            <a:ext cx="1383853" cy="6373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</a:t>
            </a:r>
          </a:p>
          <a:p>
            <a:pPr algn="ctr"/>
            <a:r>
              <a:rPr lang="en-US" sz="1200" dirty="0" err="1"/>
              <a:t>create_envs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56F9B0-6FFA-43C2-82D8-80D326097E45}"/>
              </a:ext>
            </a:extLst>
          </p:cNvPr>
          <p:cNvCxnSpPr>
            <a:cxnSpLocks/>
          </p:cNvCxnSpPr>
          <p:nvPr/>
        </p:nvCxnSpPr>
        <p:spPr>
          <a:xfrm>
            <a:off x="2325325" y="4196346"/>
            <a:ext cx="2038" cy="284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467A01-DB49-4494-83D0-FF708F374AFF}"/>
              </a:ext>
            </a:extLst>
          </p:cNvPr>
          <p:cNvSpPr/>
          <p:nvPr/>
        </p:nvSpPr>
        <p:spPr>
          <a:xfrm>
            <a:off x="1583051" y="5387341"/>
            <a:ext cx="1494064" cy="539927"/>
          </a:xfrm>
          <a:prstGeom prst="roundRect">
            <a:avLst>
              <a:gd name="adj" fmla="val 48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role formula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B9EF83-ABC9-46D6-B0D5-2337C3796382}"/>
              </a:ext>
            </a:extLst>
          </p:cNvPr>
          <p:cNvCxnSpPr>
            <a:cxnSpLocks/>
          </p:cNvCxnSpPr>
          <p:nvPr/>
        </p:nvCxnSpPr>
        <p:spPr>
          <a:xfrm>
            <a:off x="2330772" y="5103218"/>
            <a:ext cx="2038" cy="284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26FCE2-7107-4A9E-8E03-B3968E0D881D}"/>
              </a:ext>
            </a:extLst>
          </p:cNvPr>
          <p:cNvSpPr txBox="1"/>
          <p:nvPr/>
        </p:nvSpPr>
        <p:spPr>
          <a:xfrm>
            <a:off x="3364909" y="142887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D1C55-4CAC-4E2E-9A73-D4A990DD64CC}"/>
              </a:ext>
            </a:extLst>
          </p:cNvPr>
          <p:cNvSpPr txBox="1"/>
          <p:nvPr/>
        </p:nvSpPr>
        <p:spPr>
          <a:xfrm>
            <a:off x="1423857" y="14234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Version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1DA543-37AB-45A2-A5F1-00EEF2E5540A}"/>
              </a:ext>
            </a:extLst>
          </p:cNvPr>
          <p:cNvSpPr txBox="1"/>
          <p:nvPr/>
        </p:nvSpPr>
        <p:spPr>
          <a:xfrm>
            <a:off x="2324988" y="232948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3A09C9-8884-482B-8AD4-9D564A6C03DD}"/>
              </a:ext>
            </a:extLst>
          </p:cNvPr>
          <p:cNvSpPr txBox="1"/>
          <p:nvPr/>
        </p:nvSpPr>
        <p:spPr>
          <a:xfrm>
            <a:off x="659808" y="3236092"/>
            <a:ext cx="184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version now available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EC1A1-6C3D-4610-8B5B-D87EEEB21D5B}"/>
              </a:ext>
            </a:extLst>
          </p:cNvPr>
          <p:cNvSpPr txBox="1"/>
          <p:nvPr/>
        </p:nvSpPr>
        <p:spPr>
          <a:xfrm>
            <a:off x="2338257" y="4215296"/>
            <a:ext cx="2036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environments defined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0C9E0-722D-468C-B057-9F67ADB2B0A8}"/>
              </a:ext>
            </a:extLst>
          </p:cNvPr>
          <p:cNvSpPr txBox="1"/>
          <p:nvPr/>
        </p:nvSpPr>
        <p:spPr>
          <a:xfrm>
            <a:off x="1066671" y="5128466"/>
            <a:ext cx="2036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Environments setup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39B8CC2-E03A-4452-B7F7-82C88C1F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09155"/>
              </p:ext>
            </p:extLst>
          </p:nvPr>
        </p:nvGraphicFramePr>
        <p:xfrm>
          <a:off x="5672465" y="305672"/>
          <a:ext cx="3087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084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</a:tblGrid>
              <a:tr h="229480">
                <a:tc>
                  <a:txBody>
                    <a:bodyPr/>
                    <a:lstStyle/>
                    <a:p>
                      <a:r>
                        <a:rPr lang="en-US" sz="1200" dirty="0"/>
                        <a:t>Versioned Formulas</a:t>
                      </a:r>
                    </a:p>
                    <a:p>
                      <a:r>
                        <a:rPr lang="en-US" sz="1200" b="0" dirty="0"/>
                        <a:t>/</a:t>
                      </a:r>
                      <a:r>
                        <a:rPr lang="en-US" sz="1200" b="0" dirty="0" err="1"/>
                        <a:t>srv</a:t>
                      </a:r>
                      <a:r>
                        <a:rPr lang="en-US" sz="1200" b="0" dirty="0"/>
                        <a:t>/</a:t>
                      </a:r>
                      <a:r>
                        <a:rPr lang="en-US" sz="1200" b="0" dirty="0" err="1"/>
                        <a:t>versioned_formulas</a:t>
                      </a:r>
                      <a:r>
                        <a:rPr lang="en-US" sz="1200" b="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metricbeat_7.4/</a:t>
                      </a:r>
                      <a:r>
                        <a:rPr 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metricbeat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0774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metricbeat_7.4/</a:t>
                      </a:r>
                      <a:r>
                        <a:rPr 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metricbeat.sls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users_1.5/users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9907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users_1.5/</a:t>
                      </a:r>
                      <a:r>
                        <a:rPr 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users.sls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337654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users_1/5/group/</a:t>
                      </a:r>
                      <a:r>
                        <a:rPr 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ops_users.sls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82651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app_nameserver_19.10/</a:t>
                      </a:r>
                      <a:r>
                        <a:rPr 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app_nameserver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4824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app_nameserver_19.10/</a:t>
                      </a:r>
                      <a:r>
                        <a:rPr lang="en-US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app_nameserver.sls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9210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b="1" dirty="0"/>
                        <a:t>app_nameserver_19.11/</a:t>
                      </a:r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>
                    <a:solidFill>
                      <a:srgbClr val="CB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665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b="1" dirty="0"/>
                        <a:t>app_nameserver_19.11/</a:t>
                      </a:r>
                      <a:r>
                        <a:rPr lang="en-US" sz="1000" b="1" dirty="0" err="1"/>
                        <a:t>app_nameserver.sls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80802"/>
                  </a:ext>
                </a:extLst>
              </a:tr>
            </a:tbl>
          </a:graphicData>
        </a:graphic>
      </p:graphicFrame>
      <p:sp>
        <p:nvSpPr>
          <p:cNvPr id="34" name="Arrow: Right 33">
            <a:extLst>
              <a:ext uri="{FF2B5EF4-FFF2-40B4-BE49-F238E27FC236}">
                <a16:creationId xmlns:a16="http://schemas.microsoft.com/office/drawing/2014/main" id="{0DAF7BD0-5CC4-4B5A-B6B4-B24A5A985D9A}"/>
              </a:ext>
            </a:extLst>
          </p:cNvPr>
          <p:cNvSpPr/>
          <p:nvPr/>
        </p:nvSpPr>
        <p:spPr>
          <a:xfrm>
            <a:off x="3508987" y="2529837"/>
            <a:ext cx="2112460" cy="3800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app_nameserver</a:t>
            </a:r>
            <a:r>
              <a:rPr lang="en-US" sz="1100" b="1" dirty="0"/>
              <a:t>   19.11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25EE21-A480-4295-B493-FBF922978555}"/>
              </a:ext>
            </a:extLst>
          </p:cNvPr>
          <p:cNvSpPr/>
          <p:nvPr/>
        </p:nvSpPr>
        <p:spPr>
          <a:xfrm>
            <a:off x="5672465" y="3386229"/>
            <a:ext cx="2016579" cy="2334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/>
              <a:t>Pillar: </a:t>
            </a:r>
            <a:r>
              <a:rPr lang="en-US" sz="1200" b="1" dirty="0" err="1"/>
              <a:t>create_envs.sls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A9D844-1368-4565-90F1-C68504DA894B}"/>
              </a:ext>
            </a:extLst>
          </p:cNvPr>
          <p:cNvSpPr/>
          <p:nvPr/>
        </p:nvSpPr>
        <p:spPr>
          <a:xfrm>
            <a:off x="5786759" y="3666886"/>
            <a:ext cx="1804312" cy="1947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nameserver_nrt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formulas: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metricbeat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7.4</a:t>
            </a:r>
          </a:p>
          <a:p>
            <a:r>
              <a:rPr lang="en-US" sz="1000" b="1" dirty="0"/>
              <a:t>      users:</a:t>
            </a:r>
          </a:p>
          <a:p>
            <a:r>
              <a:rPr lang="en-US" sz="1000" b="1" dirty="0"/>
              <a:t>         version: 1.5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app_nameserver</a:t>
            </a:r>
            <a:r>
              <a:rPr lang="en-US" sz="1000" b="1" dirty="0"/>
              <a:t>:</a:t>
            </a:r>
          </a:p>
          <a:p>
            <a:r>
              <a:rPr lang="en-US" sz="1000" b="1" strike="sngStrike" dirty="0"/>
              <a:t>         version: 19.10</a:t>
            </a:r>
          </a:p>
          <a:p>
            <a:r>
              <a:rPr lang="en-US" sz="1000" b="1" dirty="0">
                <a:highlight>
                  <a:srgbClr val="FFFF00"/>
                </a:highlight>
              </a:rPr>
              <a:t>         version: 19.11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role_nameserver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0.1.3 </a:t>
            </a:r>
          </a:p>
          <a:p>
            <a:r>
              <a:rPr lang="en-US" sz="1000" b="1" dirty="0"/>
              <a:t>…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A41AF87-CBAD-45D9-8331-4445305B0F73}"/>
              </a:ext>
            </a:extLst>
          </p:cNvPr>
          <p:cNvSpPr/>
          <p:nvPr/>
        </p:nvSpPr>
        <p:spPr>
          <a:xfrm>
            <a:off x="3502858" y="3384577"/>
            <a:ext cx="2112460" cy="380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Update 19.10 -&gt; 19.11</a:t>
            </a:r>
          </a:p>
        </p:txBody>
      </p:sp>
    </p:spTree>
    <p:extLst>
      <p:ext uri="{BB962C8B-B14F-4D97-AF65-F5344CB8AC3E}">
        <p14:creationId xmlns:p14="http://schemas.microsoft.com/office/powerpoint/2010/main" val="26792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8E1-7A68-4369-98FD-5347A9C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98" y="288390"/>
            <a:ext cx="8229600" cy="539927"/>
          </a:xfrm>
        </p:spPr>
        <p:txBody>
          <a:bodyPr>
            <a:normAutofit/>
          </a:bodyPr>
          <a:lstStyle/>
          <a:p>
            <a:r>
              <a:rPr lang="en-US" dirty="0"/>
              <a:t>Rebuilding Environment(s) – </a:t>
            </a:r>
            <a:r>
              <a:rPr lang="en-US" dirty="0" err="1"/>
              <a:t>create_envs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BF3F4-6167-4C04-9A4F-9AF66E7D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8F099-E2BF-4CB4-9123-CAB8122F595E}"/>
              </a:ext>
            </a:extLst>
          </p:cNvPr>
          <p:cNvSpPr/>
          <p:nvPr/>
        </p:nvSpPr>
        <p:spPr>
          <a:xfrm>
            <a:off x="815325" y="1844388"/>
            <a:ext cx="2016579" cy="26454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/>
              <a:t>Pillar: </a:t>
            </a:r>
            <a:r>
              <a:rPr lang="en-US" sz="1200" b="1" dirty="0" err="1"/>
              <a:t>create_envs.sls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397CD-D803-490B-8660-A4E0831600D1}"/>
              </a:ext>
            </a:extLst>
          </p:cNvPr>
          <p:cNvSpPr/>
          <p:nvPr/>
        </p:nvSpPr>
        <p:spPr>
          <a:xfrm>
            <a:off x="929619" y="2125045"/>
            <a:ext cx="1804312" cy="2277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nameserver_nrt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formulas: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metricbeat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7.4</a:t>
            </a:r>
          </a:p>
          <a:p>
            <a:r>
              <a:rPr lang="en-US" sz="1000" b="1" dirty="0"/>
              <a:t>      users:</a:t>
            </a:r>
          </a:p>
          <a:p>
            <a:r>
              <a:rPr lang="en-US" sz="1000" b="1" dirty="0"/>
              <a:t>         version: 1.5</a:t>
            </a:r>
          </a:p>
          <a:p>
            <a:r>
              <a:rPr lang="en-US" sz="1000" b="1" dirty="0"/>
              <a:t>         </a:t>
            </a:r>
            <a:r>
              <a:rPr lang="en-US" sz="1000" b="1" dirty="0" err="1"/>
              <a:t>additional_pillars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   - </a:t>
            </a:r>
            <a:r>
              <a:rPr lang="en-US" sz="1000" b="1" dirty="0" err="1"/>
              <a:t>group.ops_users</a:t>
            </a:r>
            <a:endParaRPr lang="en-US" sz="1000" b="1" dirty="0"/>
          </a:p>
          <a:p>
            <a:r>
              <a:rPr lang="en-US" sz="1000" b="1" dirty="0"/>
              <a:t>      </a:t>
            </a:r>
            <a:r>
              <a:rPr lang="en-US" sz="1000" b="1" dirty="0" err="1"/>
              <a:t>app_nameserver</a:t>
            </a:r>
            <a:r>
              <a:rPr lang="en-US" sz="1000" b="1" dirty="0"/>
              <a:t>:</a:t>
            </a:r>
          </a:p>
          <a:p>
            <a:r>
              <a:rPr lang="en-US" sz="1000" b="1" strike="sngStrike" dirty="0"/>
              <a:t>         version: 19.10</a:t>
            </a:r>
          </a:p>
          <a:p>
            <a:r>
              <a:rPr lang="en-US" sz="1000" b="1" dirty="0">
                <a:highlight>
                  <a:srgbClr val="FFFF00"/>
                </a:highlight>
              </a:rPr>
              <a:t>         version: 19.11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role_nameserver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0.1.3 </a:t>
            </a:r>
          </a:p>
          <a:p>
            <a:r>
              <a:rPr lang="en-US" sz="1000" b="1" dirty="0"/>
              <a:t>…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87EC7D-8158-4497-AF2C-711269AF0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99459"/>
              </p:ext>
            </p:extLst>
          </p:nvPr>
        </p:nvGraphicFramePr>
        <p:xfrm>
          <a:off x="7695487" y="1783424"/>
          <a:ext cx="335675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759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</a:tblGrid>
              <a:tr h="229480">
                <a:tc>
                  <a:txBody>
                    <a:bodyPr/>
                    <a:lstStyle/>
                    <a:p>
                      <a:r>
                        <a:rPr lang="en-US" sz="1100" dirty="0"/>
                        <a:t>Versioned Formulas</a:t>
                      </a:r>
                    </a:p>
                    <a:p>
                      <a:r>
                        <a:rPr lang="en-US" sz="1100" b="0" dirty="0"/>
                        <a:t>/</a:t>
                      </a:r>
                      <a:r>
                        <a:rPr lang="en-US" sz="1100" b="0" dirty="0" err="1"/>
                        <a:t>srv</a:t>
                      </a:r>
                      <a:r>
                        <a:rPr lang="en-US" sz="1100" b="0" dirty="0"/>
                        <a:t>/</a:t>
                      </a:r>
                      <a:r>
                        <a:rPr lang="en-US" sz="1100" b="0" dirty="0" err="1"/>
                        <a:t>versioned_formulas</a:t>
                      </a:r>
                      <a:r>
                        <a:rPr lang="en-US" sz="1100" b="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metricbeat_7.3/</a:t>
                      </a:r>
                      <a:r>
                        <a:rPr lang="en-US" sz="1000" dirty="0" err="1"/>
                        <a:t>metricbeat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0620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metricbeat_7.3/</a:t>
                      </a:r>
                      <a:r>
                        <a:rPr lang="en-US" sz="1000" dirty="0" err="1"/>
                        <a:t>metricbeat.sls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metricbeat_7.4/</a:t>
                      </a:r>
                      <a:r>
                        <a:rPr lang="en-US" sz="1000" dirty="0" err="1"/>
                        <a:t>metricbeat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0774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metricbeat_7.4/</a:t>
                      </a:r>
                      <a:r>
                        <a:rPr lang="en-US" sz="1000" dirty="0" err="1"/>
                        <a:t>metricbeat.sls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users_1.5/users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9907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users_1.5/</a:t>
                      </a:r>
                      <a:r>
                        <a:rPr lang="en-US" sz="1000" dirty="0" err="1"/>
                        <a:t>users.sls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337654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app_nameserver_19.10/</a:t>
                      </a:r>
                      <a:r>
                        <a:rPr lang="en-US" sz="1000" dirty="0" err="1"/>
                        <a:t>app_nameserver</a:t>
                      </a:r>
                      <a:endParaRPr lang="en-US" sz="1000" dirty="0"/>
                    </a:p>
                  </a:txBody>
                  <a:tcPr>
                    <a:solidFill>
                      <a:srgbClr val="CB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4824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app_nameserver_19.10/</a:t>
                      </a:r>
                      <a:r>
                        <a:rPr lang="en-US" sz="1000" dirty="0" err="1"/>
                        <a:t>app_nameserver.sls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9210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app_nameserver_19.11/</a:t>
                      </a:r>
                      <a:r>
                        <a:rPr lang="en-US" sz="1000" dirty="0" err="1"/>
                        <a:t>app_nameserver</a:t>
                      </a:r>
                      <a:endParaRPr lang="en-US" sz="1000" dirty="0"/>
                    </a:p>
                  </a:txBody>
                  <a:tcPr>
                    <a:solidFill>
                      <a:srgbClr val="CB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665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app_nameserver_19.11/</a:t>
                      </a:r>
                      <a:r>
                        <a:rPr lang="en-US" sz="1000" dirty="0" err="1"/>
                        <a:t>app_nameserver.sls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80802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role_nameserver_1.3/</a:t>
                      </a:r>
                      <a:r>
                        <a:rPr lang="en-US" sz="1000" dirty="0" err="1"/>
                        <a:t>role_nameserver</a:t>
                      </a:r>
                      <a:endParaRPr lang="en-US" sz="1000" dirty="0"/>
                    </a:p>
                  </a:txBody>
                  <a:tcPr>
                    <a:solidFill>
                      <a:srgbClr val="CB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76219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role_nameserver_1.3/</a:t>
                      </a:r>
                      <a:r>
                        <a:rPr lang="en-US" sz="1000" dirty="0" err="1"/>
                        <a:t>role_nameserver.sls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0334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73FE447-E8C1-4C82-9C99-E57F50220026}"/>
              </a:ext>
            </a:extLst>
          </p:cNvPr>
          <p:cNvSpPr/>
          <p:nvPr/>
        </p:nvSpPr>
        <p:spPr>
          <a:xfrm>
            <a:off x="4538244" y="1787368"/>
            <a:ext cx="2164003" cy="3004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/>
              <a:t>nameserver_nrt</a:t>
            </a:r>
            <a:endParaRPr lang="en-US" sz="1200" b="1" dirty="0"/>
          </a:p>
          <a:p>
            <a:endParaRPr lang="en-US" sz="12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0714CE-5C59-4A10-A146-6FD1D8038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25859"/>
              </p:ext>
            </p:extLst>
          </p:nvPr>
        </p:nvGraphicFramePr>
        <p:xfrm>
          <a:off x="4605182" y="2049727"/>
          <a:ext cx="199832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326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</a:tblGrid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srv</a:t>
                      </a:r>
                      <a:r>
                        <a:rPr lang="en-US" sz="1000" b="1" dirty="0"/>
                        <a:t>/formulas/</a:t>
                      </a:r>
                      <a:r>
                        <a:rPr lang="en-US" sz="1000" b="1" dirty="0" err="1"/>
                        <a:t>nameserver_nrt</a:t>
                      </a:r>
                      <a:r>
                        <a:rPr lang="en-US" sz="1000" b="1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3586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637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B9A3F3-4B26-481A-AA3C-67128C83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31290"/>
              </p:ext>
            </p:extLst>
          </p:nvPr>
        </p:nvGraphicFramePr>
        <p:xfrm>
          <a:off x="4605180" y="3431937"/>
          <a:ext cx="1998325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8325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</a:tblGrid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srv</a:t>
                      </a:r>
                      <a:r>
                        <a:rPr lang="en-US" sz="1000" b="1" dirty="0"/>
                        <a:t>/pillars/</a:t>
                      </a:r>
                      <a:r>
                        <a:rPr lang="en-US" sz="1000" b="1" dirty="0" err="1"/>
                        <a:t>nameserver_nrt</a:t>
                      </a:r>
                      <a:r>
                        <a:rPr lang="en-US" sz="1000" b="1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99073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users.sls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82651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777299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4892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44BEE9-34A4-4EDF-8092-EAC6965FE1DE}"/>
              </a:ext>
            </a:extLst>
          </p:cNvPr>
          <p:cNvCxnSpPr>
            <a:cxnSpLocks/>
          </p:cNvCxnSpPr>
          <p:nvPr/>
        </p:nvCxnSpPr>
        <p:spPr>
          <a:xfrm>
            <a:off x="6642417" y="2410923"/>
            <a:ext cx="1053071" cy="4424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8B249D-7B86-450C-AAC9-88C8319AE8A5}"/>
              </a:ext>
            </a:extLst>
          </p:cNvPr>
          <p:cNvCxnSpPr>
            <a:cxnSpLocks/>
          </p:cNvCxnSpPr>
          <p:nvPr/>
        </p:nvCxnSpPr>
        <p:spPr>
          <a:xfrm>
            <a:off x="6649432" y="2877483"/>
            <a:ext cx="1037891" cy="9096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668375-9DAE-4195-8B69-C5EA19FCF8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603508" y="2659327"/>
            <a:ext cx="1103237" cy="64777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203FD4-4306-450E-BFE1-142272FA61C2}"/>
              </a:ext>
            </a:extLst>
          </p:cNvPr>
          <p:cNvCxnSpPr>
            <a:cxnSpLocks/>
          </p:cNvCxnSpPr>
          <p:nvPr/>
        </p:nvCxnSpPr>
        <p:spPr>
          <a:xfrm>
            <a:off x="6624685" y="3132363"/>
            <a:ext cx="1070802" cy="165994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EC901-647A-4575-9DB5-6B1F544004F3}"/>
              </a:ext>
            </a:extLst>
          </p:cNvPr>
          <p:cNvCxnSpPr>
            <a:cxnSpLocks/>
          </p:cNvCxnSpPr>
          <p:nvPr/>
        </p:nvCxnSpPr>
        <p:spPr>
          <a:xfrm flipV="1">
            <a:off x="6649431" y="3094193"/>
            <a:ext cx="1041974" cy="69291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533879-9953-49EB-A566-0BA3A58CD312}"/>
              </a:ext>
            </a:extLst>
          </p:cNvPr>
          <p:cNvCxnSpPr>
            <a:cxnSpLocks/>
          </p:cNvCxnSpPr>
          <p:nvPr/>
        </p:nvCxnSpPr>
        <p:spPr>
          <a:xfrm flipV="1">
            <a:off x="6649431" y="3553107"/>
            <a:ext cx="1041974" cy="4747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65EAC9-0E86-4D87-99BE-B6E1055BDE09}"/>
              </a:ext>
            </a:extLst>
          </p:cNvPr>
          <p:cNvCxnSpPr>
            <a:cxnSpLocks/>
          </p:cNvCxnSpPr>
          <p:nvPr/>
        </p:nvCxnSpPr>
        <p:spPr>
          <a:xfrm flipV="1">
            <a:off x="6645349" y="4043168"/>
            <a:ext cx="1038880" cy="2295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921E61-4BAC-46B2-B447-D3140ECCEDE5}"/>
              </a:ext>
            </a:extLst>
          </p:cNvPr>
          <p:cNvCxnSpPr>
            <a:cxnSpLocks/>
          </p:cNvCxnSpPr>
          <p:nvPr/>
        </p:nvCxnSpPr>
        <p:spPr>
          <a:xfrm>
            <a:off x="6628767" y="4529853"/>
            <a:ext cx="1077978" cy="47828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9023E16-CF19-4F6A-8B9E-5ACAAE8B2B5C}"/>
              </a:ext>
            </a:extLst>
          </p:cNvPr>
          <p:cNvSpPr/>
          <p:nvPr/>
        </p:nvSpPr>
        <p:spPr>
          <a:xfrm>
            <a:off x="3033335" y="1772646"/>
            <a:ext cx="1211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Rebuild all Environments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76176-BA12-4E1E-916F-737ACE256EB0}"/>
              </a:ext>
            </a:extLst>
          </p:cNvPr>
          <p:cNvCxnSpPr>
            <a:cxnSpLocks/>
          </p:cNvCxnSpPr>
          <p:nvPr/>
        </p:nvCxnSpPr>
        <p:spPr>
          <a:xfrm>
            <a:off x="6660692" y="2877483"/>
            <a:ext cx="1039782" cy="1421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221150-2799-42FD-86D5-DABD88BCA0EE}"/>
              </a:ext>
            </a:extLst>
          </p:cNvPr>
          <p:cNvCxnSpPr>
            <a:cxnSpLocks/>
          </p:cNvCxnSpPr>
          <p:nvPr/>
        </p:nvCxnSpPr>
        <p:spPr>
          <a:xfrm>
            <a:off x="6649432" y="4303632"/>
            <a:ext cx="1037891" cy="22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E556D5A-C190-499F-B1EE-59ECDA7D164B}"/>
              </a:ext>
            </a:extLst>
          </p:cNvPr>
          <p:cNvSpPr/>
          <p:nvPr/>
        </p:nvSpPr>
        <p:spPr>
          <a:xfrm>
            <a:off x="7210576" y="3390391"/>
            <a:ext cx="244929" cy="250033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F40E0510-047A-4D62-B282-A9018B586277}"/>
              </a:ext>
            </a:extLst>
          </p:cNvPr>
          <p:cNvSpPr/>
          <p:nvPr/>
        </p:nvSpPr>
        <p:spPr>
          <a:xfrm>
            <a:off x="6969663" y="4053599"/>
            <a:ext cx="244929" cy="250033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3AA035E-EFCB-4130-9BA4-E6E90C0B6CFE}"/>
              </a:ext>
            </a:extLst>
          </p:cNvPr>
          <p:cNvSpPr/>
          <p:nvPr/>
        </p:nvSpPr>
        <p:spPr>
          <a:xfrm>
            <a:off x="3033334" y="2427263"/>
            <a:ext cx="1474455" cy="3800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nameserver_nrt</a:t>
            </a:r>
            <a:endParaRPr lang="en-US" sz="1100" b="1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C24B5097-7750-4EF1-90DE-4C09C51DE021}"/>
              </a:ext>
            </a:extLst>
          </p:cNvPr>
          <p:cNvSpPr/>
          <p:nvPr/>
        </p:nvSpPr>
        <p:spPr>
          <a:xfrm>
            <a:off x="2848225" y="2176870"/>
            <a:ext cx="254344" cy="1966380"/>
          </a:xfrm>
          <a:prstGeom prst="rightBrace">
            <a:avLst>
              <a:gd name="adj1" fmla="val 8333"/>
              <a:gd name="adj2" fmla="val 505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E813A4-CD71-422D-B109-55FB55891D8D}"/>
              </a:ext>
            </a:extLst>
          </p:cNvPr>
          <p:cNvCxnSpPr>
            <a:cxnSpLocks/>
          </p:cNvCxnSpPr>
          <p:nvPr/>
        </p:nvCxnSpPr>
        <p:spPr>
          <a:xfrm>
            <a:off x="6642417" y="2870605"/>
            <a:ext cx="1044906" cy="90776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B3E89-204E-4DDB-AE82-A34820772EC6}"/>
              </a:ext>
            </a:extLst>
          </p:cNvPr>
          <p:cNvCxnSpPr>
            <a:cxnSpLocks/>
          </p:cNvCxnSpPr>
          <p:nvPr/>
        </p:nvCxnSpPr>
        <p:spPr>
          <a:xfrm flipV="1">
            <a:off x="6645349" y="4023280"/>
            <a:ext cx="1041974" cy="25816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3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81FF-53C0-462C-BF1A-1C08AC2B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93" y="242650"/>
            <a:ext cx="8229600" cy="539927"/>
          </a:xfrm>
        </p:spPr>
        <p:txBody>
          <a:bodyPr/>
          <a:lstStyle/>
          <a:p>
            <a:r>
              <a:rPr lang="en-US" dirty="0"/>
              <a:t>Promoting a Release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DE50-4416-4D56-B2CF-4BE762D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88A5A-3206-4D0D-9825-6DF0044DE399}"/>
              </a:ext>
            </a:extLst>
          </p:cNvPr>
          <p:cNvSpPr/>
          <p:nvPr/>
        </p:nvSpPr>
        <p:spPr>
          <a:xfrm>
            <a:off x="1482911" y="1276582"/>
            <a:ext cx="1494064" cy="539927"/>
          </a:xfrm>
          <a:prstGeom prst="roundRect">
            <a:avLst>
              <a:gd name="adj" fmla="val 48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versions already available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262293B-A3F4-42B8-8A48-6CACD92B6BA8}"/>
              </a:ext>
            </a:extLst>
          </p:cNvPr>
          <p:cNvSpPr/>
          <p:nvPr/>
        </p:nvSpPr>
        <p:spPr>
          <a:xfrm>
            <a:off x="1489037" y="2127290"/>
            <a:ext cx="1445082" cy="73478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</a:t>
            </a:r>
            <a:r>
              <a:rPr lang="en-US" sz="1200" dirty="0" err="1"/>
              <a:t>create_envs</a:t>
            </a:r>
            <a:r>
              <a:rPr lang="en-US" sz="1200" dirty="0"/>
              <a:t> pillar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08DED-CDE8-4478-ABA1-FCED271C517D}"/>
              </a:ext>
            </a:extLst>
          </p:cNvPr>
          <p:cNvCxnSpPr>
            <a:cxnSpLocks/>
          </p:cNvCxnSpPr>
          <p:nvPr/>
        </p:nvCxnSpPr>
        <p:spPr>
          <a:xfrm>
            <a:off x="2235050" y="1816509"/>
            <a:ext cx="2038" cy="284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C8AE4-3962-4B6B-B9B0-025233FCC723}"/>
              </a:ext>
            </a:extLst>
          </p:cNvPr>
          <p:cNvSpPr/>
          <p:nvPr/>
        </p:nvSpPr>
        <p:spPr>
          <a:xfrm>
            <a:off x="1550267" y="3136985"/>
            <a:ext cx="1383853" cy="6373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</a:t>
            </a:r>
          </a:p>
          <a:p>
            <a:pPr algn="ctr"/>
            <a:r>
              <a:rPr lang="en-US" sz="1200" dirty="0" err="1"/>
              <a:t>create_envs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56F9B0-6FFA-43C2-82D8-80D326097E45}"/>
              </a:ext>
            </a:extLst>
          </p:cNvPr>
          <p:cNvCxnSpPr>
            <a:cxnSpLocks/>
          </p:cNvCxnSpPr>
          <p:nvPr/>
        </p:nvCxnSpPr>
        <p:spPr>
          <a:xfrm>
            <a:off x="2235387" y="2836531"/>
            <a:ext cx="2038" cy="284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467A01-DB49-4494-83D0-FF708F374AFF}"/>
              </a:ext>
            </a:extLst>
          </p:cNvPr>
          <p:cNvSpPr/>
          <p:nvPr/>
        </p:nvSpPr>
        <p:spPr>
          <a:xfrm>
            <a:off x="1493113" y="4141826"/>
            <a:ext cx="1494064" cy="539927"/>
          </a:xfrm>
          <a:prstGeom prst="roundRect">
            <a:avLst>
              <a:gd name="adj" fmla="val 48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role formula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B9EF83-ABC9-46D6-B0D5-2337C3796382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240145" y="3759735"/>
            <a:ext cx="690" cy="382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3A09C9-8884-482B-8AD4-9D564A6C03DD}"/>
              </a:ext>
            </a:extLst>
          </p:cNvPr>
          <p:cNvSpPr txBox="1"/>
          <p:nvPr/>
        </p:nvSpPr>
        <p:spPr>
          <a:xfrm>
            <a:off x="863784" y="1843957"/>
            <a:ext cx="1489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deploy necessary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EC1A1-6C3D-4610-8B5B-D87EEEB21D5B}"/>
              </a:ext>
            </a:extLst>
          </p:cNvPr>
          <p:cNvSpPr txBox="1"/>
          <p:nvPr/>
        </p:nvSpPr>
        <p:spPr>
          <a:xfrm>
            <a:off x="2248319" y="2855481"/>
            <a:ext cx="2036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environments defined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0C9E0-722D-468C-B057-9F67ADB2B0A8}"/>
              </a:ext>
            </a:extLst>
          </p:cNvPr>
          <p:cNvSpPr txBox="1"/>
          <p:nvPr/>
        </p:nvSpPr>
        <p:spPr>
          <a:xfrm>
            <a:off x="857794" y="3854604"/>
            <a:ext cx="149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Rebuild Environments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775BB6-F16D-4E87-92D9-AB8BCAC0A0E3}"/>
              </a:ext>
            </a:extLst>
          </p:cNvPr>
          <p:cNvSpPr/>
          <p:nvPr/>
        </p:nvSpPr>
        <p:spPr>
          <a:xfrm>
            <a:off x="5332831" y="1276583"/>
            <a:ext cx="2016579" cy="46104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/>
              <a:t>Pillar: </a:t>
            </a:r>
            <a:r>
              <a:rPr lang="en-US" sz="1200" b="1" dirty="0" err="1"/>
              <a:t>create_envs.sls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D12EE-3346-4B51-8E22-5AEC960B5B83}"/>
              </a:ext>
            </a:extLst>
          </p:cNvPr>
          <p:cNvSpPr/>
          <p:nvPr/>
        </p:nvSpPr>
        <p:spPr>
          <a:xfrm>
            <a:off x="5421058" y="1538354"/>
            <a:ext cx="1804312" cy="42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nameserver_nrt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formulas: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metricbeat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7.4</a:t>
            </a:r>
          </a:p>
          <a:p>
            <a:r>
              <a:rPr lang="en-US" sz="1000" b="1" dirty="0"/>
              <a:t>      users:</a:t>
            </a:r>
          </a:p>
          <a:p>
            <a:r>
              <a:rPr lang="en-US" sz="1000" b="1" dirty="0"/>
              <a:t>         version: 1.5</a:t>
            </a:r>
          </a:p>
          <a:p>
            <a:r>
              <a:rPr lang="en-US" sz="1000" b="1" dirty="0"/>
              <a:t>         </a:t>
            </a:r>
            <a:r>
              <a:rPr lang="en-US" sz="1000" b="1" dirty="0" err="1"/>
              <a:t>additional_pillars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   - </a:t>
            </a:r>
            <a:r>
              <a:rPr lang="en-US" sz="1000" b="1" dirty="0" err="1"/>
              <a:t>group.ops_users</a:t>
            </a:r>
            <a:endParaRPr lang="en-US" sz="1000" b="1" dirty="0"/>
          </a:p>
          <a:p>
            <a:r>
              <a:rPr lang="en-US" sz="1000" b="1" dirty="0"/>
              <a:t>      </a:t>
            </a:r>
            <a:r>
              <a:rPr lang="en-US" sz="1000" b="1" dirty="0" err="1"/>
              <a:t>app_nameserver</a:t>
            </a:r>
            <a:r>
              <a:rPr lang="en-US" sz="1000" b="1" dirty="0"/>
              <a:t>:</a:t>
            </a:r>
            <a:endParaRPr lang="en-US" sz="1000" b="1" strike="sngStrike" dirty="0"/>
          </a:p>
          <a:p>
            <a:r>
              <a:rPr lang="en-US" sz="1000" b="1" dirty="0"/>
              <a:t>         version: 19.11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role_nameserver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0.1.3 </a:t>
            </a:r>
          </a:p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nameserver_ga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formulas: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metricbeat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7.3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users: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1.5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additional_pillars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  -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group.ops_users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app_nameserver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10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19.10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role_nameserver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0.1.3 </a:t>
            </a:r>
          </a:p>
          <a:p>
            <a:r>
              <a:rPr lang="en-US" sz="1000" b="1" dirty="0"/>
              <a:t>…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BA21168-B7AA-4ACC-B56B-C06E3542E51A}"/>
              </a:ext>
            </a:extLst>
          </p:cNvPr>
          <p:cNvSpPr/>
          <p:nvPr/>
        </p:nvSpPr>
        <p:spPr>
          <a:xfrm>
            <a:off x="3294064" y="2048909"/>
            <a:ext cx="1721679" cy="380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NRT -&gt;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12A300-8DA6-461C-9EB4-2163E6E15378}"/>
              </a:ext>
            </a:extLst>
          </p:cNvPr>
          <p:cNvSpPr/>
          <p:nvPr/>
        </p:nvSpPr>
        <p:spPr>
          <a:xfrm>
            <a:off x="8943565" y="1259942"/>
            <a:ext cx="2016579" cy="46104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/>
              <a:t>Pillar: </a:t>
            </a:r>
            <a:r>
              <a:rPr lang="en-US" sz="1200" b="1" dirty="0" err="1"/>
              <a:t>create_envs.sls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08A72E-CE81-4670-99EF-8ED04F810BC8}"/>
              </a:ext>
            </a:extLst>
          </p:cNvPr>
          <p:cNvSpPr/>
          <p:nvPr/>
        </p:nvSpPr>
        <p:spPr>
          <a:xfrm>
            <a:off x="9031792" y="1521713"/>
            <a:ext cx="1804312" cy="42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nameserver_nrt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formulas: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metricbeat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7.4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users: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1.5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additional_pillars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  -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group.ops_users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app_nameserver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10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19.11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role_nameserver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0.1.3 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nameserver_ga</a:t>
            </a:r>
            <a:r>
              <a:rPr lang="en-US" sz="1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  formulas: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     </a:t>
            </a:r>
            <a:r>
              <a:rPr lang="en-US" sz="1000" b="1" dirty="0" err="1">
                <a:solidFill>
                  <a:schemeClr val="tx1"/>
                </a:solidFill>
              </a:rPr>
              <a:t>metricbeat</a:t>
            </a:r>
            <a:r>
              <a:rPr lang="en-US" sz="1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b="1" strike="sngStrike" dirty="0">
                <a:solidFill>
                  <a:schemeClr val="tx1"/>
                </a:solidFill>
              </a:rPr>
              <a:t>         version: 7.3</a:t>
            </a:r>
          </a:p>
          <a:p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</a:rPr>
              <a:t>         version: 7.4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     users: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        version: 1.5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        </a:t>
            </a:r>
            <a:r>
              <a:rPr lang="en-US" sz="1000" b="1" dirty="0" err="1">
                <a:solidFill>
                  <a:schemeClr val="tx1"/>
                </a:solidFill>
              </a:rPr>
              <a:t>additional_pillars</a:t>
            </a:r>
            <a:r>
              <a:rPr lang="en-US" sz="1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           - </a:t>
            </a:r>
            <a:r>
              <a:rPr lang="en-US" sz="1000" b="1" dirty="0" err="1">
                <a:solidFill>
                  <a:schemeClr val="tx1"/>
                </a:solidFill>
              </a:rPr>
              <a:t>group.ops_users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      </a:t>
            </a:r>
            <a:r>
              <a:rPr lang="en-US" sz="1000" b="1" dirty="0" err="1">
                <a:solidFill>
                  <a:schemeClr val="tx1"/>
                </a:solidFill>
              </a:rPr>
              <a:t>app_nameserver</a:t>
            </a:r>
            <a:r>
              <a:rPr lang="en-US" sz="1000" b="1" dirty="0">
                <a:solidFill>
                  <a:schemeClr val="tx1"/>
                </a:solidFill>
              </a:rPr>
              <a:t>:</a:t>
            </a:r>
            <a:endParaRPr lang="en-US" sz="1000" b="1" strike="sngStrike" dirty="0">
              <a:solidFill>
                <a:schemeClr val="tx1"/>
              </a:solidFill>
            </a:endParaRPr>
          </a:p>
          <a:p>
            <a:r>
              <a:rPr lang="en-US" sz="1000" b="1" strike="sngStrike" dirty="0">
                <a:solidFill>
                  <a:schemeClr val="tx1"/>
                </a:solidFill>
              </a:rPr>
              <a:t>         version: 19.10</a:t>
            </a:r>
          </a:p>
          <a:p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</a:rPr>
              <a:t>         version: 19.11          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     </a:t>
            </a:r>
            <a:r>
              <a:rPr lang="en-US" sz="1000" b="1" dirty="0" err="1">
                <a:solidFill>
                  <a:schemeClr val="tx1"/>
                </a:solidFill>
              </a:rPr>
              <a:t>role_nameserver</a:t>
            </a:r>
            <a:r>
              <a:rPr lang="en-US" sz="1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        version: 0.1.3 </a:t>
            </a:r>
          </a:p>
          <a:p>
            <a:r>
              <a:rPr lang="en-US" sz="1000" b="1" dirty="0"/>
              <a:t>…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BA9E158-7D43-401B-B5D4-798B33AE4E57}"/>
              </a:ext>
            </a:extLst>
          </p:cNvPr>
          <p:cNvCxnSpPr>
            <a:cxnSpLocks/>
          </p:cNvCxnSpPr>
          <p:nvPr/>
        </p:nvCxnSpPr>
        <p:spPr>
          <a:xfrm>
            <a:off x="7225369" y="2255520"/>
            <a:ext cx="1718196" cy="1518821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6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18D067-F940-475C-8954-76879ECA9182}"/>
              </a:ext>
            </a:extLst>
          </p:cNvPr>
          <p:cNvSpPr/>
          <p:nvPr/>
        </p:nvSpPr>
        <p:spPr>
          <a:xfrm>
            <a:off x="513877" y="4228124"/>
            <a:ext cx="8683022" cy="19257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GA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62D410F-12F2-4D44-97F8-0ED4F02ADFA1}"/>
              </a:ext>
            </a:extLst>
          </p:cNvPr>
          <p:cNvSpPr/>
          <p:nvPr/>
        </p:nvSpPr>
        <p:spPr>
          <a:xfrm>
            <a:off x="513878" y="2260798"/>
            <a:ext cx="8683021" cy="19257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NRT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881FF-53C0-462C-BF1A-1C08AC2B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93" y="242650"/>
            <a:ext cx="8229600" cy="539927"/>
          </a:xfrm>
        </p:spPr>
        <p:txBody>
          <a:bodyPr/>
          <a:lstStyle/>
          <a:p>
            <a:r>
              <a:rPr lang="en-US" dirty="0"/>
              <a:t>Applying role formulas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DE50-4416-4D56-B2CF-4BE762D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88A5A-3206-4D0D-9825-6DF0044DE399}"/>
              </a:ext>
            </a:extLst>
          </p:cNvPr>
          <p:cNvSpPr/>
          <p:nvPr/>
        </p:nvSpPr>
        <p:spPr>
          <a:xfrm>
            <a:off x="1482911" y="1465507"/>
            <a:ext cx="1494064" cy="539927"/>
          </a:xfrm>
          <a:prstGeom prst="roundRect">
            <a:avLst>
              <a:gd name="adj" fmla="val 48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Role Formulas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C8AE4-3962-4B6B-B9B0-025233FCC723}"/>
              </a:ext>
            </a:extLst>
          </p:cNvPr>
          <p:cNvSpPr/>
          <p:nvPr/>
        </p:nvSpPr>
        <p:spPr>
          <a:xfrm>
            <a:off x="4161049" y="1359064"/>
            <a:ext cx="1623088" cy="796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Environment Changes </a:t>
            </a:r>
          </a:p>
          <a:p>
            <a:pPr algn="ctr"/>
            <a:r>
              <a:rPr lang="en-US" sz="1200" dirty="0" err="1"/>
              <a:t>create_envs</a:t>
            </a:r>
            <a:endParaRPr lang="en-US" sz="1200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337C3D3-E548-41E2-BB1E-C8E91F6B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11063"/>
              </p:ext>
            </p:extLst>
          </p:nvPr>
        </p:nvGraphicFramePr>
        <p:xfrm>
          <a:off x="1222584" y="2409116"/>
          <a:ext cx="19983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69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  <a:gridCol w="709957">
                  <a:extLst>
                    <a:ext uri="{9D8B030D-6E8A-4147-A177-3AD203B41FA5}">
                      <a16:colId xmlns:a16="http://schemas.microsoft.com/office/drawing/2014/main" val="31148972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nameserver_nrt</a:t>
                      </a:r>
                      <a:endParaRPr 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7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Formula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3586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6378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A2AECD-BB49-4689-BBBE-5BFDC4266ADB}"/>
              </a:ext>
            </a:extLst>
          </p:cNvPr>
          <p:cNvSpPr/>
          <p:nvPr/>
        </p:nvSpPr>
        <p:spPr>
          <a:xfrm>
            <a:off x="7031593" y="1487105"/>
            <a:ext cx="1494064" cy="539927"/>
          </a:xfrm>
          <a:prstGeom prst="roundRect">
            <a:avLst>
              <a:gd name="adj" fmla="val 48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Role Formulas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28BEFAE-4AFC-4B07-B208-831A953DF2E1}"/>
              </a:ext>
            </a:extLst>
          </p:cNvPr>
          <p:cNvSpPr/>
          <p:nvPr/>
        </p:nvSpPr>
        <p:spPr>
          <a:xfrm>
            <a:off x="3154933" y="1545465"/>
            <a:ext cx="842734" cy="3800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D4EB946-798A-449E-891F-2D21EA24E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32068"/>
              </p:ext>
            </p:extLst>
          </p:nvPr>
        </p:nvGraphicFramePr>
        <p:xfrm>
          <a:off x="1222584" y="4372420"/>
          <a:ext cx="19983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69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  <a:gridCol w="709957">
                  <a:extLst>
                    <a:ext uri="{9D8B030D-6E8A-4147-A177-3AD203B41FA5}">
                      <a16:colId xmlns:a16="http://schemas.microsoft.com/office/drawing/2014/main" val="31148972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nameserver_ga</a:t>
                      </a:r>
                      <a:endParaRPr 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7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Formula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3586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637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771EA58-0C79-4E60-964E-CE36EE605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31689"/>
              </p:ext>
            </p:extLst>
          </p:nvPr>
        </p:nvGraphicFramePr>
        <p:xfrm>
          <a:off x="3978758" y="2428904"/>
          <a:ext cx="19983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69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  <a:gridCol w="709957">
                  <a:extLst>
                    <a:ext uri="{9D8B030D-6E8A-4147-A177-3AD203B41FA5}">
                      <a16:colId xmlns:a16="http://schemas.microsoft.com/office/drawing/2014/main" val="31148972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nameserver_nrt</a:t>
                      </a:r>
                      <a:endParaRPr 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7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Formula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3586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637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103A00B-7B36-4D88-810D-22415628C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61615"/>
              </p:ext>
            </p:extLst>
          </p:nvPr>
        </p:nvGraphicFramePr>
        <p:xfrm>
          <a:off x="3978758" y="4309081"/>
          <a:ext cx="199832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69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  <a:gridCol w="709957">
                  <a:extLst>
                    <a:ext uri="{9D8B030D-6E8A-4147-A177-3AD203B41FA5}">
                      <a16:colId xmlns:a16="http://schemas.microsoft.com/office/drawing/2014/main" val="31148972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nameserver_ga</a:t>
                      </a:r>
                      <a:endParaRPr 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7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Formula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strike="sngStrike" dirty="0">
                          <a:solidFill>
                            <a:srgbClr val="FF0000"/>
                          </a:solidFill>
                        </a:rPr>
                        <a:t>7.3</a:t>
                      </a:r>
                    </a:p>
                    <a:p>
                      <a:pPr algn="ctr"/>
                      <a:r>
                        <a:rPr lang="en-US" sz="1000" b="1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strike="sngStrike" dirty="0">
                          <a:solidFill>
                            <a:srgbClr val="FF0000"/>
                          </a:solidFill>
                        </a:rPr>
                        <a:t>19.10</a:t>
                      </a:r>
                    </a:p>
                    <a:p>
                      <a:pPr algn="ctr"/>
                      <a:r>
                        <a:rPr lang="en-US" sz="1000" b="1" dirty="0"/>
                        <a:t>19.11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3586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637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1B7321C-AB7C-4A1C-AB0F-2415360C7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22414"/>
              </p:ext>
            </p:extLst>
          </p:nvPr>
        </p:nvGraphicFramePr>
        <p:xfrm>
          <a:off x="6833768" y="2428904"/>
          <a:ext cx="19983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69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  <a:gridCol w="709957">
                  <a:extLst>
                    <a:ext uri="{9D8B030D-6E8A-4147-A177-3AD203B41FA5}">
                      <a16:colId xmlns:a16="http://schemas.microsoft.com/office/drawing/2014/main" val="31148972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nameserver_nrt</a:t>
                      </a:r>
                      <a:endParaRPr 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7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Formula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3586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6378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CD7D11-3086-43BD-9206-0185EB91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55353"/>
              </p:ext>
            </p:extLst>
          </p:nvPr>
        </p:nvGraphicFramePr>
        <p:xfrm>
          <a:off x="6833768" y="4392208"/>
          <a:ext cx="19983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69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  <a:gridCol w="709957">
                  <a:extLst>
                    <a:ext uri="{9D8B030D-6E8A-4147-A177-3AD203B41FA5}">
                      <a16:colId xmlns:a16="http://schemas.microsoft.com/office/drawing/2014/main" val="31148972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nameserver_ga</a:t>
                      </a:r>
                      <a:endParaRPr 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7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Formula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3586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6378"/>
                  </a:ext>
                </a:extLst>
              </a:tr>
            </a:tbl>
          </a:graphicData>
        </a:graphic>
      </p:graphicFrame>
      <p:sp>
        <p:nvSpPr>
          <p:cNvPr id="45" name="Arrow: Right 44">
            <a:extLst>
              <a:ext uri="{FF2B5EF4-FFF2-40B4-BE49-F238E27FC236}">
                <a16:creationId xmlns:a16="http://schemas.microsoft.com/office/drawing/2014/main" id="{89DAAF13-2E0B-4193-8CF2-B712935FC21C}"/>
              </a:ext>
            </a:extLst>
          </p:cNvPr>
          <p:cNvSpPr/>
          <p:nvPr/>
        </p:nvSpPr>
        <p:spPr>
          <a:xfrm>
            <a:off x="5986498" y="1567064"/>
            <a:ext cx="842734" cy="3800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44EEDF9-52FE-4B10-814C-3AD2F922BC03}"/>
              </a:ext>
            </a:extLst>
          </p:cNvPr>
          <p:cNvSpPr txBox="1">
            <a:spLocks/>
          </p:cNvSpPr>
          <p:nvPr/>
        </p:nvSpPr>
        <p:spPr>
          <a:xfrm>
            <a:off x="9360281" y="2260798"/>
            <a:ext cx="2694638" cy="4365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Char char="•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80000"/>
              <a:buFont typeface="Lucida Grande"/>
              <a:buChar char="‣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Lucida Grande"/>
              <a:buChar char="-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Char char="•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/>
            <a:r>
              <a:rPr lang="en-US" sz="1500" b="1" dirty="0"/>
              <a:t>Must support simple promotion from one release state to the next</a:t>
            </a:r>
          </a:p>
          <a:p>
            <a:pPr marL="230188" indent="-230188"/>
            <a:r>
              <a:rPr lang="en-US" sz="1500" b="1" dirty="0"/>
              <a:t>Server roles must share Salt States and Formulas </a:t>
            </a:r>
          </a:p>
          <a:p>
            <a:pPr marL="230188" indent="-230188"/>
            <a:r>
              <a:rPr lang="en-US" sz="1500" b="1" dirty="0"/>
              <a:t>Repair Automation must bring any server back up to its prior state</a:t>
            </a:r>
          </a:p>
          <a:p>
            <a:pPr marL="230188" indent="-230188"/>
            <a:r>
              <a:rPr lang="en-US" sz="1500" b="1" dirty="0"/>
              <a:t>Must support server moves between both release states and roles</a:t>
            </a:r>
          </a:p>
          <a:p>
            <a:pPr marL="230188" indent="-230188"/>
            <a:r>
              <a:rPr lang="en-US" sz="1500" b="1" dirty="0"/>
              <a:t>Deployments must only affect a single release state and role</a:t>
            </a:r>
          </a:p>
          <a:p>
            <a:pPr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C77FD59-D56F-4E63-9ED0-A0992E811E42}"/>
              </a:ext>
            </a:extLst>
          </p:cNvPr>
          <p:cNvSpPr txBox="1">
            <a:spLocks/>
          </p:cNvSpPr>
          <p:nvPr/>
        </p:nvSpPr>
        <p:spPr>
          <a:xfrm>
            <a:off x="9520541" y="1736550"/>
            <a:ext cx="2374117" cy="53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  <p:pic>
        <p:nvPicPr>
          <p:cNvPr id="7" name="Graphic 6" descr="Hourglass">
            <a:extLst>
              <a:ext uri="{FF2B5EF4-FFF2-40B4-BE49-F238E27FC236}">
                <a16:creationId xmlns:a16="http://schemas.microsoft.com/office/drawing/2014/main" id="{420EC854-26AD-487D-A966-1849A2D3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715" y="888300"/>
            <a:ext cx="460908" cy="460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A5174-8361-498C-A792-57192054377F}"/>
              </a:ext>
            </a:extLst>
          </p:cNvPr>
          <p:cNvSpPr txBox="1"/>
          <p:nvPr/>
        </p:nvSpPr>
        <p:spPr>
          <a:xfrm>
            <a:off x="2044796" y="939376"/>
            <a:ext cx="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30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55C4F-D23E-4425-B581-F660FB4B303F}"/>
              </a:ext>
            </a:extLst>
          </p:cNvPr>
          <p:cNvSpPr txBox="1"/>
          <p:nvPr/>
        </p:nvSpPr>
        <p:spPr>
          <a:xfrm>
            <a:off x="4734527" y="939376"/>
            <a:ext cx="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30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A2789-AD5C-4591-AE37-894344F31B82}"/>
              </a:ext>
            </a:extLst>
          </p:cNvPr>
          <p:cNvSpPr txBox="1"/>
          <p:nvPr/>
        </p:nvSpPr>
        <p:spPr>
          <a:xfrm>
            <a:off x="7593478" y="933234"/>
            <a:ext cx="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81FF-53C0-462C-BF1A-1C08AC2B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8852"/>
            <a:ext cx="10972800" cy="848808"/>
          </a:xfrm>
        </p:spPr>
        <p:txBody>
          <a:bodyPr>
            <a:normAutofit/>
          </a:bodyPr>
          <a:lstStyle/>
          <a:p>
            <a:r>
              <a:rPr lang="en-US" sz="3600" dirty="0"/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DE50-4416-4D56-B2CF-4BE762D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Question mark icon free clipart images 9">
            <a:extLst>
              <a:ext uri="{FF2B5EF4-FFF2-40B4-BE49-F238E27FC236}">
                <a16:creationId xmlns:a16="http://schemas.microsoft.com/office/drawing/2014/main" id="{D218BB21-EA24-4504-9C85-2D277733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75" y="1209124"/>
            <a:ext cx="4301233" cy="47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2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97FF9-B294-4B15-9435-C5707CD8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5DF769-BD53-456C-AAD7-0C0DA27902C2}"/>
              </a:ext>
            </a:extLst>
          </p:cNvPr>
          <p:cNvSpPr txBox="1">
            <a:spLocks/>
          </p:cNvSpPr>
          <p:nvPr/>
        </p:nvSpPr>
        <p:spPr>
          <a:xfrm>
            <a:off x="609600" y="320016"/>
            <a:ext cx="10972800" cy="53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Additional Considerations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2672A4-1AFB-47BB-9473-88BF2504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8" y="2078876"/>
            <a:ext cx="2765064" cy="2456044"/>
          </a:xfrm>
          <a:prstGeom prst="rect">
            <a:avLst/>
          </a:prstGeom>
        </p:spPr>
      </p:pic>
      <p:pic>
        <p:nvPicPr>
          <p:cNvPr id="1030" name="Picture 6" descr="AndyToolsHammerSpanner">
            <a:extLst>
              <a:ext uri="{FF2B5EF4-FFF2-40B4-BE49-F238E27FC236}">
                <a16:creationId xmlns:a16="http://schemas.microsoft.com/office/drawing/2014/main" id="{EAC9BB84-3A50-4B7B-92E1-4CA4EB1D6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1" y="4391687"/>
            <a:ext cx="676596" cy="6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enkins clipart">
            <a:extLst>
              <a:ext uri="{FF2B5EF4-FFF2-40B4-BE49-F238E27FC236}">
                <a16:creationId xmlns:a16="http://schemas.microsoft.com/office/drawing/2014/main" id="{06A94441-2FDC-412C-B59A-C787E733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45" y="4139017"/>
            <a:ext cx="533134" cy="7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3AB26-0DE3-4126-9A8A-E731CF501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415" y="4391687"/>
            <a:ext cx="659352" cy="738187"/>
          </a:xfrm>
          <a:prstGeom prst="rect">
            <a:avLst/>
          </a:prstGeom>
        </p:spPr>
      </p:pic>
      <p:pic>
        <p:nvPicPr>
          <p:cNvPr id="1038" name="Picture 14" descr="Image result for CMDB clipart">
            <a:extLst>
              <a:ext uri="{FF2B5EF4-FFF2-40B4-BE49-F238E27FC236}">
                <a16:creationId xmlns:a16="http://schemas.microsoft.com/office/drawing/2014/main" id="{7B53B4B9-88A6-4EAE-8594-C2C2AC07C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99" y="1067569"/>
            <a:ext cx="838987" cy="11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t clipart">
            <a:extLst>
              <a:ext uri="{FF2B5EF4-FFF2-40B4-BE49-F238E27FC236}">
                <a16:creationId xmlns:a16="http://schemas.microsoft.com/office/drawing/2014/main" id="{FC38641C-E126-4A78-A538-E0650A1A3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75" y="1954505"/>
            <a:ext cx="951004" cy="9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1E3856-5DA3-4CF6-91C2-63D17E924030}"/>
              </a:ext>
            </a:extLst>
          </p:cNvPr>
          <p:cNvSpPr txBox="1"/>
          <p:nvPr/>
        </p:nvSpPr>
        <p:spPr>
          <a:xfrm>
            <a:off x="3849213" y="2793980"/>
            <a:ext cx="108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Kitchen-Salt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70FE16-5337-45A8-BB84-B7DAE73AAD9C}"/>
              </a:ext>
            </a:extLst>
          </p:cNvPr>
          <p:cNvSpPr txBox="1"/>
          <p:nvPr/>
        </p:nvSpPr>
        <p:spPr>
          <a:xfrm>
            <a:off x="4217973" y="4852875"/>
            <a:ext cx="76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Jenkins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85C8D0-3521-4FE0-A818-7E577B70E6D5}"/>
              </a:ext>
            </a:extLst>
          </p:cNvPr>
          <p:cNvSpPr txBox="1"/>
          <p:nvPr/>
        </p:nvSpPr>
        <p:spPr>
          <a:xfrm>
            <a:off x="630781" y="5031554"/>
            <a:ext cx="1113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Deploy Tools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4FEC9-782A-46CC-9067-1F9E0D9DD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415" y="1282233"/>
            <a:ext cx="1112529" cy="7414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5895B6-60A1-4BE8-9B42-DC930DC284DF}"/>
              </a:ext>
            </a:extLst>
          </p:cNvPr>
          <p:cNvSpPr txBox="1"/>
          <p:nvPr/>
        </p:nvSpPr>
        <p:spPr>
          <a:xfrm>
            <a:off x="1737928" y="1856472"/>
            <a:ext cx="1677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Community Formulas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1D929F-6754-4D79-9166-632C1E43A13E}"/>
              </a:ext>
            </a:extLst>
          </p:cNvPr>
          <p:cNvSpPr txBox="1"/>
          <p:nvPr/>
        </p:nvSpPr>
        <p:spPr>
          <a:xfrm>
            <a:off x="3008415" y="5156722"/>
            <a:ext cx="65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CI/CD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E0930-D6E5-47FE-B2A3-47F70CB4A044}"/>
              </a:ext>
            </a:extLst>
          </p:cNvPr>
          <p:cNvSpPr txBox="1"/>
          <p:nvPr/>
        </p:nvSpPr>
        <p:spPr>
          <a:xfrm>
            <a:off x="5609919" y="2328221"/>
            <a:ext cx="1165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Pillar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9AF971-2F43-4CBE-9DB5-144304F16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6300" y="1282368"/>
            <a:ext cx="4613344" cy="37531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60E01E9-58A2-47F4-8BB7-2F478CBCEE41}"/>
              </a:ext>
            </a:extLst>
          </p:cNvPr>
          <p:cNvSpPr txBox="1"/>
          <p:nvPr/>
        </p:nvSpPr>
        <p:spPr>
          <a:xfrm>
            <a:off x="8773706" y="5038038"/>
            <a:ext cx="1934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Salt Hierarchy</a:t>
            </a:r>
          </a:p>
        </p:txBody>
      </p:sp>
    </p:spTree>
    <p:extLst>
      <p:ext uri="{BB962C8B-B14F-4D97-AF65-F5344CB8AC3E}">
        <p14:creationId xmlns:p14="http://schemas.microsoft.com/office/powerpoint/2010/main" val="325814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609601" y="822218"/>
            <a:ext cx="7239000" cy="546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Problem of </a:t>
            </a:r>
            <a:r>
              <a:rPr lang="en-US" sz="3200" dirty="0">
                <a:solidFill>
                  <a:srgbClr val="FF0000"/>
                </a:solidFill>
              </a:rPr>
              <a:t>SCALE</a:t>
            </a:r>
          </a:p>
        </p:txBody>
      </p:sp>
      <p:pic>
        <p:nvPicPr>
          <p:cNvPr id="6146" name="Picture 2" descr="Image result for whining meme">
            <a:extLst>
              <a:ext uri="{FF2B5EF4-FFF2-40B4-BE49-F238E27FC236}">
                <a16:creationId xmlns:a16="http://schemas.microsoft.com/office/drawing/2014/main" id="{DAC91751-8A49-4C44-8170-0DE2DC8B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49" y="1785279"/>
            <a:ext cx="3205843" cy="30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Liar meme">
            <a:extLst>
              <a:ext uri="{FF2B5EF4-FFF2-40B4-BE49-F238E27FC236}">
                <a16:creationId xmlns:a16="http://schemas.microsoft.com/office/drawing/2014/main" id="{6FAD4709-D3E3-4242-A54D-824334A6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52" y="1785279"/>
            <a:ext cx="2298787" cy="288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4AD9379-923E-466A-AF26-D12833655015}"/>
              </a:ext>
            </a:extLst>
          </p:cNvPr>
          <p:cNvSpPr txBox="1">
            <a:spLocks/>
          </p:cNvSpPr>
          <p:nvPr/>
        </p:nvSpPr>
        <p:spPr>
          <a:xfrm>
            <a:off x="5448301" y="2873806"/>
            <a:ext cx="1357451" cy="546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- OR -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0" name="Picture 6" descr="Image result for stick figure flexing clip art">
            <a:extLst>
              <a:ext uri="{FF2B5EF4-FFF2-40B4-BE49-F238E27FC236}">
                <a16:creationId xmlns:a16="http://schemas.microsoft.com/office/drawing/2014/main" id="{195E4F17-D287-4702-B134-DE36A242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97" y="2682517"/>
            <a:ext cx="706447" cy="94678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 descr="Image result for stick figure flexing clip art">
            <a:extLst>
              <a:ext uri="{FF2B5EF4-FFF2-40B4-BE49-F238E27FC236}">
                <a16:creationId xmlns:a16="http://schemas.microsoft.com/office/drawing/2014/main" id="{437AEFB2-937C-4446-AF69-3DD79ABF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97" y="1998309"/>
            <a:ext cx="941661" cy="87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BB20F7-2A96-4E90-BBA1-2733B3C5C2E2}"/>
              </a:ext>
            </a:extLst>
          </p:cNvPr>
          <p:cNvSpPr txBox="1"/>
          <p:nvPr/>
        </p:nvSpPr>
        <p:spPr>
          <a:xfrm>
            <a:off x="1325403" y="3612990"/>
            <a:ext cx="82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09548-EFFE-414D-8E8D-AE9E292A7A12}"/>
              </a:ext>
            </a:extLst>
          </p:cNvPr>
          <p:cNvSpPr txBox="1"/>
          <p:nvPr/>
        </p:nvSpPr>
        <p:spPr>
          <a:xfrm>
            <a:off x="9433213" y="2844677"/>
            <a:ext cx="82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Matt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498BC8D-1089-4BA5-AD78-E928C8A38CE2}"/>
              </a:ext>
            </a:extLst>
          </p:cNvPr>
          <p:cNvSpPr txBox="1">
            <a:spLocks/>
          </p:cNvSpPr>
          <p:nvPr/>
        </p:nvSpPr>
        <p:spPr>
          <a:xfrm>
            <a:off x="701040" y="4971684"/>
            <a:ext cx="10358845" cy="734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homogeneous network lasts only until the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deployment</a:t>
            </a:r>
          </a:p>
        </p:txBody>
      </p:sp>
      <p:pic>
        <p:nvPicPr>
          <p:cNvPr id="12" name="Picture 8" descr="Image result for stick figure flexing clip art">
            <a:extLst>
              <a:ext uri="{FF2B5EF4-FFF2-40B4-BE49-F238E27FC236}">
                <a16:creationId xmlns:a16="http://schemas.microsoft.com/office/drawing/2014/main" id="{2765E47D-EE09-42C8-8ADE-955BD0A3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97" y="3193792"/>
            <a:ext cx="941661" cy="87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1D1FE9-895B-46B4-B4E0-392016103CA3}"/>
              </a:ext>
            </a:extLst>
          </p:cNvPr>
          <p:cNvSpPr txBox="1"/>
          <p:nvPr/>
        </p:nvSpPr>
        <p:spPr>
          <a:xfrm>
            <a:off x="9433213" y="4040160"/>
            <a:ext cx="82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Erik</a:t>
            </a:r>
          </a:p>
        </p:txBody>
      </p:sp>
    </p:spTree>
    <p:extLst>
      <p:ext uri="{BB962C8B-B14F-4D97-AF65-F5344CB8AC3E}">
        <p14:creationId xmlns:p14="http://schemas.microsoft.com/office/powerpoint/2010/main" val="26240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889C5C-3443-499A-B141-98A3C844E5D2}"/>
              </a:ext>
            </a:extLst>
          </p:cNvPr>
          <p:cNvSpPr/>
          <p:nvPr/>
        </p:nvSpPr>
        <p:spPr>
          <a:xfrm>
            <a:off x="6148251" y="4929051"/>
            <a:ext cx="5486398" cy="10711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741AE3-B365-4F42-93CB-231A1F650E02}"/>
              </a:ext>
            </a:extLst>
          </p:cNvPr>
          <p:cNvSpPr/>
          <p:nvPr/>
        </p:nvSpPr>
        <p:spPr>
          <a:xfrm>
            <a:off x="6148251" y="3857897"/>
            <a:ext cx="5486398" cy="10711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CD5163-B14C-4E92-ACCE-545F7657619F}"/>
              </a:ext>
            </a:extLst>
          </p:cNvPr>
          <p:cNvSpPr/>
          <p:nvPr/>
        </p:nvSpPr>
        <p:spPr>
          <a:xfrm>
            <a:off x="6148251" y="2786743"/>
            <a:ext cx="5486398" cy="107115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642459" y="183196"/>
            <a:ext cx="7239000" cy="54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Framing the problem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73C9AB-80A7-4F2D-8C07-1C058B9C48DD}"/>
              </a:ext>
            </a:extLst>
          </p:cNvPr>
          <p:cNvSpPr txBox="1">
            <a:spLocks/>
          </p:cNvSpPr>
          <p:nvPr/>
        </p:nvSpPr>
        <p:spPr>
          <a:xfrm>
            <a:off x="642459" y="812474"/>
            <a:ext cx="4933546" cy="5598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Char char="•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80000"/>
              <a:buFont typeface="Lucida Grande"/>
              <a:buChar char="‣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Lucida Grande"/>
              <a:buChar char="-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Char char="•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Deployment Size </a:t>
            </a:r>
          </a:p>
          <a:p>
            <a:pPr marL="16002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!</a:t>
            </a:r>
            <a:r>
              <a:rPr lang="en-US" sz="1500" dirty="0"/>
              <a:t>   ~20K Servers</a:t>
            </a:r>
          </a:p>
          <a:p>
            <a:pPr marL="160020" indent="0">
              <a:buNone/>
              <a:tabLst>
                <a:tab pos="4800600" algn="l"/>
              </a:tabLst>
            </a:pPr>
            <a:r>
              <a:rPr lang="en-US" sz="1900" dirty="0">
                <a:solidFill>
                  <a:srgbClr val="FF0000"/>
                </a:solidFill>
              </a:rPr>
              <a:t>!</a:t>
            </a:r>
            <a:r>
              <a:rPr lang="en-US" sz="1500" dirty="0"/>
              <a:t>   6 continents</a:t>
            </a:r>
          </a:p>
          <a:p>
            <a:pPr marL="0" indent="0">
              <a:buNone/>
            </a:pPr>
            <a:r>
              <a:rPr lang="en-US" sz="1900" b="1" dirty="0"/>
              <a:t>SLA</a:t>
            </a:r>
          </a:p>
          <a:p>
            <a:pPr indent="-182880"/>
            <a:r>
              <a:rPr lang="en-US" sz="1500" dirty="0"/>
              <a:t>24x7 – (no </a:t>
            </a:r>
            <a:r>
              <a:rPr lang="en-US" sz="1500" dirty="0" err="1"/>
              <a:t>maintenence</a:t>
            </a:r>
            <a:r>
              <a:rPr lang="en-US" sz="1500" dirty="0"/>
              <a:t> windows)</a:t>
            </a:r>
          </a:p>
          <a:p>
            <a:pPr indent="-182880"/>
            <a:r>
              <a:rPr lang="en-US" sz="1500" dirty="0"/>
              <a:t>In-place staggered upgrades</a:t>
            </a:r>
          </a:p>
          <a:p>
            <a:pPr marL="0" indent="0">
              <a:buNone/>
            </a:pPr>
            <a:r>
              <a:rPr lang="en-US" sz="1900" b="1" dirty="0"/>
              <a:t>Software Deployments</a:t>
            </a:r>
          </a:p>
          <a:p>
            <a:pPr indent="-182880"/>
            <a:r>
              <a:rPr lang="en-US" sz="1500" dirty="0"/>
              <a:t>Cadence - Variable but most 1x a month</a:t>
            </a:r>
          </a:p>
          <a:p>
            <a:pPr indent="-182880"/>
            <a:r>
              <a:rPr lang="en-US" sz="1500" dirty="0"/>
              <a:t>Software and configuration changes</a:t>
            </a:r>
          </a:p>
          <a:p>
            <a:pPr marL="0" indent="0">
              <a:buNone/>
            </a:pPr>
            <a:r>
              <a:rPr lang="en-US" sz="1900" b="1" dirty="0"/>
              <a:t>Repair Automation</a:t>
            </a:r>
          </a:p>
          <a:p>
            <a:pPr indent="-182880"/>
            <a:r>
              <a:rPr lang="en-US" sz="1500" dirty="0"/>
              <a:t>No touch repair/rebuild of servers for common issue</a:t>
            </a:r>
          </a:p>
          <a:p>
            <a:pPr indent="-182880"/>
            <a:r>
              <a:rPr lang="en-US" sz="1500" dirty="0"/>
              <a:t>Can happen at any time</a:t>
            </a:r>
          </a:p>
          <a:p>
            <a:pPr marL="0" indent="0">
              <a:buNone/>
            </a:pPr>
            <a:r>
              <a:rPr lang="en-US" sz="1900" b="1" dirty="0"/>
              <a:t>Server Roles (&gt;20)</a:t>
            </a:r>
          </a:p>
          <a:p>
            <a:pPr indent="-182880"/>
            <a:r>
              <a:rPr lang="en-US" sz="1500" dirty="0"/>
              <a:t>Nameserver</a:t>
            </a:r>
          </a:p>
          <a:p>
            <a:pPr indent="-182880"/>
            <a:r>
              <a:rPr lang="en-US" sz="1500" dirty="0"/>
              <a:t>Caching (on the edge)</a:t>
            </a:r>
          </a:p>
          <a:p>
            <a:pPr indent="-182880"/>
            <a:r>
              <a:rPr lang="en-US" sz="1500" dirty="0"/>
              <a:t>Provisioning</a:t>
            </a:r>
          </a:p>
          <a:p>
            <a:pPr marL="0" indent="0">
              <a:buNone/>
            </a:pPr>
            <a:r>
              <a:rPr lang="en-US" sz="1900" b="1" dirty="0"/>
              <a:t>Release State (5)</a:t>
            </a:r>
          </a:p>
          <a:p>
            <a:pPr indent="-182880"/>
            <a:r>
              <a:rPr lang="en-US" sz="1500" dirty="0"/>
              <a:t>Development</a:t>
            </a:r>
          </a:p>
          <a:p>
            <a:pPr indent="-182880"/>
            <a:r>
              <a:rPr lang="en-US" sz="1500" dirty="0"/>
              <a:t>QA</a:t>
            </a:r>
          </a:p>
          <a:p>
            <a:pPr indent="-182880"/>
            <a:r>
              <a:rPr lang="en-US" sz="1500" dirty="0"/>
              <a:t>PROD</a:t>
            </a:r>
          </a:p>
          <a:p>
            <a:pPr marL="574675" lvl="1" indent="-234950"/>
            <a:r>
              <a:rPr lang="en-US" sz="1500" b="1" dirty="0"/>
              <a:t>Trial</a:t>
            </a:r>
            <a:r>
              <a:rPr lang="en-US" sz="1500" dirty="0"/>
              <a:t> – Engineering Trial                 - (alpha)</a:t>
            </a:r>
          </a:p>
          <a:p>
            <a:pPr marL="574675" lvl="1" indent="-234950"/>
            <a:r>
              <a:rPr lang="en-US" sz="1500" b="1" dirty="0"/>
              <a:t>NRT</a:t>
            </a:r>
            <a:r>
              <a:rPr lang="en-US" sz="1500" dirty="0"/>
              <a:t> – Network Readiness Testing - (beta)</a:t>
            </a:r>
          </a:p>
          <a:p>
            <a:pPr marL="574675" lvl="1" indent="-234950"/>
            <a:r>
              <a:rPr lang="en-US" sz="1500" b="1" dirty="0"/>
              <a:t>GA</a:t>
            </a:r>
            <a:r>
              <a:rPr lang="en-US" sz="1500" dirty="0"/>
              <a:t>   – General Availability              - (stable)</a:t>
            </a:r>
          </a:p>
          <a:p>
            <a:pPr indent="-182880"/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98670-9613-43C9-AC43-37CB39AFD263}"/>
              </a:ext>
            </a:extLst>
          </p:cNvPr>
          <p:cNvSpPr txBox="1"/>
          <p:nvPr/>
        </p:nvSpPr>
        <p:spPr>
          <a:xfrm>
            <a:off x="11038737" y="278674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A97FC-D23B-4322-98DC-9840B0A85450}"/>
              </a:ext>
            </a:extLst>
          </p:cNvPr>
          <p:cNvSpPr txBox="1"/>
          <p:nvPr/>
        </p:nvSpPr>
        <p:spPr>
          <a:xfrm>
            <a:off x="10901604" y="3864059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41A6A-2484-4632-B511-51B0A8E8B56A}"/>
              </a:ext>
            </a:extLst>
          </p:cNvPr>
          <p:cNvSpPr txBox="1"/>
          <p:nvPr/>
        </p:nvSpPr>
        <p:spPr>
          <a:xfrm>
            <a:off x="10901604" y="492905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80%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1A5EC7-7F62-400C-8D3A-7B90215EEA7D}"/>
              </a:ext>
            </a:extLst>
          </p:cNvPr>
          <p:cNvSpPr/>
          <p:nvPr/>
        </p:nvSpPr>
        <p:spPr>
          <a:xfrm>
            <a:off x="6476370" y="2786743"/>
            <a:ext cx="1073098" cy="3571364"/>
          </a:xfrm>
          <a:prstGeom prst="rect">
            <a:avLst/>
          </a:prstGeom>
          <a:noFill/>
          <a:ln w="222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200" dirty="0"/>
              <a:t>Role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AFACA-713E-45F4-9E5B-292EAEA3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96" y="564624"/>
            <a:ext cx="4424639" cy="54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2" grpId="0"/>
      <p:bldP spid="12" grpId="0"/>
      <p:bldP spid="13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666208" y="188301"/>
            <a:ext cx="8280757" cy="54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 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73C9AB-80A7-4F2D-8C07-1C058B9C48DD}"/>
              </a:ext>
            </a:extLst>
          </p:cNvPr>
          <p:cNvSpPr txBox="1">
            <a:spLocks/>
          </p:cNvSpPr>
          <p:nvPr/>
        </p:nvSpPr>
        <p:spPr>
          <a:xfrm>
            <a:off x="666208" y="1225733"/>
            <a:ext cx="5360124" cy="4365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Char char="•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80000"/>
              <a:buFont typeface="Lucida Grande"/>
              <a:buChar char="‣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Lucida Grande"/>
              <a:buChar char="-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000"/>
              </a:buClr>
              <a:buSzPct val="100000"/>
              <a:buFont typeface="Arial"/>
              <a:buChar char="•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Must support simple promotion from one release state to the next</a:t>
            </a:r>
          </a:p>
          <a:p>
            <a:endParaRPr lang="en-US" sz="2000" b="1" dirty="0"/>
          </a:p>
          <a:p>
            <a:r>
              <a:rPr lang="en-US" sz="2000" b="1" dirty="0"/>
              <a:t>Server roles must share Salt States and Formulas </a:t>
            </a:r>
          </a:p>
          <a:p>
            <a:endParaRPr lang="en-US" sz="2000" b="1" dirty="0"/>
          </a:p>
          <a:p>
            <a:r>
              <a:rPr lang="en-US" sz="2000" b="1" dirty="0"/>
              <a:t>Repair Automation must bring any server back up to its prior state</a:t>
            </a:r>
          </a:p>
          <a:p>
            <a:endParaRPr lang="en-US" sz="2000" b="1" dirty="0"/>
          </a:p>
          <a:p>
            <a:r>
              <a:rPr lang="en-US" sz="2000" b="1" dirty="0"/>
              <a:t>Must support server moves between both release states and roles</a:t>
            </a:r>
          </a:p>
          <a:p>
            <a:endParaRPr lang="en-US" sz="2000" b="1" dirty="0"/>
          </a:p>
          <a:p>
            <a:r>
              <a:rPr lang="en-US" sz="2800" b="1" dirty="0"/>
              <a:t>Deployments must only affect a single release state and role</a:t>
            </a:r>
          </a:p>
          <a:p>
            <a:pPr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3F9B68FE-2771-4181-B73E-28FE08BCA78A}"/>
              </a:ext>
            </a:extLst>
          </p:cNvPr>
          <p:cNvSpPr/>
          <p:nvPr/>
        </p:nvSpPr>
        <p:spPr>
          <a:xfrm>
            <a:off x="8151218" y="5309337"/>
            <a:ext cx="966652" cy="66762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5E9AF9F-0446-4B4A-889B-B6DDE7C9902A}"/>
              </a:ext>
            </a:extLst>
          </p:cNvPr>
          <p:cNvSpPr/>
          <p:nvPr/>
        </p:nvSpPr>
        <p:spPr>
          <a:xfrm>
            <a:off x="8151218" y="4442834"/>
            <a:ext cx="966652" cy="66762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1E25994-6268-4F23-8890-4293CB44371F}"/>
              </a:ext>
            </a:extLst>
          </p:cNvPr>
          <p:cNvSpPr/>
          <p:nvPr/>
        </p:nvSpPr>
        <p:spPr>
          <a:xfrm>
            <a:off x="6492233" y="671955"/>
            <a:ext cx="4132222" cy="350815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Production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AF539ED7-E44F-4F1B-8738-D631B676C13C}"/>
              </a:ext>
            </a:extLst>
          </p:cNvPr>
          <p:cNvSpPr/>
          <p:nvPr/>
        </p:nvSpPr>
        <p:spPr>
          <a:xfrm>
            <a:off x="8144690" y="3236701"/>
            <a:ext cx="966652" cy="667624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Trial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A269E15-6575-4492-BEB7-9C8F2F4439D2}"/>
              </a:ext>
            </a:extLst>
          </p:cNvPr>
          <p:cNvSpPr/>
          <p:nvPr/>
        </p:nvSpPr>
        <p:spPr>
          <a:xfrm>
            <a:off x="7062649" y="1518918"/>
            <a:ext cx="3257006" cy="667624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BD76914-9778-4708-A6C7-6BEB7E8D0A69}"/>
              </a:ext>
            </a:extLst>
          </p:cNvPr>
          <p:cNvSpPr/>
          <p:nvPr/>
        </p:nvSpPr>
        <p:spPr>
          <a:xfrm>
            <a:off x="7751164" y="2399966"/>
            <a:ext cx="1731924" cy="667624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281F1D-E926-4C16-9857-2AB9128D0274}"/>
              </a:ext>
            </a:extLst>
          </p:cNvPr>
          <p:cNvSpPr/>
          <p:nvPr/>
        </p:nvSpPr>
        <p:spPr>
          <a:xfrm rot="16200000">
            <a:off x="9111958" y="3618547"/>
            <a:ext cx="4132168" cy="58466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State Promotion</a:t>
            </a:r>
          </a:p>
        </p:txBody>
      </p:sp>
    </p:spTree>
    <p:extLst>
      <p:ext uri="{BB962C8B-B14F-4D97-AF65-F5344CB8AC3E}">
        <p14:creationId xmlns:p14="http://schemas.microsoft.com/office/powerpoint/2010/main" val="28248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683620" y="217736"/>
            <a:ext cx="7239000" cy="54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 we accomplish this? </a:t>
            </a:r>
            <a:endParaRPr lang="en-US" sz="1100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41035F0-C0D9-4006-B762-3351374B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75279"/>
              </p:ext>
            </p:extLst>
          </p:nvPr>
        </p:nvGraphicFramePr>
        <p:xfrm>
          <a:off x="734779" y="900486"/>
          <a:ext cx="10729226" cy="522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070">
                  <a:extLst>
                    <a:ext uri="{9D8B030D-6E8A-4147-A177-3AD203B41FA5}">
                      <a16:colId xmlns:a16="http://schemas.microsoft.com/office/drawing/2014/main" val="352570812"/>
                    </a:ext>
                  </a:extLst>
                </a:gridCol>
                <a:gridCol w="2526908">
                  <a:extLst>
                    <a:ext uri="{9D8B030D-6E8A-4147-A177-3AD203B41FA5}">
                      <a16:colId xmlns:a16="http://schemas.microsoft.com/office/drawing/2014/main" val="2160573258"/>
                    </a:ext>
                  </a:extLst>
                </a:gridCol>
                <a:gridCol w="6730248">
                  <a:extLst>
                    <a:ext uri="{9D8B030D-6E8A-4147-A177-3AD203B41FA5}">
                      <a16:colId xmlns:a16="http://schemas.microsoft.com/office/drawing/2014/main" val="2118298184"/>
                    </a:ext>
                  </a:extLst>
                </a:gridCol>
              </a:tblGrid>
              <a:tr h="4713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33438"/>
                  </a:ext>
                </a:extLst>
              </a:tr>
              <a:tr h="33533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baseline="0" dirty="0"/>
                        <a:t>Salt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/>
                        <a:t>Formulas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Formulas are pre-written Salt States. </a:t>
                      </a:r>
                      <a:endParaRPr lang="en-US" sz="1400" baseline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11924"/>
                  </a:ext>
                </a:extLst>
              </a:tr>
              <a:tr h="570061">
                <a:tc v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state tree directory containing a set of state files 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configure systems.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00931"/>
                  </a:ext>
                </a:extLst>
              </a:tr>
              <a:tr h="392764">
                <a:tc vMerge="1">
                  <a:txBody>
                    <a:bodyPr/>
                    <a:lstStyle/>
                    <a:p>
                      <a:pPr algn="ctr"/>
                      <a:endParaRPr lang="en-US" sz="1400" b="1" baseline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Pillar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Mechanism for generating pillar data by calling external pillar interfaces</a:t>
                      </a:r>
                      <a:endParaRPr lang="en-US" sz="14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54760"/>
                  </a:ext>
                </a:extLst>
              </a:tr>
              <a:tr h="335330">
                <a:tc row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 Control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Independently deployable repo for each formula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6833"/>
                  </a:ext>
                </a:extLst>
              </a:tr>
              <a:tr h="804792">
                <a:tc v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CI/CD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Gitlab deploys each formula into a 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400" b="1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1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  <a:r>
                        <a:rPr lang="en-US" sz="1400" b="1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1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versioned_formula</a:t>
                      </a:r>
                      <a:r>
                        <a:rPr lang="en-US" sz="1400" b="1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/&lt;formula&gt;_&lt;version&gt;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directory, enabling deployment of N formula versions to the same salt-master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2096"/>
                  </a:ext>
                </a:extLst>
              </a:tr>
              <a:tr h="335330">
                <a:tc v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 hooks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Guarantees unique versions for each formula change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2084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CMDB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(Configuration </a:t>
                      </a:r>
                      <a:r>
                        <a:rPr lang="en-US" sz="14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Mgmt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DB)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and configs are stored in CMDB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CMDB is setup as an external pillar for each server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087745"/>
                  </a:ext>
                </a:extLst>
              </a:tr>
              <a:tr h="658586"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4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400" b="1" i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365456"/>
                  </a:ext>
                </a:extLst>
              </a:tr>
              <a:tr h="658586">
                <a:tc v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4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400" b="1" i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08652"/>
                  </a:ext>
                </a:extLst>
              </a:tr>
            </a:tbl>
          </a:graphicData>
        </a:graphic>
      </p:graphicFrame>
      <p:sp>
        <p:nvSpPr>
          <p:cNvPr id="2" name="Star: 5 Points 1">
            <a:extLst>
              <a:ext uri="{FF2B5EF4-FFF2-40B4-BE49-F238E27FC236}">
                <a16:creationId xmlns:a16="http://schemas.microsoft.com/office/drawing/2014/main" id="{58C8B27B-51A0-4B7A-B4E8-5B5639824F8D}"/>
              </a:ext>
            </a:extLst>
          </p:cNvPr>
          <p:cNvSpPr/>
          <p:nvPr/>
        </p:nvSpPr>
        <p:spPr>
          <a:xfrm>
            <a:off x="252149" y="4929360"/>
            <a:ext cx="612983" cy="546155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A3E7877-196C-4051-9DB6-0C97B2A64415}"/>
              </a:ext>
            </a:extLst>
          </p:cNvPr>
          <p:cNvSpPr txBox="1">
            <a:spLocks/>
          </p:cNvSpPr>
          <p:nvPr/>
        </p:nvSpPr>
        <p:spPr>
          <a:xfrm>
            <a:off x="2398963" y="5584154"/>
            <a:ext cx="2217018" cy="3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Dynamic Environments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6EACD5D-554C-4819-A673-FF86B440F282}"/>
              </a:ext>
            </a:extLst>
          </p:cNvPr>
          <p:cNvSpPr txBox="1">
            <a:spLocks/>
          </p:cNvSpPr>
          <p:nvPr/>
        </p:nvSpPr>
        <p:spPr>
          <a:xfrm>
            <a:off x="2537588" y="5016504"/>
            <a:ext cx="2217018" cy="3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Versioned Formulas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1D9D3C9-CF47-4541-8A56-6B14B922DC7E}"/>
              </a:ext>
            </a:extLst>
          </p:cNvPr>
          <p:cNvSpPr txBox="1">
            <a:spLocks/>
          </p:cNvSpPr>
          <p:nvPr/>
        </p:nvSpPr>
        <p:spPr>
          <a:xfrm>
            <a:off x="4740482" y="5590265"/>
            <a:ext cx="5525838" cy="35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Build/Rebuild environments on-demand based on pillar data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363DE1C-56E7-4B9B-8FB3-040F29605399}"/>
              </a:ext>
            </a:extLst>
          </p:cNvPr>
          <p:cNvSpPr txBox="1">
            <a:spLocks/>
          </p:cNvSpPr>
          <p:nvPr/>
        </p:nvSpPr>
        <p:spPr>
          <a:xfrm>
            <a:off x="4661323" y="5019470"/>
            <a:ext cx="5525837" cy="3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Each release of a formula is installed into versioned directory</a:t>
            </a:r>
          </a:p>
        </p:txBody>
      </p:sp>
    </p:spTree>
    <p:extLst>
      <p:ext uri="{BB962C8B-B14F-4D97-AF65-F5344CB8AC3E}">
        <p14:creationId xmlns:p14="http://schemas.microsoft.com/office/powerpoint/2010/main" val="155625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16E2-DBCD-431E-8CCF-FF9D12FA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51" y="352028"/>
            <a:ext cx="8229600" cy="539927"/>
          </a:xfrm>
        </p:spPr>
        <p:txBody>
          <a:bodyPr/>
          <a:lstStyle/>
          <a:p>
            <a:r>
              <a:rPr lang="en-US" dirty="0"/>
              <a:t>Versioned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75E5-0F08-4995-8EC0-8F78BEA9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9980"/>
            <a:ext cx="4612822" cy="4515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B2A63-8ADC-445D-99E8-43EE0016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092" y="5992372"/>
            <a:ext cx="459737" cy="215444"/>
          </a:xfrm>
        </p:spPr>
        <p:txBody>
          <a:bodyPr/>
          <a:lstStyle/>
          <a:p>
            <a:fld id="{E8426E17-A512-5942-8FB4-5BB12954EF9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3B40D-54D6-4A16-B39B-6C65D17AA309}"/>
              </a:ext>
            </a:extLst>
          </p:cNvPr>
          <p:cNvSpPr/>
          <p:nvPr/>
        </p:nvSpPr>
        <p:spPr>
          <a:xfrm>
            <a:off x="6487885" y="918471"/>
            <a:ext cx="49932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What are Salt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Formulas are pre-written Salt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Can include Pillar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r>
              <a:rPr lang="en-US" sz="1400" b="1" dirty="0"/>
              <a:t>3 types of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Common</a:t>
            </a:r>
            <a:r>
              <a:rPr lang="en-US" sz="1400" dirty="0"/>
              <a:t> - common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metricbeat</a:t>
            </a:r>
            <a:r>
              <a:rPr lang="en-US" sz="1200" dirty="0"/>
              <a:t>, users, </a:t>
            </a:r>
            <a:r>
              <a:rPr lang="en-US" sz="1200" dirty="0" err="1"/>
              <a:t>postgres</a:t>
            </a:r>
            <a:r>
              <a:rPr lang="en-US" sz="1200" dirty="0"/>
              <a:t>, </a:t>
            </a:r>
            <a:r>
              <a:rPr lang="en-US" sz="1200" dirty="0" err="1"/>
              <a:t>firewalld</a:t>
            </a:r>
            <a:r>
              <a:rPr lang="en-US" sz="1200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Application</a:t>
            </a:r>
            <a:r>
              <a:rPr lang="en-US" sz="1400" dirty="0"/>
              <a:t> - internal apps and config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caching, nameserver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Role</a:t>
            </a:r>
            <a:r>
              <a:rPr lang="en-US" sz="1400" dirty="0"/>
              <a:t> - main formula for each server role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Role specific pillar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Includes Common and Application formulas</a:t>
            </a:r>
            <a:endParaRPr lang="en-US" sz="1400" dirty="0"/>
          </a:p>
          <a:p>
            <a:endParaRPr lang="en-US" sz="800" b="1" dirty="0"/>
          </a:p>
          <a:p>
            <a:r>
              <a:rPr lang="en-US" sz="1400" b="1" dirty="0"/>
              <a:t>Formula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Independently Deployable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Testable using kitchen-salt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Deployed into a versioned directory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3DF53E3-EA71-4DE8-AE2F-4F29E36D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41621"/>
              </p:ext>
            </p:extLst>
          </p:nvPr>
        </p:nvGraphicFramePr>
        <p:xfrm>
          <a:off x="304800" y="987503"/>
          <a:ext cx="5844382" cy="400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78">
                  <a:extLst>
                    <a:ext uri="{9D8B030D-6E8A-4147-A177-3AD203B41FA5}">
                      <a16:colId xmlns:a16="http://schemas.microsoft.com/office/drawing/2014/main" val="1421399295"/>
                    </a:ext>
                  </a:extLst>
                </a:gridCol>
                <a:gridCol w="1412949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  <a:gridCol w="998572">
                  <a:extLst>
                    <a:ext uri="{9D8B030D-6E8A-4147-A177-3AD203B41FA5}">
                      <a16:colId xmlns:a16="http://schemas.microsoft.com/office/drawing/2014/main" val="1640534718"/>
                    </a:ext>
                  </a:extLst>
                </a:gridCol>
                <a:gridCol w="2388083">
                  <a:extLst>
                    <a:ext uri="{9D8B030D-6E8A-4147-A177-3AD203B41FA5}">
                      <a16:colId xmlns:a16="http://schemas.microsoft.com/office/drawing/2014/main" val="728344638"/>
                    </a:ext>
                  </a:extLst>
                </a:gridCol>
              </a:tblGrid>
              <a:tr h="5864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Deploy Directory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versioned_formulas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061557"/>
                  </a:ext>
                </a:extLst>
              </a:tr>
              <a:tr h="310468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metricbeat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./metricbeat_7.2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06203"/>
                  </a:ext>
                </a:extLst>
              </a:tr>
              <a:tr h="31046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metricbeat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./metricbeat_7.3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31046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metricbeat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./metricbeat_7.4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07743"/>
                  </a:ext>
                </a:extLst>
              </a:tr>
              <a:tr h="31046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./users_1.5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31046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./users_1.6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99073"/>
                  </a:ext>
                </a:extLst>
              </a:tr>
              <a:tr h="31046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app_nameserver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./app_nameserver_19.10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82651"/>
                  </a:ext>
                </a:extLst>
              </a:tr>
              <a:tr h="31046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app_nameserver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./app_nameserver_19.11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76219"/>
                  </a:ext>
                </a:extLst>
              </a:tr>
              <a:tr h="31046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app_caching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./app_caching_19.10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33448"/>
                  </a:ext>
                </a:extLst>
              </a:tr>
              <a:tr h="310468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app_caching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./app_caching_19.11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45667"/>
                  </a:ext>
                </a:extLst>
              </a:tr>
              <a:tr h="310468"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role_nameserver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./role_nameserver_1.3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19334"/>
                  </a:ext>
                </a:extLst>
              </a:tr>
              <a:tr h="31046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role_caching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./role_caching_1.2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4259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AAD6045-B7EA-43E8-B7D3-5F7EE83E7948}"/>
              </a:ext>
            </a:extLst>
          </p:cNvPr>
          <p:cNvSpPr/>
          <p:nvPr/>
        </p:nvSpPr>
        <p:spPr>
          <a:xfrm>
            <a:off x="6715670" y="4234446"/>
            <a:ext cx="4765446" cy="194240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Formula: </a:t>
            </a:r>
            <a:r>
              <a:rPr lang="en-US" sz="1400" dirty="0" err="1"/>
              <a:t>role_nameserver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D45A1-F580-4514-959D-F3A1DA510376}"/>
              </a:ext>
            </a:extLst>
          </p:cNvPr>
          <p:cNvSpPr/>
          <p:nvPr/>
        </p:nvSpPr>
        <p:spPr>
          <a:xfrm>
            <a:off x="8880879" y="4554106"/>
            <a:ext cx="2473774" cy="15057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Pillar: </a:t>
            </a:r>
            <a:r>
              <a:rPr lang="en-US" sz="1200" dirty="0" err="1"/>
              <a:t>role_nameserver.sls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9D994-C7C5-4A53-9EA9-B95618022CCE}"/>
              </a:ext>
            </a:extLst>
          </p:cNvPr>
          <p:cNvSpPr/>
          <p:nvPr/>
        </p:nvSpPr>
        <p:spPr>
          <a:xfrm>
            <a:off x="8986465" y="4799928"/>
            <a:ext cx="2286000" cy="117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/>
              <a:t>metricbeat</a:t>
            </a:r>
            <a:r>
              <a:rPr lang="en-US" sz="1200" dirty="0"/>
              <a:t>:</a:t>
            </a:r>
          </a:p>
          <a:p>
            <a:r>
              <a:rPr lang="en-US" sz="1200" dirty="0"/>
              <a:t>    &lt;keys&gt;: &lt;configs&gt;</a:t>
            </a:r>
          </a:p>
          <a:p>
            <a:r>
              <a:rPr lang="en-US" sz="1200" dirty="0"/>
              <a:t>users:</a:t>
            </a:r>
          </a:p>
          <a:p>
            <a:r>
              <a:rPr lang="en-US" sz="1200" dirty="0"/>
              <a:t>    &lt;keys&gt;: &lt;configs&gt;</a:t>
            </a:r>
          </a:p>
          <a:p>
            <a:r>
              <a:rPr lang="en-US" sz="1200" dirty="0" err="1"/>
              <a:t>app_nameserver</a:t>
            </a:r>
            <a:r>
              <a:rPr lang="en-US" sz="1200" dirty="0"/>
              <a:t>:</a:t>
            </a:r>
          </a:p>
          <a:p>
            <a:r>
              <a:rPr lang="en-US" sz="1200" dirty="0"/>
              <a:t>    &lt;keys&gt;: &lt;configs&gt;</a:t>
            </a:r>
          </a:p>
          <a:p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86AEC2-E9F4-476C-AA0F-684EEB8512D6}"/>
              </a:ext>
            </a:extLst>
          </p:cNvPr>
          <p:cNvSpPr/>
          <p:nvPr/>
        </p:nvSpPr>
        <p:spPr>
          <a:xfrm>
            <a:off x="6751877" y="4553903"/>
            <a:ext cx="2038164" cy="15057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State: </a:t>
            </a:r>
            <a:r>
              <a:rPr lang="en-US" sz="1200" dirty="0" err="1"/>
              <a:t>init.sls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779A11-CDB5-417B-8BD4-89C2703AE90F}"/>
              </a:ext>
            </a:extLst>
          </p:cNvPr>
          <p:cNvSpPr/>
          <p:nvPr/>
        </p:nvSpPr>
        <p:spPr>
          <a:xfrm>
            <a:off x="6857463" y="4799725"/>
            <a:ext cx="1785076" cy="117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include:</a:t>
            </a:r>
          </a:p>
          <a:p>
            <a:r>
              <a:rPr lang="en-US" sz="1200" dirty="0"/>
              <a:t>  - </a:t>
            </a:r>
            <a:r>
              <a:rPr lang="en-US" sz="1200" dirty="0" err="1"/>
              <a:t>metricbeat</a:t>
            </a:r>
            <a:endParaRPr lang="en-US" sz="1200" dirty="0"/>
          </a:p>
          <a:p>
            <a:r>
              <a:rPr lang="en-US" sz="1200" dirty="0"/>
              <a:t>  - users</a:t>
            </a:r>
          </a:p>
          <a:p>
            <a:r>
              <a:rPr lang="en-US" sz="1200" dirty="0"/>
              <a:t>  - </a:t>
            </a:r>
            <a:r>
              <a:rPr lang="en-US" sz="1200" dirty="0" err="1"/>
              <a:t>app_nameserver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EC7402-FBCF-45E3-BCAD-AAB38B57EFD2}"/>
              </a:ext>
            </a:extLst>
          </p:cNvPr>
          <p:cNvCxnSpPr>
            <a:cxnSpLocks/>
          </p:cNvCxnSpPr>
          <p:nvPr/>
        </p:nvCxnSpPr>
        <p:spPr>
          <a:xfrm flipV="1">
            <a:off x="5542547" y="4355432"/>
            <a:ext cx="1142313" cy="16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1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8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5CBAB9-BEEE-4BAF-B99C-56E4B02B94F5}"/>
              </a:ext>
            </a:extLst>
          </p:cNvPr>
          <p:cNvSpPr/>
          <p:nvPr/>
        </p:nvSpPr>
        <p:spPr>
          <a:xfrm>
            <a:off x="848004" y="1122066"/>
            <a:ext cx="2255594" cy="30118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Salt-Master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216E2-DBCD-431E-8CCF-FF9D12FA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59" y="143764"/>
            <a:ext cx="2230423" cy="539927"/>
          </a:xfrm>
        </p:spPr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75E5-0F08-4995-8EC0-8F78BEA9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1668"/>
            <a:ext cx="4612822" cy="4515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B2A63-8ADC-445D-99E8-43EE0016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3B40D-54D6-4A16-B39B-6C65D17AA309}"/>
              </a:ext>
            </a:extLst>
          </p:cNvPr>
          <p:cNvSpPr/>
          <p:nvPr/>
        </p:nvSpPr>
        <p:spPr>
          <a:xfrm>
            <a:off x="743759" y="4530482"/>
            <a:ext cx="40906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What are Salt Environments: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state tree directory containing a set of state files to configure systems.</a:t>
            </a:r>
          </a:p>
          <a:p>
            <a:r>
              <a:rPr lang="en-US" sz="1400" b="1" dirty="0"/>
              <a:t>How Salt Environments are typically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Separate Dev/QA/Prod directory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different environments from a single salt master.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3F5E75-B845-486B-BB3E-ED9A0EF152B1}"/>
              </a:ext>
            </a:extLst>
          </p:cNvPr>
          <p:cNvSpPr/>
          <p:nvPr/>
        </p:nvSpPr>
        <p:spPr>
          <a:xfrm>
            <a:off x="1027606" y="1738097"/>
            <a:ext cx="1874608" cy="4181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srv</a:t>
            </a:r>
            <a:r>
              <a:rPr lang="en-US" sz="1200" dirty="0"/>
              <a:t>/salt/dev</a:t>
            </a:r>
          </a:p>
          <a:p>
            <a:pPr algn="ctr"/>
            <a:r>
              <a:rPr lang="en-US" sz="1200" dirty="0"/>
              <a:t>/</a:t>
            </a:r>
            <a:r>
              <a:rPr lang="en-US" sz="1200" dirty="0" err="1"/>
              <a:t>srv</a:t>
            </a:r>
            <a:r>
              <a:rPr lang="en-US" sz="1200" dirty="0"/>
              <a:t>/pillar/dev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C8B46-2DB0-4A9F-A685-38A3FAA9389A}"/>
              </a:ext>
            </a:extLst>
          </p:cNvPr>
          <p:cNvSpPr/>
          <p:nvPr/>
        </p:nvSpPr>
        <p:spPr>
          <a:xfrm>
            <a:off x="3321991" y="1600183"/>
            <a:ext cx="1512380" cy="265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dev_minion_1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0C66D1-6A71-466A-B0F9-F4EB989C0A93}"/>
              </a:ext>
            </a:extLst>
          </p:cNvPr>
          <p:cNvSpPr/>
          <p:nvPr/>
        </p:nvSpPr>
        <p:spPr>
          <a:xfrm>
            <a:off x="3321991" y="1938484"/>
            <a:ext cx="1512380" cy="265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dev_minion_2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ACCD03-DCBE-4497-9CC2-84CA5F45E090}"/>
              </a:ext>
            </a:extLst>
          </p:cNvPr>
          <p:cNvSpPr/>
          <p:nvPr/>
        </p:nvSpPr>
        <p:spPr>
          <a:xfrm>
            <a:off x="1027606" y="2388900"/>
            <a:ext cx="1874608" cy="4181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srv</a:t>
            </a:r>
            <a:r>
              <a:rPr lang="en-US" sz="1200" dirty="0"/>
              <a:t>/salt/</a:t>
            </a:r>
            <a:r>
              <a:rPr lang="en-US" sz="1200" dirty="0" err="1"/>
              <a:t>qa</a:t>
            </a:r>
            <a:endParaRPr lang="en-US" sz="1200" dirty="0"/>
          </a:p>
          <a:p>
            <a:pPr algn="ctr"/>
            <a:r>
              <a:rPr lang="en-US" sz="1200" dirty="0"/>
              <a:t>/</a:t>
            </a:r>
            <a:r>
              <a:rPr lang="en-US" sz="1200" dirty="0" err="1"/>
              <a:t>srv</a:t>
            </a:r>
            <a:r>
              <a:rPr lang="en-US" sz="1200" dirty="0"/>
              <a:t>/pillar/</a:t>
            </a:r>
            <a:r>
              <a:rPr lang="en-US" sz="1200" dirty="0" err="1"/>
              <a:t>qa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C3FBD6-BEE1-46CB-BF19-CE4BFA88E1FC}"/>
              </a:ext>
            </a:extLst>
          </p:cNvPr>
          <p:cNvSpPr/>
          <p:nvPr/>
        </p:nvSpPr>
        <p:spPr>
          <a:xfrm>
            <a:off x="3321990" y="2269366"/>
            <a:ext cx="1512380" cy="265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qa_minion_1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097A15-08BA-4BAA-A8DB-EFB9DE05DAFD}"/>
              </a:ext>
            </a:extLst>
          </p:cNvPr>
          <p:cNvSpPr/>
          <p:nvPr/>
        </p:nvSpPr>
        <p:spPr>
          <a:xfrm>
            <a:off x="3321989" y="2604037"/>
            <a:ext cx="1512380" cy="265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qa_minion_2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34A89D-38EC-475D-9342-5F22EAED7A27}"/>
              </a:ext>
            </a:extLst>
          </p:cNvPr>
          <p:cNvSpPr/>
          <p:nvPr/>
        </p:nvSpPr>
        <p:spPr>
          <a:xfrm>
            <a:off x="1027606" y="3039697"/>
            <a:ext cx="1874608" cy="4181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srv</a:t>
            </a:r>
            <a:r>
              <a:rPr lang="en-US" sz="1200" dirty="0"/>
              <a:t>/salt/prod</a:t>
            </a:r>
          </a:p>
          <a:p>
            <a:pPr algn="ctr"/>
            <a:r>
              <a:rPr lang="en-US" sz="1200" dirty="0"/>
              <a:t>/</a:t>
            </a:r>
            <a:r>
              <a:rPr lang="en-US" sz="1200" dirty="0" err="1"/>
              <a:t>srv</a:t>
            </a:r>
            <a:r>
              <a:rPr lang="en-US" sz="1200" dirty="0"/>
              <a:t>/pillar/prod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61E257-8320-4872-B723-222827E35F5E}"/>
              </a:ext>
            </a:extLst>
          </p:cNvPr>
          <p:cNvSpPr/>
          <p:nvPr/>
        </p:nvSpPr>
        <p:spPr>
          <a:xfrm>
            <a:off x="3321991" y="2934444"/>
            <a:ext cx="1512380" cy="265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prod_minion_1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2F7C53-22AF-4DAC-89B6-9649DFE5A201}"/>
              </a:ext>
            </a:extLst>
          </p:cNvPr>
          <p:cNvSpPr/>
          <p:nvPr/>
        </p:nvSpPr>
        <p:spPr>
          <a:xfrm>
            <a:off x="3321991" y="3262519"/>
            <a:ext cx="1512380" cy="265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prod_minion_2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E75FE-8B37-4B5B-BE4B-38598E5DE9B7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902214" y="1732928"/>
            <a:ext cx="419777" cy="21426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0689D3-761A-4BE3-8060-51BFA8D891EA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2902214" y="1947192"/>
            <a:ext cx="419777" cy="1240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1BC5C9-4771-4376-8325-C4A6B969CC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2902214" y="2402111"/>
            <a:ext cx="419776" cy="19588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F06F46-1C94-46BE-B697-E9A9695019CF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 flipV="1">
            <a:off x="2902214" y="2597995"/>
            <a:ext cx="419775" cy="138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AD0824-620B-4B2E-B953-E57D633EC66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2902214" y="3067189"/>
            <a:ext cx="419777" cy="1816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3A5DA7-5D90-4CB7-8D8B-ACCBA5317AAA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 flipV="1">
            <a:off x="2902214" y="3248792"/>
            <a:ext cx="419777" cy="14647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8F69E1-EBEE-4C52-930E-F0181F112953}"/>
              </a:ext>
            </a:extLst>
          </p:cNvPr>
          <p:cNvSpPr txBox="1"/>
          <p:nvPr/>
        </p:nvSpPr>
        <p:spPr>
          <a:xfrm>
            <a:off x="769732" y="803415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Standard Environments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8E808F-8DA5-41A8-BBA1-DC89EF8A7EBC}"/>
              </a:ext>
            </a:extLst>
          </p:cNvPr>
          <p:cNvSpPr/>
          <p:nvPr/>
        </p:nvSpPr>
        <p:spPr>
          <a:xfrm>
            <a:off x="5900793" y="1095938"/>
            <a:ext cx="3187611" cy="3259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Salt-Master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4B4F329-188C-454D-B0BB-C06AE4EC9344}"/>
              </a:ext>
            </a:extLst>
          </p:cNvPr>
          <p:cNvSpPr/>
          <p:nvPr/>
        </p:nvSpPr>
        <p:spPr>
          <a:xfrm>
            <a:off x="6055915" y="2355544"/>
            <a:ext cx="2831146" cy="4181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srv</a:t>
            </a:r>
            <a:r>
              <a:rPr lang="en-US" sz="1200" dirty="0">
                <a:solidFill>
                  <a:schemeClr val="bg1"/>
                </a:solidFill>
              </a:rPr>
              <a:t>/formulas/</a:t>
            </a:r>
            <a:r>
              <a:rPr lang="en-US" sz="1200" dirty="0" err="1">
                <a:solidFill>
                  <a:schemeClr val="bg1"/>
                </a:solidFill>
              </a:rPr>
              <a:t>nameserver_ga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srv</a:t>
            </a:r>
            <a:r>
              <a:rPr lang="en-US" sz="1200" dirty="0">
                <a:solidFill>
                  <a:schemeClr val="bg1"/>
                </a:solidFill>
              </a:rPr>
              <a:t>/pillar/</a:t>
            </a:r>
            <a:r>
              <a:rPr lang="en-US" sz="1200" dirty="0" err="1">
                <a:solidFill>
                  <a:schemeClr val="bg1"/>
                </a:solidFill>
              </a:rPr>
              <a:t>nameserver_ga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7DD0FE-602E-47EA-AFAB-C45A27370170}"/>
              </a:ext>
            </a:extLst>
          </p:cNvPr>
          <p:cNvSpPr/>
          <p:nvPr/>
        </p:nvSpPr>
        <p:spPr>
          <a:xfrm>
            <a:off x="9473912" y="2248285"/>
            <a:ext cx="2095893" cy="2654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nameserver_ga_1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2467E73-8F75-49E8-999C-937A14D49FE4}"/>
              </a:ext>
            </a:extLst>
          </p:cNvPr>
          <p:cNvSpPr/>
          <p:nvPr/>
        </p:nvSpPr>
        <p:spPr>
          <a:xfrm>
            <a:off x="9473912" y="2586586"/>
            <a:ext cx="2095893" cy="2654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nameserver_ga_2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62853E5-94BF-42CF-A40F-8AE57D5E357F}"/>
              </a:ext>
            </a:extLst>
          </p:cNvPr>
          <p:cNvSpPr/>
          <p:nvPr/>
        </p:nvSpPr>
        <p:spPr>
          <a:xfrm>
            <a:off x="6055915" y="3006347"/>
            <a:ext cx="2831146" cy="4181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srv</a:t>
            </a:r>
            <a:r>
              <a:rPr lang="en-US" sz="1200" dirty="0">
                <a:solidFill>
                  <a:schemeClr val="bg1"/>
                </a:solidFill>
              </a:rPr>
              <a:t>/formulas/</a:t>
            </a:r>
            <a:r>
              <a:rPr lang="en-US" sz="1200" dirty="0" err="1">
                <a:solidFill>
                  <a:schemeClr val="bg1"/>
                </a:solidFill>
              </a:rPr>
              <a:t>nameserver_nrt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srv</a:t>
            </a:r>
            <a:r>
              <a:rPr lang="en-US" sz="1200" dirty="0">
                <a:solidFill>
                  <a:schemeClr val="bg1"/>
                </a:solidFill>
              </a:rPr>
              <a:t>/pillar/</a:t>
            </a:r>
            <a:r>
              <a:rPr lang="en-US" sz="1200" dirty="0" err="1">
                <a:solidFill>
                  <a:schemeClr val="bg1"/>
                </a:solidFill>
              </a:rPr>
              <a:t>nameserver_nrt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B08199-98FD-444A-A242-9F69EE432904}"/>
              </a:ext>
            </a:extLst>
          </p:cNvPr>
          <p:cNvSpPr/>
          <p:nvPr/>
        </p:nvSpPr>
        <p:spPr>
          <a:xfrm>
            <a:off x="9473911" y="2917468"/>
            <a:ext cx="2095893" cy="2654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nameserver_nrt_1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E7184B8-51CB-465C-8CF2-D6EA780B5CBA}"/>
              </a:ext>
            </a:extLst>
          </p:cNvPr>
          <p:cNvSpPr/>
          <p:nvPr/>
        </p:nvSpPr>
        <p:spPr>
          <a:xfrm>
            <a:off x="9473910" y="3252139"/>
            <a:ext cx="2095893" cy="2654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nameserver_nrt_2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15FC11-E0A8-466E-95B1-FD399CF18163}"/>
              </a:ext>
            </a:extLst>
          </p:cNvPr>
          <p:cNvSpPr/>
          <p:nvPr/>
        </p:nvSpPr>
        <p:spPr>
          <a:xfrm>
            <a:off x="6055915" y="3657144"/>
            <a:ext cx="2831146" cy="4181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srv</a:t>
            </a:r>
            <a:r>
              <a:rPr lang="en-US" sz="1200" dirty="0">
                <a:solidFill>
                  <a:schemeClr val="bg1"/>
                </a:solidFill>
              </a:rPr>
              <a:t>/formulas/</a:t>
            </a:r>
            <a:r>
              <a:rPr lang="en-US" sz="1200" dirty="0" err="1">
                <a:solidFill>
                  <a:schemeClr val="bg1"/>
                </a:solidFill>
              </a:rPr>
              <a:t>caching_ga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srv</a:t>
            </a:r>
            <a:r>
              <a:rPr lang="en-US" sz="1200" dirty="0">
                <a:solidFill>
                  <a:schemeClr val="bg1"/>
                </a:solidFill>
              </a:rPr>
              <a:t>/pillar/</a:t>
            </a:r>
            <a:r>
              <a:rPr lang="en-US" sz="1200" dirty="0" err="1">
                <a:solidFill>
                  <a:schemeClr val="bg1"/>
                </a:solidFill>
              </a:rPr>
              <a:t>caching_ga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564D29-103C-4B45-B1B5-2BFE5293E74E}"/>
              </a:ext>
            </a:extLst>
          </p:cNvPr>
          <p:cNvSpPr/>
          <p:nvPr/>
        </p:nvSpPr>
        <p:spPr>
          <a:xfrm>
            <a:off x="9473912" y="3582546"/>
            <a:ext cx="2095893" cy="2654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caching_ga_1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4A3C7BE-EAA4-4B6E-BBB3-6F984A796A7D}"/>
              </a:ext>
            </a:extLst>
          </p:cNvPr>
          <p:cNvSpPr/>
          <p:nvPr/>
        </p:nvSpPr>
        <p:spPr>
          <a:xfrm>
            <a:off x="9473912" y="3910621"/>
            <a:ext cx="2095893" cy="2654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caching_ga_2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C09DD3-6950-4D86-8CCE-862275C7744E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8887061" y="2381030"/>
            <a:ext cx="586851" cy="18360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109C51-814E-446C-B889-523ED8E6AA3E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 flipV="1">
            <a:off x="8887061" y="2564639"/>
            <a:ext cx="586851" cy="1546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7BC294-FF0C-4AB0-B08A-3A8E58D60E95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8887061" y="3050213"/>
            <a:ext cx="586850" cy="165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1634EB-43C2-4C0C-8050-05A3F41AF8BA}"/>
              </a:ext>
            </a:extLst>
          </p:cNvPr>
          <p:cNvCxnSpPr>
            <a:cxnSpLocks/>
            <a:stCxn id="42" idx="1"/>
            <a:endCxn id="40" idx="3"/>
          </p:cNvCxnSpPr>
          <p:nvPr/>
        </p:nvCxnSpPr>
        <p:spPr>
          <a:xfrm flipH="1" flipV="1">
            <a:off x="8887061" y="3215442"/>
            <a:ext cx="586849" cy="16944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5E7441-314A-4793-8859-0B6645DF1ED1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8887061" y="3715291"/>
            <a:ext cx="586851" cy="1509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BADE1B-3E62-4F7F-BFF7-897EDF47AC21}"/>
              </a:ext>
            </a:extLst>
          </p:cNvPr>
          <p:cNvCxnSpPr>
            <a:cxnSpLocks/>
            <a:stCxn id="45" idx="1"/>
            <a:endCxn id="43" idx="3"/>
          </p:cNvCxnSpPr>
          <p:nvPr/>
        </p:nvCxnSpPr>
        <p:spPr>
          <a:xfrm flipH="1" flipV="1">
            <a:off x="8887061" y="3866239"/>
            <a:ext cx="586851" cy="1771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BFAFA82-7476-4A4F-BD69-3F9504CEA6BD}"/>
              </a:ext>
            </a:extLst>
          </p:cNvPr>
          <p:cNvSpPr txBox="1"/>
          <p:nvPr/>
        </p:nvSpPr>
        <p:spPr>
          <a:xfrm>
            <a:off x="5900793" y="791460"/>
            <a:ext cx="2616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Dynamic Environments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93D7574-8CBC-434A-A783-D31B4AC060E1}"/>
              </a:ext>
            </a:extLst>
          </p:cNvPr>
          <p:cNvSpPr/>
          <p:nvPr/>
        </p:nvSpPr>
        <p:spPr>
          <a:xfrm>
            <a:off x="6077689" y="1660610"/>
            <a:ext cx="2831146" cy="4181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srv</a:t>
            </a:r>
            <a:r>
              <a:rPr lang="en-US" sz="1200" dirty="0">
                <a:solidFill>
                  <a:schemeClr val="bg1"/>
                </a:solidFill>
              </a:rPr>
              <a:t>/formulas/&lt;role&gt;_&lt;</a:t>
            </a:r>
            <a:r>
              <a:rPr lang="en-US" sz="1200" dirty="0" err="1">
                <a:solidFill>
                  <a:schemeClr val="bg1"/>
                </a:solidFill>
              </a:rPr>
              <a:t>releasestate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srv</a:t>
            </a:r>
            <a:r>
              <a:rPr lang="en-US" sz="1200" dirty="0">
                <a:solidFill>
                  <a:schemeClr val="bg1"/>
                </a:solidFill>
              </a:rPr>
              <a:t>/pillar/&lt;role&gt;_&lt;</a:t>
            </a:r>
            <a:r>
              <a:rPr lang="en-US" sz="1200" dirty="0" err="1">
                <a:solidFill>
                  <a:schemeClr val="bg1"/>
                </a:solidFill>
              </a:rPr>
              <a:t>releasestate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0E7F90A-5382-411D-8450-C832F908EF95}"/>
              </a:ext>
            </a:extLst>
          </p:cNvPr>
          <p:cNvSpPr/>
          <p:nvPr/>
        </p:nvSpPr>
        <p:spPr>
          <a:xfrm>
            <a:off x="9471623" y="1586012"/>
            <a:ext cx="2095893" cy="2654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&lt;role&gt;_&lt;</a:t>
            </a:r>
            <a:r>
              <a:rPr lang="en-US" sz="1200" dirty="0" err="1">
                <a:solidFill>
                  <a:schemeClr val="bg1"/>
                </a:solidFill>
              </a:rPr>
              <a:t>releasestate</a:t>
            </a:r>
            <a:r>
              <a:rPr lang="en-US" sz="1200" dirty="0">
                <a:solidFill>
                  <a:schemeClr val="bg1"/>
                </a:solidFill>
              </a:rPr>
              <a:t>&gt;_1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C495CCF-0E3D-4280-A3A3-5FCA878D93C2}"/>
              </a:ext>
            </a:extLst>
          </p:cNvPr>
          <p:cNvSpPr/>
          <p:nvPr/>
        </p:nvSpPr>
        <p:spPr>
          <a:xfrm>
            <a:off x="9471623" y="1914087"/>
            <a:ext cx="2095893" cy="2654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&lt;role&gt;_&lt;</a:t>
            </a:r>
            <a:r>
              <a:rPr lang="en-US" sz="1200" dirty="0" err="1">
                <a:solidFill>
                  <a:schemeClr val="bg1"/>
                </a:solidFill>
              </a:rPr>
              <a:t>releasestate</a:t>
            </a:r>
            <a:r>
              <a:rPr lang="en-US" sz="1200" dirty="0">
                <a:solidFill>
                  <a:schemeClr val="bg1"/>
                </a:solidFill>
              </a:rPr>
              <a:t>&gt;_2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9E309D-F07B-455F-9D0A-51AC98690770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8908835" y="1718757"/>
            <a:ext cx="562788" cy="1509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FB4F60-9BCE-4B92-8E70-60BFBD9717E8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flipH="1" flipV="1">
            <a:off x="8908835" y="1869705"/>
            <a:ext cx="562788" cy="1771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D1BE1DC-4C41-4706-9C61-5913631CCBA3}"/>
              </a:ext>
            </a:extLst>
          </p:cNvPr>
          <p:cNvSpPr/>
          <p:nvPr/>
        </p:nvSpPr>
        <p:spPr>
          <a:xfrm>
            <a:off x="5913732" y="4557022"/>
            <a:ext cx="45017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 have expanded the use of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tree structures on demand using </a:t>
            </a:r>
            <a:r>
              <a:rPr lang="en-US" sz="1400" b="1" i="1" dirty="0" err="1"/>
              <a:t>create_envs</a:t>
            </a:r>
            <a:r>
              <a:rPr lang="en-US" sz="1400" b="1" i="1" dirty="0"/>
              <a:t> </a:t>
            </a:r>
            <a:r>
              <a:rPr lang="en-US" sz="1400" dirty="0"/>
              <a:t>custom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on demand environments based on pillar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environment represents a </a:t>
            </a:r>
            <a:r>
              <a:rPr lang="en-US" sz="1400" b="1" dirty="0"/>
              <a:t>role in a release state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A194A260-1F9B-4860-8CA3-86F7BEFE1BBB}"/>
              </a:ext>
            </a:extLst>
          </p:cNvPr>
          <p:cNvSpPr txBox="1">
            <a:spLocks/>
          </p:cNvSpPr>
          <p:nvPr/>
        </p:nvSpPr>
        <p:spPr>
          <a:xfrm>
            <a:off x="6617157" y="4025681"/>
            <a:ext cx="1731528" cy="31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58ABBF-4ACE-4870-AC67-F95559252AAD}"/>
              </a:ext>
            </a:extLst>
          </p:cNvPr>
          <p:cNvSpPr txBox="1"/>
          <p:nvPr/>
        </p:nvSpPr>
        <p:spPr>
          <a:xfrm>
            <a:off x="3710677" y="1277024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Minions</a:t>
            </a:r>
            <a:endParaRPr 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7D1451-6C54-447A-927D-17355D104B84}"/>
              </a:ext>
            </a:extLst>
          </p:cNvPr>
          <p:cNvSpPr txBox="1"/>
          <p:nvPr/>
        </p:nvSpPr>
        <p:spPr>
          <a:xfrm>
            <a:off x="10126281" y="1209226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Minions</a:t>
            </a:r>
            <a:endParaRPr lang="en-US" sz="1400" b="1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58D408A3-5026-47C2-B87A-7F3575B22B15}"/>
              </a:ext>
            </a:extLst>
          </p:cNvPr>
          <p:cNvSpPr txBox="1">
            <a:spLocks/>
          </p:cNvSpPr>
          <p:nvPr/>
        </p:nvSpPr>
        <p:spPr>
          <a:xfrm>
            <a:off x="2872519" y="152761"/>
            <a:ext cx="3938212" cy="53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= &lt;Role&gt;_&lt;</a:t>
            </a:r>
            <a:r>
              <a:rPr lang="en-US" dirty="0" err="1"/>
              <a:t>ReleaseState</a:t>
            </a:r>
            <a:r>
              <a:rPr lang="en-US" dirty="0"/>
              <a:t>&gt;</a:t>
            </a:r>
          </a:p>
        </p:txBody>
      </p:sp>
      <p:pic>
        <p:nvPicPr>
          <p:cNvPr id="1028" name="Picture 4" descr="Image result for big red x transparent">
            <a:extLst>
              <a:ext uri="{FF2B5EF4-FFF2-40B4-BE49-F238E27FC236}">
                <a16:creationId xmlns:a16="http://schemas.microsoft.com/office/drawing/2014/main" id="{9DA95A20-6D4E-48AD-9582-DDDEFDF7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33" y="1393466"/>
            <a:ext cx="2056187" cy="257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2" grpId="0"/>
      <p:bldP spid="79" grpId="0" animBg="1"/>
      <p:bldP spid="80" grpId="0" animBg="1"/>
      <p:bldP spid="81" grpId="0" animBg="1"/>
      <p:bldP spid="53" grpId="0"/>
      <p:bldP spid="68" grpId="0"/>
      <p:bldP spid="69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74B43551-318F-4167-871F-9F633C10FBD6}"/>
              </a:ext>
            </a:extLst>
          </p:cNvPr>
          <p:cNvSpPr/>
          <p:nvPr/>
        </p:nvSpPr>
        <p:spPr>
          <a:xfrm>
            <a:off x="7346024" y="1701579"/>
            <a:ext cx="2944038" cy="40949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Pillar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216E2-DBCD-431E-8CCF-FF9D12FA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05918"/>
            <a:ext cx="7002191" cy="539927"/>
          </a:xfrm>
        </p:spPr>
        <p:txBody>
          <a:bodyPr>
            <a:normAutofit/>
          </a:bodyPr>
          <a:lstStyle/>
          <a:p>
            <a:r>
              <a:rPr lang="en-US" dirty="0"/>
              <a:t>Server mapping =&gt; &lt;Role&gt;_&lt;</a:t>
            </a:r>
            <a:r>
              <a:rPr lang="en-US" dirty="0" err="1"/>
              <a:t>ReleaseState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B2A63-8ADC-445D-99E8-43EE0016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8</a:t>
            </a:fld>
            <a:endParaRPr lang="en-US" dirty="0"/>
          </a:p>
        </p:txBody>
      </p:sp>
      <p:pic>
        <p:nvPicPr>
          <p:cNvPr id="54" name="Picture 14" descr="Image result for CMDB clipart">
            <a:extLst>
              <a:ext uri="{FF2B5EF4-FFF2-40B4-BE49-F238E27FC236}">
                <a16:creationId xmlns:a16="http://schemas.microsoft.com/office/drawing/2014/main" id="{0FA9BA7D-6E35-4D94-B96E-53CC0F40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49" y="2057536"/>
            <a:ext cx="1393091" cy="19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9B78D0F-83D7-4164-8F06-C67FF3853939}"/>
              </a:ext>
            </a:extLst>
          </p:cNvPr>
          <p:cNvSpPr/>
          <p:nvPr/>
        </p:nvSpPr>
        <p:spPr>
          <a:xfrm>
            <a:off x="7459379" y="1986490"/>
            <a:ext cx="2704818" cy="1119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Server1 Pillar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BE37D2-991C-40B4-872B-C294E4B6D607}"/>
              </a:ext>
            </a:extLst>
          </p:cNvPr>
          <p:cNvSpPr/>
          <p:nvPr/>
        </p:nvSpPr>
        <p:spPr>
          <a:xfrm>
            <a:off x="7580984" y="2267147"/>
            <a:ext cx="2469858" cy="7481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cmdb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name: Server1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ip</a:t>
            </a:r>
            <a:r>
              <a:rPr lang="en-US" sz="1000" b="1" dirty="0"/>
              <a:t>: 1.1.1.1</a:t>
            </a:r>
          </a:p>
          <a:p>
            <a:r>
              <a:rPr lang="en-US" sz="1000" b="1" dirty="0"/>
              <a:t>      </a:t>
            </a:r>
            <a:r>
              <a:rPr lang="en-US" sz="1000" b="1" dirty="0" err="1">
                <a:highlight>
                  <a:srgbClr val="FFFF00"/>
                </a:highlight>
              </a:rPr>
              <a:t>salt_environment</a:t>
            </a:r>
            <a:r>
              <a:rPr lang="en-US" sz="1000" b="1" dirty="0">
                <a:highlight>
                  <a:srgbClr val="FFFF00"/>
                </a:highlight>
              </a:rPr>
              <a:t>: </a:t>
            </a:r>
            <a:r>
              <a:rPr lang="en-US" sz="1000" b="1" dirty="0" err="1">
                <a:highlight>
                  <a:srgbClr val="FFFF00"/>
                </a:highlight>
              </a:rPr>
              <a:t>nameserver_nrt</a:t>
            </a:r>
            <a:endParaRPr lang="en-US" sz="1000" b="1" dirty="0">
              <a:highlight>
                <a:srgbClr val="FFFF00"/>
              </a:highlight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7C215C-D5EF-452A-AD1A-F20B34F5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28520"/>
              </p:ext>
            </p:extLst>
          </p:nvPr>
        </p:nvGraphicFramePr>
        <p:xfrm>
          <a:off x="713561" y="4425693"/>
          <a:ext cx="294403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48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  <a:gridCol w="616162">
                  <a:extLst>
                    <a:ext uri="{9D8B030D-6E8A-4147-A177-3AD203B41FA5}">
                      <a16:colId xmlns:a16="http://schemas.microsoft.com/office/drawing/2014/main" val="1640534718"/>
                    </a:ext>
                  </a:extLst>
                </a:gridCol>
                <a:gridCol w="1610928">
                  <a:extLst>
                    <a:ext uri="{9D8B030D-6E8A-4147-A177-3AD203B41FA5}">
                      <a16:colId xmlns:a16="http://schemas.microsoft.com/office/drawing/2014/main" val="728344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Salt_environment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061557"/>
                  </a:ext>
                </a:extLst>
              </a:tr>
              <a:tr h="256313">
                <a:tc>
                  <a:txBody>
                    <a:bodyPr/>
                    <a:lstStyle/>
                    <a:p>
                      <a:r>
                        <a:rPr lang="en-US" sz="1100" dirty="0"/>
                        <a:t>Server1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1.1.1.1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06203"/>
                  </a:ext>
                </a:extLst>
              </a:tr>
              <a:tr h="256313">
                <a:tc>
                  <a:txBody>
                    <a:bodyPr/>
                    <a:lstStyle/>
                    <a:p>
                      <a:r>
                        <a:rPr lang="en-US" sz="1100" dirty="0"/>
                        <a:t>Server2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2.2.2.2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2563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Server3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3.3.3.3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07743"/>
                  </a:ext>
                </a:extLst>
              </a:tr>
              <a:tr h="2563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Server4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4.4.4.4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96331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191313CF-0101-4B01-B092-DE1184184EA7}"/>
              </a:ext>
            </a:extLst>
          </p:cNvPr>
          <p:cNvSpPr/>
          <p:nvPr/>
        </p:nvSpPr>
        <p:spPr>
          <a:xfrm>
            <a:off x="7459379" y="3244230"/>
            <a:ext cx="2704818" cy="11194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Server2 Pillar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1C1ECA-D72D-4CF9-8860-7B9D5000736D}"/>
              </a:ext>
            </a:extLst>
          </p:cNvPr>
          <p:cNvSpPr/>
          <p:nvPr/>
        </p:nvSpPr>
        <p:spPr>
          <a:xfrm>
            <a:off x="7580984" y="3524887"/>
            <a:ext cx="2469858" cy="7481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cmdb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name: Server2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ip</a:t>
            </a:r>
            <a:r>
              <a:rPr lang="en-US" sz="1000" b="1" dirty="0"/>
              <a:t>: 2.2.2.2</a:t>
            </a:r>
          </a:p>
          <a:p>
            <a:r>
              <a:rPr lang="en-US" sz="1000" b="1" dirty="0"/>
              <a:t>      </a:t>
            </a:r>
            <a:r>
              <a:rPr lang="en-US" sz="1000" b="1" dirty="0" err="1">
                <a:highlight>
                  <a:srgbClr val="FFFF00"/>
                </a:highlight>
              </a:rPr>
              <a:t>salt_environment</a:t>
            </a:r>
            <a:r>
              <a:rPr lang="en-US" sz="1000" b="1" dirty="0">
                <a:highlight>
                  <a:srgbClr val="FFFF00"/>
                </a:highlight>
              </a:rPr>
              <a:t>: </a:t>
            </a:r>
            <a:r>
              <a:rPr lang="en-US" sz="1000" b="1" dirty="0" err="1">
                <a:highlight>
                  <a:srgbClr val="FFFF00"/>
                </a:highlight>
              </a:rPr>
              <a:t>nameserver_ga</a:t>
            </a:r>
            <a:endParaRPr lang="en-US" sz="1000" b="1" dirty="0">
              <a:highlight>
                <a:srgbClr val="FFFF00"/>
              </a:highligh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84B743-EC20-42F9-B443-FB70B2953AC9}"/>
              </a:ext>
            </a:extLst>
          </p:cNvPr>
          <p:cNvSpPr/>
          <p:nvPr/>
        </p:nvSpPr>
        <p:spPr>
          <a:xfrm>
            <a:off x="7459379" y="4530978"/>
            <a:ext cx="2704818" cy="11194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Server3 Pillar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AB1090-6811-4EA6-92D8-D8FE9536DC3E}"/>
              </a:ext>
            </a:extLst>
          </p:cNvPr>
          <p:cNvSpPr/>
          <p:nvPr/>
        </p:nvSpPr>
        <p:spPr>
          <a:xfrm>
            <a:off x="7580984" y="4811635"/>
            <a:ext cx="2469858" cy="7481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cmdb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name: Server3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ip</a:t>
            </a:r>
            <a:r>
              <a:rPr lang="en-US" sz="1000" b="1" dirty="0"/>
              <a:t>: 3.3.3.3</a:t>
            </a:r>
          </a:p>
          <a:p>
            <a:r>
              <a:rPr lang="en-US" sz="1000" b="1" dirty="0"/>
              <a:t>      </a:t>
            </a:r>
            <a:r>
              <a:rPr lang="en-US" sz="1000" b="1" dirty="0" err="1">
                <a:highlight>
                  <a:srgbClr val="FFFF00"/>
                </a:highlight>
              </a:rPr>
              <a:t>salt_environment</a:t>
            </a:r>
            <a:r>
              <a:rPr lang="en-US" sz="1000" b="1" dirty="0">
                <a:highlight>
                  <a:srgbClr val="FFFF00"/>
                </a:highlight>
              </a:rPr>
              <a:t>: </a:t>
            </a:r>
            <a:r>
              <a:rPr lang="en-US" sz="1000" b="1" dirty="0" err="1">
                <a:highlight>
                  <a:srgbClr val="FFFF00"/>
                </a:highlight>
              </a:rPr>
              <a:t>caching_ga</a:t>
            </a:r>
            <a:endParaRPr lang="en-US" sz="1000" b="1" dirty="0">
              <a:highlight>
                <a:srgbClr val="FFFF00"/>
              </a:highlight>
            </a:endParaRPr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B19FE21-C16E-468A-AD3B-476584EF2976}"/>
              </a:ext>
            </a:extLst>
          </p:cNvPr>
          <p:cNvSpPr/>
          <p:nvPr/>
        </p:nvSpPr>
        <p:spPr>
          <a:xfrm rot="5400000">
            <a:off x="6190451" y="1831940"/>
            <a:ext cx="544949" cy="1719657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07C4739-9AFD-478C-9638-9564398D6A36}"/>
              </a:ext>
            </a:extLst>
          </p:cNvPr>
          <p:cNvSpPr/>
          <p:nvPr/>
        </p:nvSpPr>
        <p:spPr>
          <a:xfrm rot="10800000">
            <a:off x="3012966" y="2380288"/>
            <a:ext cx="1719656" cy="1119447"/>
          </a:xfrm>
          <a:prstGeom prst="bentArrow">
            <a:avLst>
              <a:gd name="adj1" fmla="val 18607"/>
              <a:gd name="adj2" fmla="val 19318"/>
              <a:gd name="adj3" fmla="val 25000"/>
              <a:gd name="adj4" fmla="val 4090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BDA8AE7-D032-4794-AFD9-390C76ABBC70}"/>
              </a:ext>
            </a:extLst>
          </p:cNvPr>
          <p:cNvSpPr/>
          <p:nvPr/>
        </p:nvSpPr>
        <p:spPr>
          <a:xfrm>
            <a:off x="4250007" y="1428486"/>
            <a:ext cx="1935841" cy="99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Salt-Master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F4DA9-97CE-48CD-8CDE-C8AD8F5AE433}"/>
              </a:ext>
            </a:extLst>
          </p:cNvPr>
          <p:cNvSpPr txBox="1"/>
          <p:nvPr/>
        </p:nvSpPr>
        <p:spPr>
          <a:xfrm>
            <a:off x="3192661" y="3150539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External Pillar 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4B4D2-EA22-44CA-830D-3EA5ADE3D86A}"/>
              </a:ext>
            </a:extLst>
          </p:cNvPr>
          <p:cNvSpPr txBox="1"/>
          <p:nvPr/>
        </p:nvSpPr>
        <p:spPr>
          <a:xfrm>
            <a:off x="2043178" y="4680830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nameserver_nrt</a:t>
            </a:r>
            <a:endParaRPr 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718FAB-3AAD-44C9-937C-3429F1BF1010}"/>
              </a:ext>
            </a:extLst>
          </p:cNvPr>
          <p:cNvSpPr txBox="1"/>
          <p:nvPr/>
        </p:nvSpPr>
        <p:spPr>
          <a:xfrm>
            <a:off x="2049590" y="4946229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nameserver_ga</a:t>
            </a:r>
            <a:endParaRPr 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5BAC3A-D8BE-4B7E-B380-77F05E4C3768}"/>
              </a:ext>
            </a:extLst>
          </p:cNvPr>
          <p:cNvSpPr txBox="1"/>
          <p:nvPr/>
        </p:nvSpPr>
        <p:spPr>
          <a:xfrm>
            <a:off x="2049590" y="5199613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caching_ga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AD82FD-71CC-4988-A4DD-E9B832CCFFF2}"/>
              </a:ext>
            </a:extLst>
          </p:cNvPr>
          <p:cNvSpPr txBox="1"/>
          <p:nvPr/>
        </p:nvSpPr>
        <p:spPr>
          <a:xfrm>
            <a:off x="2043178" y="5441353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nameserver_ga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62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18" grpId="0" animBg="1"/>
      <p:bldP spid="22" grpId="0" animBg="1"/>
      <p:bldP spid="24" grpId="0"/>
      <p:bldP spid="25" grpId="0"/>
      <p:bldP spid="72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8E1-7A68-4369-98FD-5347A9C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1" y="130692"/>
            <a:ext cx="8229600" cy="539927"/>
          </a:xfrm>
        </p:spPr>
        <p:txBody>
          <a:bodyPr>
            <a:normAutofit/>
          </a:bodyPr>
          <a:lstStyle/>
          <a:p>
            <a:r>
              <a:rPr lang="en-US" dirty="0"/>
              <a:t>Building Custom Environments – </a:t>
            </a:r>
            <a:r>
              <a:rPr lang="en-US" dirty="0" err="1"/>
              <a:t>create_envs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BF3F4-6167-4C04-9A4F-9AF66E7D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1" y="6195451"/>
            <a:ext cx="612983" cy="215444"/>
          </a:xfrm>
        </p:spPr>
        <p:txBody>
          <a:bodyPr/>
          <a:lstStyle/>
          <a:p>
            <a:fld id="{E8426E17-A512-5942-8FB4-5BB12954EF9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8F099-E2BF-4CB4-9123-CAB8122F595E}"/>
              </a:ext>
            </a:extLst>
          </p:cNvPr>
          <p:cNvSpPr/>
          <p:nvPr/>
        </p:nvSpPr>
        <p:spPr>
          <a:xfrm>
            <a:off x="294656" y="1019800"/>
            <a:ext cx="2016579" cy="49445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/>
              <a:t>Pillar: </a:t>
            </a:r>
            <a:r>
              <a:rPr lang="en-US" sz="1200" b="1" dirty="0" err="1"/>
              <a:t>create_envs.sls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397CD-D803-490B-8660-A4E0831600D1}"/>
              </a:ext>
            </a:extLst>
          </p:cNvPr>
          <p:cNvSpPr/>
          <p:nvPr/>
        </p:nvSpPr>
        <p:spPr>
          <a:xfrm>
            <a:off x="408950" y="1300455"/>
            <a:ext cx="1804312" cy="455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nameserver_ga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formulas: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metricbeat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7.4</a:t>
            </a:r>
          </a:p>
          <a:p>
            <a:r>
              <a:rPr lang="en-US" sz="1000" b="1" dirty="0"/>
              <a:t>      users:</a:t>
            </a:r>
          </a:p>
          <a:p>
            <a:r>
              <a:rPr lang="en-US" sz="1000" b="1" dirty="0"/>
              <a:t>         version: 1.5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app_nameserver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19.10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role_nameserver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     version: 1.3 </a:t>
            </a:r>
          </a:p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nameserver_nrt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formulas: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metricbeat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0.1.1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users: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0.1.1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additional_pillars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  -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group.ops_users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app_nameserver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19.10          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role_nameserver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0.1.3 </a:t>
            </a:r>
          </a:p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caching_ga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formulas: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metricbeat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0.1.1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users: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version: 0.1.1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87EC7D-8158-4497-AF2C-711269AF0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4993"/>
              </p:ext>
            </p:extLst>
          </p:nvPr>
        </p:nvGraphicFramePr>
        <p:xfrm>
          <a:off x="8690577" y="1052420"/>
          <a:ext cx="308708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084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</a:tblGrid>
              <a:tr h="229480">
                <a:tc>
                  <a:txBody>
                    <a:bodyPr/>
                    <a:lstStyle/>
                    <a:p>
                      <a:r>
                        <a:rPr lang="en-US" sz="1200" dirty="0"/>
                        <a:t>Versioned Formulas</a:t>
                      </a:r>
                    </a:p>
                    <a:p>
                      <a:r>
                        <a:rPr lang="en-US" sz="1200" b="0" dirty="0"/>
                        <a:t>/</a:t>
                      </a:r>
                      <a:r>
                        <a:rPr lang="en-US" sz="1200" b="0" dirty="0" err="1"/>
                        <a:t>srv</a:t>
                      </a:r>
                      <a:r>
                        <a:rPr lang="en-US" sz="1200" b="0" dirty="0"/>
                        <a:t>/</a:t>
                      </a:r>
                      <a:r>
                        <a:rPr lang="en-US" sz="1200" b="0" dirty="0" err="1"/>
                        <a:t>versioned_formulas</a:t>
                      </a:r>
                      <a:r>
                        <a:rPr lang="en-US" sz="1200" b="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metricbeat_7.3/</a:t>
                      </a:r>
                      <a:r>
                        <a:rPr lang="en-US" sz="1000" dirty="0" err="1"/>
                        <a:t>metricbeat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0620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metricbeat_7.3/</a:t>
                      </a:r>
                      <a:r>
                        <a:rPr lang="en-US" sz="1000" dirty="0" err="1"/>
                        <a:t>metricbeat.sls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metricbeat_7.4/</a:t>
                      </a:r>
                      <a:r>
                        <a:rPr lang="en-US" sz="1000" dirty="0" err="1"/>
                        <a:t>metricbeat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0774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metricbeat_7.4/</a:t>
                      </a:r>
                      <a:r>
                        <a:rPr lang="en-US" sz="1000" dirty="0" err="1"/>
                        <a:t>metricbeat.sls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users_1.5/users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9907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users_1.5/</a:t>
                      </a:r>
                      <a:r>
                        <a:rPr lang="en-US" sz="1000" dirty="0" err="1"/>
                        <a:t>users.sls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337654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app_nameserver_19.10/</a:t>
                      </a:r>
                      <a:r>
                        <a:rPr lang="en-US" sz="1000" dirty="0" err="1"/>
                        <a:t>app_nameserver</a:t>
                      </a:r>
                      <a:endParaRPr lang="en-US" sz="1000" dirty="0"/>
                    </a:p>
                  </a:txBody>
                  <a:tcPr>
                    <a:solidFill>
                      <a:srgbClr val="CB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4824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app_nameserver_19.10/</a:t>
                      </a:r>
                      <a:r>
                        <a:rPr lang="en-US" sz="1000" dirty="0" err="1"/>
                        <a:t>app_nameserver.sls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9210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app_nameserver_19.11/</a:t>
                      </a:r>
                      <a:r>
                        <a:rPr lang="en-US" sz="1000" dirty="0" err="1"/>
                        <a:t>app_nameserver</a:t>
                      </a:r>
                      <a:endParaRPr lang="en-US" sz="1000" dirty="0"/>
                    </a:p>
                  </a:txBody>
                  <a:tcPr>
                    <a:solidFill>
                      <a:srgbClr val="CB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6653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app_nameserver_19.11/</a:t>
                      </a:r>
                      <a:r>
                        <a:rPr lang="en-US" sz="1000" dirty="0" err="1"/>
                        <a:t>app_nameserver.sls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80802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role_nameserver_1.3/</a:t>
                      </a:r>
                      <a:r>
                        <a:rPr lang="en-US" sz="1000" dirty="0" err="1"/>
                        <a:t>role_nameserver</a:t>
                      </a:r>
                      <a:endParaRPr lang="en-US" sz="1000" dirty="0"/>
                    </a:p>
                  </a:txBody>
                  <a:tcPr>
                    <a:solidFill>
                      <a:srgbClr val="CB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76219"/>
                  </a:ext>
                </a:extLst>
              </a:tr>
              <a:tr h="141218">
                <a:tc>
                  <a:txBody>
                    <a:bodyPr/>
                    <a:lstStyle/>
                    <a:p>
                      <a:r>
                        <a:rPr lang="en-US" sz="1000" dirty="0"/>
                        <a:t>role_nameserver_1.3/</a:t>
                      </a:r>
                      <a:r>
                        <a:rPr lang="en-US" sz="1000" dirty="0" err="1"/>
                        <a:t>role_nameserver.sls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0334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73FE447-E8C1-4C82-9C99-E57F50220026}"/>
              </a:ext>
            </a:extLst>
          </p:cNvPr>
          <p:cNvSpPr/>
          <p:nvPr/>
        </p:nvSpPr>
        <p:spPr>
          <a:xfrm>
            <a:off x="4902926" y="674570"/>
            <a:ext cx="2416562" cy="29064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/>
              <a:t>nameserver_ga</a:t>
            </a:r>
            <a:endParaRPr lang="en-US" sz="1200" b="1" dirty="0"/>
          </a:p>
          <a:p>
            <a:endParaRPr lang="en-US" sz="12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0714CE-5C59-4A10-A146-6FD1D8038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73314"/>
              </p:ext>
            </p:extLst>
          </p:nvPr>
        </p:nvGraphicFramePr>
        <p:xfrm>
          <a:off x="5003865" y="958291"/>
          <a:ext cx="221688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883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</a:tblGrid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srv</a:t>
                      </a:r>
                      <a:r>
                        <a:rPr lang="en-US" sz="1000" b="1" dirty="0"/>
                        <a:t>/formulas/</a:t>
                      </a:r>
                      <a:r>
                        <a:rPr lang="en-US" sz="1000" b="1" dirty="0" err="1"/>
                        <a:t>nameserver_ga</a:t>
                      </a:r>
                      <a:r>
                        <a:rPr lang="en-US" sz="1000" b="1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55262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6760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53586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637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B9A3F3-4B26-481A-AA3C-67128C83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30083"/>
              </p:ext>
            </p:extLst>
          </p:nvPr>
        </p:nvGraphicFramePr>
        <p:xfrm>
          <a:off x="5003864" y="2262120"/>
          <a:ext cx="2216882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6882">
                  <a:extLst>
                    <a:ext uri="{9D8B030D-6E8A-4147-A177-3AD203B41FA5}">
                      <a16:colId xmlns:a16="http://schemas.microsoft.com/office/drawing/2014/main" val="353458489"/>
                    </a:ext>
                  </a:extLst>
                </a:gridCol>
              </a:tblGrid>
              <a:tr h="120183">
                <a:tc>
                  <a:txBody>
                    <a:bodyPr/>
                    <a:lstStyle/>
                    <a:p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srv</a:t>
                      </a:r>
                      <a:r>
                        <a:rPr lang="en-US" sz="1000" b="1" dirty="0"/>
                        <a:t>/pillars/</a:t>
                      </a:r>
                      <a:r>
                        <a:rPr lang="en-US" sz="1000" b="1" dirty="0" err="1"/>
                        <a:t>nameserver_ga</a:t>
                      </a:r>
                      <a:r>
                        <a:rPr lang="en-US" sz="1000" b="1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0698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metricbeat.sls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99073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users.sls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82651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app_nameserver.sls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777299"/>
                  </a:ext>
                </a:extLst>
              </a:tr>
              <a:tr h="1201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role_nameserver.sls</a:t>
                      </a:r>
                      <a:endParaRPr lang="en-US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4892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44BEE9-34A4-4EDF-8092-EAC6965FE1DE}"/>
              </a:ext>
            </a:extLst>
          </p:cNvPr>
          <p:cNvCxnSpPr>
            <a:cxnSpLocks/>
          </p:cNvCxnSpPr>
          <p:nvPr/>
        </p:nvCxnSpPr>
        <p:spPr>
          <a:xfrm>
            <a:off x="7246007" y="1343166"/>
            <a:ext cx="1451746" cy="77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8B249D-7B86-450C-AAC9-88C8319AE8A5}"/>
              </a:ext>
            </a:extLst>
          </p:cNvPr>
          <p:cNvCxnSpPr>
            <a:cxnSpLocks/>
          </p:cNvCxnSpPr>
          <p:nvPr/>
        </p:nvCxnSpPr>
        <p:spPr>
          <a:xfrm>
            <a:off x="7266671" y="1836520"/>
            <a:ext cx="1416730" cy="1257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668375-9DAE-4195-8B69-C5EA19FCF8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220748" y="1567891"/>
            <a:ext cx="1469829" cy="103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203FD4-4306-450E-BFE1-142272FA61C2}"/>
              </a:ext>
            </a:extLst>
          </p:cNvPr>
          <p:cNvCxnSpPr>
            <a:cxnSpLocks/>
          </p:cNvCxnSpPr>
          <p:nvPr/>
        </p:nvCxnSpPr>
        <p:spPr>
          <a:xfrm>
            <a:off x="7266672" y="2082406"/>
            <a:ext cx="1416729" cy="1991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EC901-647A-4575-9DB5-6B1F544004F3}"/>
              </a:ext>
            </a:extLst>
          </p:cNvPr>
          <p:cNvCxnSpPr>
            <a:cxnSpLocks/>
          </p:cNvCxnSpPr>
          <p:nvPr/>
        </p:nvCxnSpPr>
        <p:spPr>
          <a:xfrm flipV="1">
            <a:off x="7266671" y="2351922"/>
            <a:ext cx="1431082" cy="26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533879-9953-49EB-A566-0BA3A58CD312}"/>
              </a:ext>
            </a:extLst>
          </p:cNvPr>
          <p:cNvCxnSpPr>
            <a:cxnSpLocks/>
          </p:cNvCxnSpPr>
          <p:nvPr/>
        </p:nvCxnSpPr>
        <p:spPr>
          <a:xfrm>
            <a:off x="7266671" y="2858067"/>
            <a:ext cx="1416730" cy="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E78BA9-0144-4287-B971-CF8AAB3DE6E2}"/>
              </a:ext>
            </a:extLst>
          </p:cNvPr>
          <p:cNvCxnSpPr>
            <a:cxnSpLocks/>
          </p:cNvCxnSpPr>
          <p:nvPr/>
        </p:nvCxnSpPr>
        <p:spPr>
          <a:xfrm>
            <a:off x="7266671" y="3131802"/>
            <a:ext cx="1423906" cy="2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E342FCA-C4B2-4737-ADCB-71A7D7586563}"/>
              </a:ext>
            </a:extLst>
          </p:cNvPr>
          <p:cNvSpPr/>
          <p:nvPr/>
        </p:nvSpPr>
        <p:spPr>
          <a:xfrm>
            <a:off x="2651444" y="1024422"/>
            <a:ext cx="1904908" cy="3800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nameserver_ga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A241E-C8FC-4297-8EEA-B90F7FF5E287}"/>
              </a:ext>
            </a:extLst>
          </p:cNvPr>
          <p:cNvSpPr/>
          <p:nvPr/>
        </p:nvSpPr>
        <p:spPr>
          <a:xfrm>
            <a:off x="4902925" y="3581022"/>
            <a:ext cx="2416562" cy="17972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/>
              <a:t>/</a:t>
            </a:r>
            <a:r>
              <a:rPr lang="en-US" sz="1000" b="1" dirty="0" err="1"/>
              <a:t>etc</a:t>
            </a:r>
            <a:r>
              <a:rPr lang="en-US" sz="1000" b="1" dirty="0"/>
              <a:t>/salt/</a:t>
            </a:r>
            <a:r>
              <a:rPr lang="en-US" sz="1000" b="1" dirty="0" err="1"/>
              <a:t>master.d</a:t>
            </a:r>
            <a:r>
              <a:rPr lang="en-US" sz="1000" b="1" dirty="0"/>
              <a:t>/</a:t>
            </a:r>
            <a:r>
              <a:rPr lang="en-US" sz="1000" b="1" dirty="0" err="1"/>
              <a:t>env.conf</a:t>
            </a:r>
            <a:endParaRPr lang="en-US" sz="1000" b="1" dirty="0"/>
          </a:p>
          <a:p>
            <a:endParaRPr lang="en-US" sz="1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660E5-443D-4AE5-9C53-97A84A6A516E}"/>
              </a:ext>
            </a:extLst>
          </p:cNvPr>
          <p:cNvSpPr/>
          <p:nvPr/>
        </p:nvSpPr>
        <p:spPr>
          <a:xfrm>
            <a:off x="5024530" y="3861679"/>
            <a:ext cx="2208915" cy="1434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pillar_roots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</a:t>
            </a:r>
            <a:r>
              <a:rPr lang="en-US" sz="1000" b="1" dirty="0" err="1"/>
              <a:t>nameserver_ga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- /</a:t>
            </a:r>
            <a:r>
              <a:rPr lang="en-US" sz="1000" b="1" dirty="0" err="1"/>
              <a:t>srv</a:t>
            </a:r>
            <a:r>
              <a:rPr lang="en-US" sz="1000" b="1" dirty="0"/>
              <a:t>/pillar/</a:t>
            </a:r>
            <a:r>
              <a:rPr lang="en-US" sz="1000" b="1" dirty="0" err="1"/>
              <a:t>nameserver_ga</a:t>
            </a:r>
            <a:endParaRPr lang="en-US" sz="1000" b="1" dirty="0"/>
          </a:p>
          <a:p>
            <a:r>
              <a:rPr lang="en-US" sz="1000" b="1" dirty="0"/>
              <a:t>  …</a:t>
            </a:r>
          </a:p>
          <a:p>
            <a:r>
              <a:rPr lang="en-US" sz="1000" b="1" dirty="0" err="1"/>
              <a:t>file_roots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</a:t>
            </a:r>
            <a:r>
              <a:rPr lang="en-US" sz="1000" b="1" dirty="0" err="1"/>
              <a:t>nameserver_ga</a:t>
            </a:r>
            <a:r>
              <a:rPr lang="en-US" sz="1000" b="1" dirty="0"/>
              <a:t>:</a:t>
            </a:r>
          </a:p>
          <a:p>
            <a:r>
              <a:rPr lang="en-US" sz="1000" b="1" dirty="0"/>
              <a:t>    - /</a:t>
            </a:r>
            <a:r>
              <a:rPr lang="en-US" sz="1000" b="1" dirty="0" err="1"/>
              <a:t>srv</a:t>
            </a:r>
            <a:r>
              <a:rPr lang="en-US" sz="1000" b="1" dirty="0"/>
              <a:t>/salt</a:t>
            </a:r>
          </a:p>
          <a:p>
            <a:r>
              <a:rPr lang="en-US" sz="1000" b="1" dirty="0"/>
              <a:t>    - /</a:t>
            </a:r>
            <a:r>
              <a:rPr lang="en-US" sz="1000" b="1" dirty="0" err="1"/>
              <a:t>srv</a:t>
            </a:r>
            <a:r>
              <a:rPr lang="en-US" sz="1000" b="1" dirty="0"/>
              <a:t>/formulas/</a:t>
            </a:r>
            <a:r>
              <a:rPr lang="en-US" sz="1000" b="1" dirty="0" err="1"/>
              <a:t>nameserver_ga</a:t>
            </a:r>
            <a:endParaRPr lang="en-US" sz="1000" b="1" dirty="0"/>
          </a:p>
          <a:p>
            <a:r>
              <a:rPr lang="en-US" sz="1000" b="1" dirty="0"/>
              <a:t>  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EA30BB-CCCB-41CB-968E-DF62E2A0CE7E}"/>
              </a:ext>
            </a:extLst>
          </p:cNvPr>
          <p:cNvSpPr/>
          <p:nvPr/>
        </p:nvSpPr>
        <p:spPr>
          <a:xfrm>
            <a:off x="4902926" y="5506297"/>
            <a:ext cx="2416562" cy="8062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/>
              <a:t>/</a:t>
            </a:r>
            <a:r>
              <a:rPr lang="en-US" sz="1000" b="1" dirty="0" err="1"/>
              <a:t>etc</a:t>
            </a:r>
            <a:r>
              <a:rPr lang="en-US" sz="1000" b="1" dirty="0"/>
              <a:t>/salt/</a:t>
            </a:r>
            <a:r>
              <a:rPr lang="en-US" sz="1000" b="1" dirty="0" err="1"/>
              <a:t>minion.d</a:t>
            </a:r>
            <a:r>
              <a:rPr lang="en-US" sz="1000" b="1" dirty="0"/>
              <a:t>/</a:t>
            </a:r>
            <a:r>
              <a:rPr lang="en-US" sz="1000" b="1" dirty="0" err="1"/>
              <a:t>saltenv.conf</a:t>
            </a:r>
            <a:endParaRPr lang="en-US" sz="1000" b="1" dirty="0"/>
          </a:p>
          <a:p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A20157-6A45-4F5E-A323-4DB6FF3F4A0C}"/>
              </a:ext>
            </a:extLst>
          </p:cNvPr>
          <p:cNvSpPr/>
          <p:nvPr/>
        </p:nvSpPr>
        <p:spPr>
          <a:xfrm>
            <a:off x="5022655" y="5801324"/>
            <a:ext cx="2198860" cy="407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z="1000" b="1" dirty="0"/>
              <a:t>pillarenv: nameserver_ga</a:t>
            </a:r>
          </a:p>
          <a:p>
            <a:r>
              <a:rPr lang="sv-SE" sz="1000" b="1" dirty="0"/>
              <a:t>saltenv: nameserver_ga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EBCAEB3-25E4-4CDD-83CC-3236EDDA48C0}"/>
              </a:ext>
            </a:extLst>
          </p:cNvPr>
          <p:cNvSpPr/>
          <p:nvPr/>
        </p:nvSpPr>
        <p:spPr>
          <a:xfrm>
            <a:off x="2366959" y="1351413"/>
            <a:ext cx="254344" cy="1497584"/>
          </a:xfrm>
          <a:prstGeom prst="rightBrace">
            <a:avLst>
              <a:gd name="adj1" fmla="val 8333"/>
              <a:gd name="adj2" fmla="val 505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2647245-BA64-44B8-963A-165B20F9E4AF}"/>
              </a:ext>
            </a:extLst>
          </p:cNvPr>
          <p:cNvSpPr/>
          <p:nvPr/>
        </p:nvSpPr>
        <p:spPr>
          <a:xfrm>
            <a:off x="4606821" y="961357"/>
            <a:ext cx="284845" cy="53511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E5648BB-E319-44E1-BFA0-A2847C44F288}"/>
              </a:ext>
            </a:extLst>
          </p:cNvPr>
          <p:cNvSpPr/>
          <p:nvPr/>
        </p:nvSpPr>
        <p:spPr>
          <a:xfrm>
            <a:off x="2361110" y="2948750"/>
            <a:ext cx="254344" cy="1764902"/>
          </a:xfrm>
          <a:prstGeom prst="rightBrace">
            <a:avLst>
              <a:gd name="adj1" fmla="val 8333"/>
              <a:gd name="adj2" fmla="val 5059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820826D-9F53-4FF3-A01B-EB6044C76031}"/>
              </a:ext>
            </a:extLst>
          </p:cNvPr>
          <p:cNvSpPr/>
          <p:nvPr/>
        </p:nvSpPr>
        <p:spPr>
          <a:xfrm>
            <a:off x="2366959" y="4787425"/>
            <a:ext cx="254344" cy="923342"/>
          </a:xfrm>
          <a:prstGeom prst="rightBrace">
            <a:avLst>
              <a:gd name="adj1" fmla="val 8333"/>
              <a:gd name="adj2" fmla="val 5059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14D05A-7537-4414-8506-E3F4E9721C3D}"/>
              </a:ext>
            </a:extLst>
          </p:cNvPr>
          <p:cNvSpPr/>
          <p:nvPr/>
        </p:nvSpPr>
        <p:spPr>
          <a:xfrm>
            <a:off x="2536253" y="1472478"/>
            <a:ext cx="231096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200" b="1" dirty="0"/>
              <a:t>Build Directory Structure</a:t>
            </a:r>
          </a:p>
          <a:p>
            <a:r>
              <a:rPr lang="en-US" sz="1050" b="1" dirty="0"/>
              <a:t>/</a:t>
            </a:r>
            <a:r>
              <a:rPr lang="en-US" sz="1050" b="1" dirty="0" err="1"/>
              <a:t>srv</a:t>
            </a:r>
            <a:r>
              <a:rPr lang="en-US" sz="1050" b="1" dirty="0"/>
              <a:t>/formulas/</a:t>
            </a:r>
            <a:r>
              <a:rPr lang="en-US" sz="1050" b="1" dirty="0" err="1"/>
              <a:t>nameserver_ga</a:t>
            </a:r>
            <a:endParaRPr lang="en-US" sz="1050" b="1" dirty="0"/>
          </a:p>
          <a:p>
            <a:r>
              <a:rPr lang="en-US" sz="1050" b="1" dirty="0"/>
              <a:t>/</a:t>
            </a:r>
            <a:r>
              <a:rPr lang="en-US" sz="1050" b="1" dirty="0" err="1"/>
              <a:t>srv</a:t>
            </a:r>
            <a:r>
              <a:rPr lang="en-US" sz="1050" b="1" dirty="0"/>
              <a:t>/pillars/</a:t>
            </a:r>
            <a:r>
              <a:rPr lang="en-US" sz="1050" b="1" dirty="0" err="1"/>
              <a:t>nameserver_ga</a:t>
            </a:r>
            <a:endParaRPr lang="en-US" sz="105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848E7-6EEA-4AE6-820D-992F4A922131}"/>
              </a:ext>
            </a:extLst>
          </p:cNvPr>
          <p:cNvSpPr/>
          <p:nvPr/>
        </p:nvSpPr>
        <p:spPr>
          <a:xfrm>
            <a:off x="2559635" y="2155270"/>
            <a:ext cx="2262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2) Add environment configs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9FDC5-3905-405B-8CF8-126A6AF784B7}"/>
              </a:ext>
            </a:extLst>
          </p:cNvPr>
          <p:cNvSpPr/>
          <p:nvPr/>
        </p:nvSpPr>
        <p:spPr>
          <a:xfrm>
            <a:off x="2559635" y="2426910"/>
            <a:ext cx="2255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3) Assign Minion to the environment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B7613A-7D81-493F-AB14-4947EB05A49C}"/>
              </a:ext>
            </a:extLst>
          </p:cNvPr>
          <p:cNvSpPr/>
          <p:nvPr/>
        </p:nvSpPr>
        <p:spPr>
          <a:xfrm>
            <a:off x="2556363" y="2959741"/>
            <a:ext cx="2255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4) Repeat for all environments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8F66D-0ABE-4BD4-898B-E2923BBC7354}"/>
              </a:ext>
            </a:extLst>
          </p:cNvPr>
          <p:cNvSpPr/>
          <p:nvPr/>
        </p:nvSpPr>
        <p:spPr>
          <a:xfrm>
            <a:off x="515059" y="1664116"/>
            <a:ext cx="1585794" cy="304265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108ADD-113E-4B4E-9D82-063682F6B977}"/>
              </a:ext>
            </a:extLst>
          </p:cNvPr>
          <p:cNvSpPr/>
          <p:nvPr/>
        </p:nvSpPr>
        <p:spPr>
          <a:xfrm>
            <a:off x="517100" y="1968381"/>
            <a:ext cx="1585794" cy="304265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C5D5C9-CE5F-43B4-9DFA-86689A2CAE33}"/>
              </a:ext>
            </a:extLst>
          </p:cNvPr>
          <p:cNvSpPr/>
          <p:nvPr/>
        </p:nvSpPr>
        <p:spPr>
          <a:xfrm>
            <a:off x="517100" y="2272646"/>
            <a:ext cx="1585794" cy="304265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EE0D09-EDE5-4D48-A727-5E3254FFE292}"/>
              </a:ext>
            </a:extLst>
          </p:cNvPr>
          <p:cNvSpPr/>
          <p:nvPr/>
        </p:nvSpPr>
        <p:spPr>
          <a:xfrm>
            <a:off x="517100" y="2576911"/>
            <a:ext cx="1585794" cy="304265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921E61-4BAC-46B2-B447-D3140ECCEDE5}"/>
              </a:ext>
            </a:extLst>
          </p:cNvPr>
          <p:cNvCxnSpPr>
            <a:cxnSpLocks/>
          </p:cNvCxnSpPr>
          <p:nvPr/>
        </p:nvCxnSpPr>
        <p:spPr>
          <a:xfrm>
            <a:off x="7251454" y="3363210"/>
            <a:ext cx="1431947" cy="959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E542CA-82FE-4912-BC03-D6D9E9CB518B}"/>
              </a:ext>
            </a:extLst>
          </p:cNvPr>
          <p:cNvSpPr/>
          <p:nvPr/>
        </p:nvSpPr>
        <p:spPr>
          <a:xfrm>
            <a:off x="6944914" y="624556"/>
            <a:ext cx="1035312" cy="1918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salt-master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89D1D88-EC4F-4CBF-A169-BE187DFE519C}"/>
              </a:ext>
            </a:extLst>
          </p:cNvPr>
          <p:cNvSpPr/>
          <p:nvPr/>
        </p:nvSpPr>
        <p:spPr>
          <a:xfrm>
            <a:off x="6946900" y="5495086"/>
            <a:ext cx="1035312" cy="1918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salt-minion</a:t>
            </a:r>
          </a:p>
        </p:txBody>
      </p:sp>
    </p:spTree>
    <p:extLst>
      <p:ext uri="{BB962C8B-B14F-4D97-AF65-F5344CB8AC3E}">
        <p14:creationId xmlns:p14="http://schemas.microsoft.com/office/powerpoint/2010/main" val="3790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0" grpId="0" animBg="1"/>
      <p:bldP spid="70" grpId="0" animBg="1"/>
      <p:bldP spid="71" grpId="0" animBg="1"/>
      <p:bldP spid="72" grpId="0" animBg="1"/>
      <p:bldP spid="73" grpId="0" animBg="1"/>
      <p:bldP spid="10" grpId="0" animBg="1"/>
      <p:bldP spid="30" grpId="0"/>
      <p:bldP spid="31" grpId="0"/>
      <p:bldP spid="34" grpId="0"/>
      <p:bldP spid="35" grpId="0"/>
      <p:bldP spid="3" grpId="0" animBg="1"/>
      <p:bldP spid="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L | Level3">
      <a:dk1>
        <a:srgbClr val="000000"/>
      </a:dk1>
      <a:lt1>
        <a:sysClr val="window" lastClr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9851B65800F428D1D64CBDD7F4249" ma:contentTypeVersion="2" ma:contentTypeDescription="Create a new document." ma:contentTypeScope="" ma:versionID="5e374a6a5dc928b9b9b49300c50b5253">
  <xsd:schema xmlns:xsd="http://www.w3.org/2001/XMLSchema" xmlns:xs="http://www.w3.org/2001/XMLSchema" xmlns:p="http://schemas.microsoft.com/office/2006/metadata/properties" xmlns:ns3="d27197fc-1faf-4b51-81ec-cfe228252909" targetNamespace="http://schemas.microsoft.com/office/2006/metadata/properties" ma:root="true" ma:fieldsID="cb63a73182e8ce6318ff619f76769aad" ns3:_="">
    <xsd:import namespace="d27197fc-1faf-4b51-81ec-cfe2282529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197fc-1faf-4b51-81ec-cfe228252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62986-139C-41C1-8402-DFCCE5493EC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27197fc-1faf-4b51-81ec-cfe22825290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B93A85-8F04-4820-B624-A1A8A1941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8C743-7BC5-415D-9F20-A05117930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197fc-1faf-4b51-81ec-cfe228252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35362</TotalTime>
  <Words>3321</Words>
  <Application>Microsoft Office PowerPoint</Application>
  <PresentationFormat>Widescreen</PresentationFormat>
  <Paragraphs>804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Grande</vt:lpstr>
      <vt:lpstr>Office Theme</vt:lpstr>
      <vt:lpstr>Using Salt Environments and Formulas to Manage Safe Large-Scale Deployments</vt:lpstr>
      <vt:lpstr>PowerPoint Presentation</vt:lpstr>
      <vt:lpstr>PowerPoint Presentation</vt:lpstr>
      <vt:lpstr>PowerPoint Presentation</vt:lpstr>
      <vt:lpstr>PowerPoint Presentation</vt:lpstr>
      <vt:lpstr>Versioned Formulas</vt:lpstr>
      <vt:lpstr>Environments</vt:lpstr>
      <vt:lpstr>Server mapping =&gt; &lt;Role&gt;_&lt;ReleaseState&gt;</vt:lpstr>
      <vt:lpstr>Building Custom Environments – create_envs</vt:lpstr>
      <vt:lpstr>New Formula Version</vt:lpstr>
      <vt:lpstr>Rebuilding Environment(s) – create_envs</vt:lpstr>
      <vt:lpstr>Promoting a Release State</vt:lpstr>
      <vt:lpstr>Applying role formulas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Level 3 Communications</dc:creator>
  <cp:lastModifiedBy>Chapin, Bradley</cp:lastModifiedBy>
  <cp:revision>734</cp:revision>
  <cp:lastPrinted>2019-11-17T17:06:40Z</cp:lastPrinted>
  <dcterms:created xsi:type="dcterms:W3CDTF">2017-07-19T15:43:19Z</dcterms:created>
  <dcterms:modified xsi:type="dcterms:W3CDTF">2019-11-17T22:00:43Z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0x0101005009851B65800F428D1D64CBDD7F4249</vt:lpwstr>
  </property>
</Properties>
</file>