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58" r:id="rId4"/>
    <p:sldId id="259" r:id="rId5"/>
    <p:sldId id="265" r:id="rId6"/>
    <p:sldId id="263" r:id="rId7"/>
    <p:sldId id="260" r:id="rId8"/>
    <p:sldId id="267" r:id="rId9"/>
    <p:sldId id="268" r:id="rId10"/>
    <p:sldId id="262" r:id="rId11"/>
    <p:sldId id="261"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42F71-7916-41EA-9CD5-03CEB12A7DEB}" type="datetimeFigureOut">
              <a:rPr lang="en-US" smtClean="0"/>
              <a:t>7/11/2015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B83FC-B79D-44FF-9AA0-D7884ABCAD58}" type="slidenum">
              <a:rPr lang="en-US" smtClean="0"/>
              <a:t>‹#›</a:t>
            </a:fld>
            <a:endParaRPr lang="en-US"/>
          </a:p>
        </p:txBody>
      </p:sp>
    </p:spTree>
    <p:extLst>
      <p:ext uri="{BB962C8B-B14F-4D97-AF65-F5344CB8AC3E}">
        <p14:creationId xmlns:p14="http://schemas.microsoft.com/office/powerpoint/2010/main" val="139515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Receiver_operating_characteristic#Area_under_curv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Gini_coefficient#cite_note-hand-78" TargetMode="External"/><Relationship Id="rId5" Type="http://schemas.openxmlformats.org/officeDocument/2006/relationships/hyperlink" Target="https://en.wikipedia.org/wiki/Receiver_operating_characteristic" TargetMode="External"/><Relationship Id="rId4" Type="http://schemas.openxmlformats.org/officeDocument/2006/relationships/hyperlink" Target="https://en.wikipedia.org/wiki/Integr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ensure that Liberty </a:t>
            </a:r>
            <a:r>
              <a:rPr lang="en-US" dirty="0" err="1" smtClean="0"/>
              <a:t>Mutual’s</a:t>
            </a:r>
            <a:r>
              <a:rPr lang="en-US" dirty="0" smtClean="0"/>
              <a:t> portfolio of home insurance policies aligns with their business goals, many newly insured properties receive a home inspection. These inspections review the condition of key attributes of the property, including things like the foundation, roof, windows and siding. The results of an inspection help Liberty Mutual determine if the property is one they want to insure.</a:t>
            </a:r>
          </a:p>
          <a:p>
            <a:r>
              <a:rPr lang="en-US" dirty="0" smtClean="0"/>
              <a:t>In this challenge, your task is to predict a transformed count of hazards or pre-existing damages using a dataset of property information. This will enable Liberty Mutual to more accurately identify high risk homes that require additional examination to confirm their insurability.</a:t>
            </a:r>
          </a:p>
          <a:p>
            <a:endParaRPr lang="en-US" dirty="0"/>
          </a:p>
        </p:txBody>
      </p:sp>
      <p:sp>
        <p:nvSpPr>
          <p:cNvPr id="4" name="Slide Number Placeholder 3"/>
          <p:cNvSpPr>
            <a:spLocks noGrp="1"/>
          </p:cNvSpPr>
          <p:nvPr>
            <p:ph type="sldNum" sz="quarter" idx="10"/>
          </p:nvPr>
        </p:nvSpPr>
        <p:spPr/>
        <p:txBody>
          <a:bodyPr/>
          <a:lstStyle/>
          <a:p>
            <a:fld id="{28AB83FC-B79D-44FF-9AA0-D7884ABCAD58}" type="slidenum">
              <a:rPr lang="en-US" smtClean="0"/>
              <a:t>2</a:t>
            </a:fld>
            <a:endParaRPr lang="en-US"/>
          </a:p>
        </p:txBody>
      </p:sp>
    </p:spTree>
    <p:extLst>
      <p:ext uri="{BB962C8B-B14F-4D97-AF65-F5344CB8AC3E}">
        <p14:creationId xmlns:p14="http://schemas.microsoft.com/office/powerpoint/2010/main" val="323874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Gini coefficient closely related to the </a:t>
            </a:r>
            <a:r>
              <a:rPr lang="en-US" dirty="0" smtClean="0">
                <a:effectLst/>
                <a:hlinkClick r:id="rId3" tooltip="Receiver operating characteristic"/>
              </a:rPr>
              <a:t>AUC</a:t>
            </a:r>
            <a:r>
              <a:rPr lang="en-US" dirty="0" smtClean="0">
                <a:effectLst/>
              </a:rPr>
              <a:t> (</a:t>
            </a:r>
            <a:r>
              <a:rPr lang="en-US" dirty="0" smtClean="0">
                <a:effectLst/>
                <a:hlinkClick r:id="rId4" tooltip="Integral"/>
              </a:rPr>
              <a:t>Area Under</a:t>
            </a:r>
            <a:r>
              <a:rPr lang="en-US" dirty="0" smtClean="0">
                <a:effectLst/>
              </a:rPr>
              <a:t> </a:t>
            </a:r>
            <a:r>
              <a:rPr lang="en-US" dirty="0" smtClean="0">
                <a:effectLst/>
                <a:hlinkClick r:id="rId5" tooltip="Receiver operating characteristic"/>
              </a:rPr>
              <a:t>receiver operating characteristic</a:t>
            </a:r>
            <a:r>
              <a:rPr lang="en-US" dirty="0" smtClean="0">
                <a:effectLst/>
              </a:rPr>
              <a:t> Curve) measure of performance.</a:t>
            </a:r>
            <a:r>
              <a:rPr lang="en-US" baseline="30000" dirty="0" smtClean="0">
                <a:effectLst/>
                <a:hlinkClick r:id="rId6"/>
              </a:rPr>
              <a:t>[78]</a:t>
            </a:r>
            <a:r>
              <a:rPr lang="en-US" dirty="0" smtClean="0">
                <a:effectLst/>
              </a:rPr>
              <a:t> The relation follows the formula </a:t>
            </a:r>
          </a:p>
          <a:p>
            <a:r>
              <a:rPr lang="en-US" dirty="0" smtClean="0"/>
              <a:t>Kind of like AUC only for more than 2 classes</a:t>
            </a:r>
          </a:p>
          <a:p>
            <a:pPr lvl="1"/>
            <a:r>
              <a:rPr lang="en-US" dirty="0" smtClean="0"/>
              <a:t>The normalized Gini is obtained by dividing the Gini coefficient of your model by the Gini coefficient of a perfect model.</a:t>
            </a:r>
          </a:p>
          <a:p>
            <a:endParaRPr lang="en-US" dirty="0"/>
          </a:p>
        </p:txBody>
      </p:sp>
      <p:sp>
        <p:nvSpPr>
          <p:cNvPr id="4" name="Slide Number Placeholder 3"/>
          <p:cNvSpPr>
            <a:spLocks noGrp="1"/>
          </p:cNvSpPr>
          <p:nvPr>
            <p:ph type="sldNum" sz="quarter" idx="10"/>
          </p:nvPr>
        </p:nvSpPr>
        <p:spPr/>
        <p:txBody>
          <a:bodyPr/>
          <a:lstStyle/>
          <a:p>
            <a:fld id="{28AB83FC-B79D-44FF-9AA0-D7884ABCAD58}" type="slidenum">
              <a:rPr lang="en-US" smtClean="0"/>
              <a:t>10</a:t>
            </a:fld>
            <a:endParaRPr lang="en-US"/>
          </a:p>
        </p:txBody>
      </p:sp>
    </p:spTree>
    <p:extLst>
      <p:ext uri="{BB962C8B-B14F-4D97-AF65-F5344CB8AC3E}">
        <p14:creationId xmlns:p14="http://schemas.microsoft.com/office/powerpoint/2010/main" val="240107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C58384-69D5-4248-A022-030D2F4CD178}" type="datetimeFigureOut">
              <a:rPr lang="en-US" smtClean="0"/>
              <a:t>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182207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58384-69D5-4248-A022-030D2F4CD178}" type="datetimeFigureOut">
              <a:rPr lang="en-US" smtClean="0"/>
              <a:t>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331585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58384-69D5-4248-A022-030D2F4CD178}" type="datetimeFigureOut">
              <a:rPr lang="en-US" smtClean="0"/>
              <a:t>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56667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58384-69D5-4248-A022-030D2F4CD178}" type="datetimeFigureOut">
              <a:rPr lang="en-US" smtClean="0"/>
              <a:t>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163121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8384-69D5-4248-A022-030D2F4CD178}" type="datetimeFigureOut">
              <a:rPr lang="en-US" smtClean="0"/>
              <a:t>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367967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C58384-69D5-4248-A022-030D2F4CD178}" type="datetimeFigureOut">
              <a:rPr lang="en-US" smtClean="0"/>
              <a:t>7/11/2015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94587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C58384-69D5-4248-A022-030D2F4CD178}" type="datetimeFigureOut">
              <a:rPr lang="en-US" smtClean="0"/>
              <a:t>7/11/2015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392919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C58384-69D5-4248-A022-030D2F4CD178}" type="datetimeFigureOut">
              <a:rPr lang="en-US" smtClean="0"/>
              <a:t>7/11/2015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3634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8384-69D5-4248-A022-030D2F4CD178}" type="datetimeFigureOut">
              <a:rPr lang="en-US" smtClean="0"/>
              <a:t>7/11/2015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1507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8384-69D5-4248-A022-030D2F4CD178}" type="datetimeFigureOut">
              <a:rPr lang="en-US" smtClean="0"/>
              <a:t>7/11/2015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67441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8384-69D5-4248-A022-030D2F4CD178}" type="datetimeFigureOut">
              <a:rPr lang="en-US" smtClean="0"/>
              <a:t>7/11/2015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354DF-C352-4350-84E0-C61733166B1C}" type="slidenum">
              <a:rPr lang="en-US" smtClean="0"/>
              <a:t>‹#›</a:t>
            </a:fld>
            <a:endParaRPr lang="en-US"/>
          </a:p>
        </p:txBody>
      </p:sp>
    </p:spTree>
    <p:extLst>
      <p:ext uri="{BB962C8B-B14F-4D97-AF65-F5344CB8AC3E}">
        <p14:creationId xmlns:p14="http://schemas.microsoft.com/office/powerpoint/2010/main" val="216405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8384-69D5-4248-A022-030D2F4CD178}" type="datetimeFigureOut">
              <a:rPr lang="en-US" smtClean="0"/>
              <a:t>7/11/2015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354DF-C352-4350-84E0-C61733166B1C}" type="slidenum">
              <a:rPr lang="en-US" smtClean="0"/>
              <a:t>‹#›</a:t>
            </a:fld>
            <a:endParaRPr lang="en-US"/>
          </a:p>
        </p:txBody>
      </p:sp>
    </p:spTree>
    <p:extLst>
      <p:ext uri="{BB962C8B-B14F-4D97-AF65-F5344CB8AC3E}">
        <p14:creationId xmlns:p14="http://schemas.microsoft.com/office/powerpoint/2010/main" val="189757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5930" y="1008176"/>
            <a:ext cx="4300140" cy="3798457"/>
          </a:xfrm>
          <a:prstGeom prst="rect">
            <a:avLst/>
          </a:prstGeom>
        </p:spPr>
      </p:pic>
      <p:sp>
        <p:nvSpPr>
          <p:cNvPr id="2" name="Title 1"/>
          <p:cNvSpPr>
            <a:spLocks noGrp="1"/>
          </p:cNvSpPr>
          <p:nvPr>
            <p:ph type="ctrTitle"/>
          </p:nvPr>
        </p:nvSpPr>
        <p:spPr>
          <a:xfrm>
            <a:off x="1378857" y="188686"/>
            <a:ext cx="9289143" cy="1088571"/>
          </a:xfrm>
        </p:spPr>
        <p:txBody>
          <a:bodyPr/>
          <a:lstStyle/>
          <a:p>
            <a:r>
              <a:rPr lang="en-US" dirty="0" smtClean="0"/>
              <a:t>Hazard Prediction</a:t>
            </a:r>
            <a:endParaRPr lang="en-US" dirty="0"/>
          </a:p>
        </p:txBody>
      </p:sp>
      <p:sp>
        <p:nvSpPr>
          <p:cNvPr id="3" name="Subtitle 2"/>
          <p:cNvSpPr>
            <a:spLocks noGrp="1"/>
          </p:cNvSpPr>
          <p:nvPr>
            <p:ph type="subTitle" idx="1"/>
          </p:nvPr>
        </p:nvSpPr>
        <p:spPr>
          <a:xfrm>
            <a:off x="1524000" y="4844053"/>
            <a:ext cx="9144000" cy="1655762"/>
          </a:xfrm>
        </p:spPr>
        <p:txBody>
          <a:bodyPr>
            <a:normAutofit fontScale="92500" lnSpcReduction="20000"/>
          </a:bodyPr>
          <a:lstStyle/>
          <a:p>
            <a:r>
              <a:rPr lang="en-US" sz="3000" dirty="0" smtClean="0">
                <a:solidFill>
                  <a:srgbClr val="7030A0"/>
                </a:solidFill>
              </a:rPr>
              <a:t>Predict a transformed count of hazards or pre-existing damages using a dataset of property information. </a:t>
            </a:r>
          </a:p>
          <a:p>
            <a:r>
              <a:rPr lang="en-US" dirty="0" smtClean="0"/>
              <a:t>Brian Chaplin</a:t>
            </a:r>
            <a:br>
              <a:rPr lang="en-US" dirty="0" smtClean="0"/>
            </a:br>
            <a:r>
              <a:rPr lang="en-US" dirty="0" err="1" smtClean="0"/>
              <a:t>Kaggle</a:t>
            </a:r>
            <a:r>
              <a:rPr lang="en-US" dirty="0" smtClean="0"/>
              <a:t> Competition</a:t>
            </a:r>
            <a:br>
              <a:rPr lang="en-US" dirty="0" smtClean="0"/>
            </a:br>
            <a:r>
              <a:rPr lang="en-US" dirty="0" smtClean="0"/>
              <a:t>July 11, 2015</a:t>
            </a:r>
            <a:endParaRPr lang="en-US" dirty="0"/>
          </a:p>
        </p:txBody>
      </p:sp>
    </p:spTree>
    <p:extLst>
      <p:ext uri="{BB962C8B-B14F-4D97-AF65-F5344CB8AC3E}">
        <p14:creationId xmlns:p14="http://schemas.microsoft.com/office/powerpoint/2010/main" val="802022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229" y="217715"/>
            <a:ext cx="6879772" cy="6477154"/>
          </a:xfrm>
          <a:prstGeom prst="rect">
            <a:avLst/>
          </a:prstGeom>
        </p:spPr>
      </p:pic>
      <p:sp>
        <p:nvSpPr>
          <p:cNvPr id="2" name="Title 1"/>
          <p:cNvSpPr>
            <a:spLocks noGrp="1"/>
          </p:cNvSpPr>
          <p:nvPr>
            <p:ph type="title"/>
          </p:nvPr>
        </p:nvSpPr>
        <p:spPr>
          <a:xfrm>
            <a:off x="1" y="74993"/>
            <a:ext cx="6210300" cy="1347408"/>
          </a:xfrm>
        </p:spPr>
        <p:txBody>
          <a:bodyPr/>
          <a:lstStyle/>
          <a:p>
            <a:r>
              <a:rPr lang="en-US" dirty="0" smtClean="0"/>
              <a:t>Model/contest evaluation</a:t>
            </a:r>
            <a:endParaRPr lang="en-US" dirty="0"/>
          </a:p>
        </p:txBody>
      </p:sp>
      <p:sp>
        <p:nvSpPr>
          <p:cNvPr id="3" name="Content Placeholder 2"/>
          <p:cNvSpPr>
            <a:spLocks noGrp="1"/>
          </p:cNvSpPr>
          <p:nvPr>
            <p:ph idx="1"/>
          </p:nvPr>
        </p:nvSpPr>
        <p:spPr>
          <a:xfrm>
            <a:off x="217715" y="1422400"/>
            <a:ext cx="6386286" cy="5007429"/>
          </a:xfrm>
        </p:spPr>
        <p:txBody>
          <a:bodyPr>
            <a:normAutofit fontScale="92500"/>
          </a:bodyPr>
          <a:lstStyle/>
          <a:p>
            <a:r>
              <a:rPr lang="en-US" dirty="0" smtClean="0"/>
              <a:t>On a normalized Gini coefficient</a:t>
            </a:r>
          </a:p>
          <a:p>
            <a:r>
              <a:rPr lang="en-US" dirty="0" smtClean="0"/>
              <a:t>The goal is essentially to build a model which predicts the correct order in terms of hazard.</a:t>
            </a:r>
          </a:p>
          <a:p>
            <a:r>
              <a:rPr lang="en-US" dirty="0" smtClean="0"/>
              <a:t> The Gini Coefficient measures the area between your models Lorenz curve and that of a completely random submission. </a:t>
            </a:r>
          </a:p>
          <a:p>
            <a:r>
              <a:rPr lang="en-US" dirty="0" smtClean="0"/>
              <a:t>The Gini coefficient can be used as a metric for determining how close your submission's order matches the actual one.</a:t>
            </a:r>
          </a:p>
          <a:p>
            <a:r>
              <a:rPr lang="en-US" dirty="0" smtClean="0"/>
              <a:t>Rank ordering is scored, so maybe calibration is not as important?</a:t>
            </a:r>
          </a:p>
          <a:p>
            <a:endParaRPr lang="en-US"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850" y="55943"/>
            <a:ext cx="5562600" cy="4438650"/>
          </a:xfrm>
          <a:prstGeom prst="rect">
            <a:avLst/>
          </a:prstGeom>
        </p:spPr>
      </p:pic>
    </p:spTree>
    <p:extLst>
      <p:ext uri="{BB962C8B-B14F-4D97-AF65-F5344CB8AC3E}">
        <p14:creationId xmlns:p14="http://schemas.microsoft.com/office/powerpoint/2010/main" val="1518521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14" y="365125"/>
            <a:ext cx="1640116" cy="1325563"/>
          </a:xfrm>
        </p:spPr>
        <p:txBody>
          <a:bodyPr>
            <a:normAutofit/>
          </a:bodyPr>
          <a:lstStyle/>
          <a:p>
            <a:r>
              <a:rPr lang="en-US" dirty="0" smtClean="0">
                <a:solidFill>
                  <a:srgbClr val="FF0000"/>
                </a:solidFill>
              </a:rPr>
              <a:t>FTW</a:t>
            </a:r>
            <a:r>
              <a:rPr lang="en-US" dirty="0" smtClean="0"/>
              <a:t>, the</a:t>
            </a:r>
            <a:endParaRPr lang="en-US" dirty="0"/>
          </a:p>
        </p:txBody>
      </p:sp>
      <p:sp>
        <p:nvSpPr>
          <p:cNvPr id="3" name="Content Placeholder 2"/>
          <p:cNvSpPr>
            <a:spLocks noGrp="1"/>
          </p:cNvSpPr>
          <p:nvPr>
            <p:ph idx="1"/>
          </p:nvPr>
        </p:nvSpPr>
        <p:spPr>
          <a:xfrm>
            <a:off x="838199" y="1825624"/>
            <a:ext cx="10700657" cy="4575175"/>
          </a:xfrm>
        </p:spPr>
        <p:txBody>
          <a:bodyPr>
            <a:normAutofit/>
          </a:bodyPr>
          <a:lstStyle/>
          <a:p>
            <a:r>
              <a:rPr lang="en-US" dirty="0" err="1" smtClean="0"/>
              <a:t>xgboost</a:t>
            </a:r>
            <a:r>
              <a:rPr lang="en-US" dirty="0" smtClean="0"/>
              <a:t> extreme Gradient Boosting (Tree) library, used by the top competitors on </a:t>
            </a:r>
            <a:r>
              <a:rPr lang="en-US" dirty="0" err="1" smtClean="0"/>
              <a:t>Kaggle</a:t>
            </a:r>
            <a:endParaRPr lang="en-US" dirty="0" smtClean="0"/>
          </a:p>
          <a:p>
            <a:pPr lvl="1"/>
            <a:r>
              <a:rPr lang="en-US" dirty="0" smtClean="0"/>
              <a:t>Ugh, have to build it first,</a:t>
            </a:r>
          </a:p>
          <a:p>
            <a:pPr lvl="1"/>
            <a:r>
              <a:rPr lang="en-US" dirty="0" smtClean="0"/>
              <a:t>Wasn’t too bad.</a:t>
            </a:r>
          </a:p>
          <a:p>
            <a:r>
              <a:rPr lang="en-US" dirty="0" smtClean="0"/>
              <a:t>51,000 and dummy variables may need extra processing if trying to do LOOCV</a:t>
            </a:r>
          </a:p>
          <a:p>
            <a:r>
              <a:rPr lang="en-US" dirty="0" smtClean="0"/>
              <a:t>Amazon, rent a server?</a:t>
            </a:r>
          </a:p>
          <a:p>
            <a:endParaRPr lang="en-US" dirty="0" smtClean="0"/>
          </a:p>
          <a:p>
            <a:endParaRPr lang="en-US" dirty="0" smtClean="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7" y="-660426"/>
            <a:ext cx="10058400" cy="36581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128" y="4223657"/>
            <a:ext cx="3263164" cy="2177142"/>
          </a:xfrm>
          <a:prstGeom prst="rect">
            <a:avLst/>
          </a:prstGeom>
        </p:spPr>
      </p:pic>
    </p:spTree>
    <p:extLst>
      <p:ext uri="{BB962C8B-B14F-4D97-AF65-F5344CB8AC3E}">
        <p14:creationId xmlns:p14="http://schemas.microsoft.com/office/powerpoint/2010/main" val="3656438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organization</a:t>
            </a:r>
            <a:endParaRPr lang="en-US" dirty="0"/>
          </a:p>
        </p:txBody>
      </p:sp>
      <p:sp>
        <p:nvSpPr>
          <p:cNvPr id="3" name="Content Placeholder 2"/>
          <p:cNvSpPr>
            <a:spLocks noGrp="1"/>
          </p:cNvSpPr>
          <p:nvPr>
            <p:ph idx="1"/>
          </p:nvPr>
        </p:nvSpPr>
        <p:spPr/>
        <p:txBody>
          <a:bodyPr/>
          <a:lstStyle/>
          <a:p>
            <a:r>
              <a:rPr lang="en-US" dirty="0" smtClean="0"/>
              <a:t>Explore.py</a:t>
            </a:r>
          </a:p>
          <a:p>
            <a:r>
              <a:rPr lang="en-US" dirty="0" smtClean="0"/>
              <a:t>Preprocess.py</a:t>
            </a:r>
          </a:p>
          <a:p>
            <a:r>
              <a:rPr lang="en-US" dirty="0" smtClean="0"/>
              <a:t>Model.py</a:t>
            </a:r>
          </a:p>
          <a:p>
            <a:r>
              <a:rPr lang="en-US" dirty="0" smtClean="0"/>
              <a:t>Score.py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063" y="1027906"/>
            <a:ext cx="4177393" cy="4177393"/>
          </a:xfrm>
          <a:prstGeom prst="rect">
            <a:avLst/>
          </a:prstGeom>
        </p:spPr>
      </p:pic>
    </p:spTree>
    <p:extLst>
      <p:ext uri="{BB962C8B-B14F-4D97-AF65-F5344CB8AC3E}">
        <p14:creationId xmlns:p14="http://schemas.microsoft.com/office/powerpoint/2010/main" val="2237457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challenge?</a:t>
            </a:r>
            <a:endParaRPr lang="en-US" dirty="0"/>
          </a:p>
        </p:txBody>
      </p:sp>
      <p:sp>
        <p:nvSpPr>
          <p:cNvPr id="3" name="Content Placeholder 2"/>
          <p:cNvSpPr>
            <a:spLocks noGrp="1"/>
          </p:cNvSpPr>
          <p:nvPr>
            <p:ph idx="1"/>
          </p:nvPr>
        </p:nvSpPr>
        <p:spPr>
          <a:xfrm>
            <a:off x="838200" y="1825625"/>
            <a:ext cx="9960429" cy="4351338"/>
          </a:xfrm>
        </p:spPr>
        <p:txBody>
          <a:bodyPr>
            <a:normAutofit/>
          </a:bodyPr>
          <a:lstStyle/>
          <a:p>
            <a:r>
              <a:rPr lang="en-US" dirty="0" smtClean="0"/>
              <a:t>Newly insured properties receive a home inspection. </a:t>
            </a:r>
          </a:p>
          <a:p>
            <a:r>
              <a:rPr lang="en-US" dirty="0" smtClean="0"/>
              <a:t>These inspections review the condition of key attributes of the property, including things like the foundation, roof, windows and siding. </a:t>
            </a:r>
          </a:p>
          <a:p>
            <a:r>
              <a:rPr lang="en-US" b="1" dirty="0" smtClean="0">
                <a:solidFill>
                  <a:srgbClr val="7030A0"/>
                </a:solidFill>
              </a:rPr>
              <a:t>Predict a transformed count of hazards or pre-existing damages using a dataset of property information</a:t>
            </a:r>
            <a:r>
              <a:rPr lang="en-US" dirty="0" smtClean="0"/>
              <a:t>. </a:t>
            </a:r>
          </a:p>
          <a:p>
            <a:pPr lvl="1"/>
            <a:r>
              <a:rPr lang="en-US" dirty="0" smtClean="0"/>
              <a:t>to more accurately identify high risk homes that require additional examination to confirm their insurability.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0500" y="0"/>
            <a:ext cx="2790928" cy="248194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9186" y="3935753"/>
            <a:ext cx="3182814" cy="2811486"/>
          </a:xfrm>
          <a:prstGeom prst="rect">
            <a:avLst/>
          </a:prstGeom>
        </p:spPr>
      </p:pic>
    </p:spTree>
    <p:extLst>
      <p:ext uri="{BB962C8B-B14F-4D97-AF65-F5344CB8AC3E}">
        <p14:creationId xmlns:p14="http://schemas.microsoft.com/office/powerpoint/2010/main" val="3563696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620" y="1942193"/>
            <a:ext cx="5550695" cy="3700463"/>
          </a:xfrm>
          <a:prstGeom prst="rect">
            <a:avLst/>
          </a:prstGeom>
        </p:spPr>
      </p:pic>
      <p:sp>
        <p:nvSpPr>
          <p:cNvPr id="2" name="Title 1"/>
          <p:cNvSpPr>
            <a:spLocks noGrp="1"/>
          </p:cNvSpPr>
          <p:nvPr>
            <p:ph type="title"/>
          </p:nvPr>
        </p:nvSpPr>
        <p:spPr>
          <a:xfrm>
            <a:off x="838200" y="1"/>
            <a:ext cx="10515600" cy="1407885"/>
          </a:xfrm>
        </p:spPr>
        <p:txBody>
          <a:bodyPr/>
          <a:lstStyle/>
          <a:p>
            <a:r>
              <a:rPr lang="en-US" dirty="0" smtClean="0"/>
              <a:t>X: What are the features?</a:t>
            </a:r>
            <a:endParaRPr lang="en-US" dirty="0"/>
          </a:p>
        </p:txBody>
      </p:sp>
      <p:sp>
        <p:nvSpPr>
          <p:cNvPr id="3" name="Content Placeholder 2"/>
          <p:cNvSpPr>
            <a:spLocks noGrp="1"/>
          </p:cNvSpPr>
          <p:nvPr>
            <p:ph idx="1"/>
          </p:nvPr>
        </p:nvSpPr>
        <p:spPr>
          <a:xfrm>
            <a:off x="838200" y="1407886"/>
            <a:ext cx="10515600" cy="4769077"/>
          </a:xfrm>
        </p:spPr>
        <p:txBody>
          <a:bodyPr>
            <a:normAutofit/>
          </a:bodyPr>
          <a:lstStyle/>
          <a:p>
            <a:r>
              <a:rPr lang="en-US" i="1" dirty="0" smtClean="0"/>
              <a:t>These [home] inspections review the condition of key attributes of the property, including things like the </a:t>
            </a:r>
          </a:p>
          <a:p>
            <a:pPr lvl="1"/>
            <a:r>
              <a:rPr lang="en-US" i="1" dirty="0" smtClean="0"/>
              <a:t>foundation, </a:t>
            </a:r>
          </a:p>
          <a:p>
            <a:pPr lvl="1"/>
            <a:r>
              <a:rPr lang="en-US" i="1" dirty="0" smtClean="0"/>
              <a:t>roof, </a:t>
            </a:r>
          </a:p>
          <a:p>
            <a:pPr lvl="1"/>
            <a:r>
              <a:rPr lang="en-US" i="1" dirty="0" smtClean="0"/>
              <a:t>windows and </a:t>
            </a:r>
          </a:p>
          <a:p>
            <a:pPr lvl="1"/>
            <a:r>
              <a:rPr lang="en-US" i="1" dirty="0" smtClean="0"/>
              <a:t>siding.</a:t>
            </a:r>
          </a:p>
          <a:p>
            <a:r>
              <a:rPr lang="en-US" dirty="0" smtClean="0"/>
              <a:t>32 features, all appear to be categorical values</a:t>
            </a:r>
          </a:p>
          <a:p>
            <a:pPr marL="914400" lvl="1" indent="-457200">
              <a:buFont typeface="+mj-lt"/>
              <a:buAutoNum type="arabicPeriod"/>
            </a:pPr>
            <a:r>
              <a:rPr lang="en-US" dirty="0" smtClean="0"/>
              <a:t>16 are numeric but all have 100 or less values</a:t>
            </a:r>
          </a:p>
          <a:p>
            <a:pPr marL="914400" lvl="1" indent="-457200">
              <a:buFont typeface="+mj-lt"/>
              <a:buAutoNum type="arabicPeriod"/>
            </a:pPr>
            <a:r>
              <a:rPr lang="en-US" dirty="0" smtClean="0"/>
              <a:t>5 are binary character</a:t>
            </a:r>
          </a:p>
          <a:p>
            <a:pPr marL="914400" lvl="1" indent="-457200">
              <a:buFont typeface="+mj-lt"/>
              <a:buAutoNum type="arabicPeriod"/>
            </a:pPr>
            <a:r>
              <a:rPr lang="en-US" dirty="0" smtClean="0"/>
              <a:t>11 are multinomial character</a:t>
            </a:r>
          </a:p>
          <a:p>
            <a:r>
              <a:rPr lang="en-US" dirty="0" smtClean="0"/>
              <a:t>51,000 observations each in training and test sets</a:t>
            </a:r>
          </a:p>
          <a:p>
            <a:endParaRPr lang="en-US" dirty="0" smtClean="0"/>
          </a:p>
        </p:txBody>
      </p:sp>
    </p:spTree>
    <p:extLst>
      <p:ext uri="{BB962C8B-B14F-4D97-AF65-F5344CB8AC3E}">
        <p14:creationId xmlns:p14="http://schemas.microsoft.com/office/powerpoint/2010/main" val="3491770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276" y="2293670"/>
            <a:ext cx="6351447" cy="4331687"/>
          </a:xfrm>
          <a:prstGeom prst="rect">
            <a:avLst/>
          </a:prstGeom>
        </p:spPr>
      </p:pic>
      <p:sp>
        <p:nvSpPr>
          <p:cNvPr id="2" name="Title 1"/>
          <p:cNvSpPr>
            <a:spLocks noGrp="1"/>
          </p:cNvSpPr>
          <p:nvPr>
            <p:ph type="title"/>
          </p:nvPr>
        </p:nvSpPr>
        <p:spPr/>
        <p:txBody>
          <a:bodyPr/>
          <a:lstStyle/>
          <a:p>
            <a:r>
              <a:rPr lang="en-US" dirty="0" smtClean="0"/>
              <a:t>y: What’s the prediction (response)?</a:t>
            </a:r>
            <a:endParaRPr lang="en-US" dirty="0"/>
          </a:p>
        </p:txBody>
      </p:sp>
      <p:sp>
        <p:nvSpPr>
          <p:cNvPr id="3" name="Content Placeholder 2"/>
          <p:cNvSpPr>
            <a:spLocks noGrp="1"/>
          </p:cNvSpPr>
          <p:nvPr>
            <p:ph idx="1"/>
          </p:nvPr>
        </p:nvSpPr>
        <p:spPr>
          <a:xfrm>
            <a:off x="3236686" y="1825625"/>
            <a:ext cx="8117114" cy="4067175"/>
          </a:xfrm>
          <a:solidFill>
            <a:schemeClr val="accent1">
              <a:alpha val="29000"/>
            </a:schemeClr>
          </a:solidFill>
        </p:spPr>
        <p:txBody>
          <a:bodyPr>
            <a:normAutofit fontScale="92500"/>
          </a:bodyPr>
          <a:lstStyle/>
          <a:p>
            <a:r>
              <a:rPr lang="en-US" i="1" dirty="0"/>
              <a:t>P</a:t>
            </a:r>
            <a:r>
              <a:rPr lang="en-US" i="1" dirty="0" smtClean="0"/>
              <a:t>redict a transformed count of hazards or pre-existing damages using a dataset of property information</a:t>
            </a:r>
          </a:p>
          <a:p>
            <a:r>
              <a:rPr lang="en-US" dirty="0" smtClean="0"/>
              <a:t>50 discrete scores, ranging from 1 to 69</a:t>
            </a:r>
          </a:p>
          <a:p>
            <a:r>
              <a:rPr lang="en-US" dirty="0" smtClean="0"/>
              <a:t>Ordinal labels</a:t>
            </a:r>
          </a:p>
          <a:p>
            <a:r>
              <a:rPr lang="en-US" dirty="0" smtClean="0"/>
              <a:t>36% are no hazard, 1, and </a:t>
            </a:r>
          </a:p>
          <a:p>
            <a:pPr lvl="1"/>
            <a:r>
              <a:rPr lang="en-US" dirty="0" smtClean="0"/>
              <a:t>75% &lt; 5</a:t>
            </a:r>
          </a:p>
          <a:p>
            <a:r>
              <a:rPr lang="en-US" dirty="0" smtClean="0"/>
              <a:t>rank ordering so focus on just getting them ordered right</a:t>
            </a:r>
          </a:p>
          <a:p>
            <a:r>
              <a:rPr lang="en-US" dirty="0" smtClean="0"/>
              <a:t>99.9% &lt; 30, so concentrate on those</a:t>
            </a:r>
          </a:p>
        </p:txBody>
      </p:sp>
    </p:spTree>
    <p:extLst>
      <p:ext uri="{BB962C8B-B14F-4D97-AF65-F5344CB8AC3E}">
        <p14:creationId xmlns:p14="http://schemas.microsoft.com/office/powerpoint/2010/main" val="2490893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How to make sense of these columns?</a:t>
            </a:r>
            <a:br>
              <a:rPr lang="en-US" dirty="0" smtClean="0"/>
            </a:br>
            <a:r>
              <a:rPr lang="en-US" dirty="0" smtClean="0"/>
              <a:t>Is there a direction to these?</a:t>
            </a:r>
            <a:endParaRPr lang="en-US" dirty="0"/>
          </a:p>
        </p:txBody>
      </p:sp>
      <p:sp>
        <p:nvSpPr>
          <p:cNvPr id="5" name="Text Placeholder 4"/>
          <p:cNvSpPr>
            <a:spLocks noGrp="1"/>
          </p:cNvSpPr>
          <p:nvPr>
            <p:ph type="body" idx="1"/>
          </p:nvPr>
        </p:nvSpPr>
        <p:spPr/>
        <p:txBody>
          <a:bodyPr/>
          <a:lstStyle/>
          <a:p>
            <a:r>
              <a:rPr lang="en-US" dirty="0" smtClean="0"/>
              <a:t>No hazard (negative)</a:t>
            </a:r>
            <a:endParaRPr lang="en-US" dirty="0"/>
          </a:p>
        </p:txBody>
      </p:sp>
      <p:sp>
        <p:nvSpPr>
          <p:cNvPr id="7" name="Text Placeholder 6"/>
          <p:cNvSpPr>
            <a:spLocks noGrp="1"/>
          </p:cNvSpPr>
          <p:nvPr>
            <p:ph type="body" sz="quarter" idx="3"/>
          </p:nvPr>
        </p:nvSpPr>
        <p:spPr/>
        <p:txBody>
          <a:bodyPr/>
          <a:lstStyle/>
          <a:p>
            <a:r>
              <a:rPr lang="en-US" dirty="0" smtClean="0"/>
              <a:t>A lot of hazard (positive)</a:t>
            </a:r>
            <a:endParaRPr lang="en-US" dirty="0"/>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1879428951"/>
              </p:ext>
            </p:extLst>
          </p:nvPr>
        </p:nvGraphicFramePr>
        <p:xfrm>
          <a:off x="6172201" y="2505075"/>
          <a:ext cx="5715003" cy="3082924"/>
        </p:xfrm>
        <a:graphic>
          <a:graphicData uri="http://schemas.openxmlformats.org/drawingml/2006/table">
            <a:tbl>
              <a:tblPr firstRow="1" firstCol="1">
                <a:tableStyleId>{5C22544A-7EE6-4342-B048-85BDC9FD1C3A}</a:tableStyleId>
              </a:tblPr>
              <a:tblGrid>
                <a:gridCol w="816429"/>
                <a:gridCol w="816429"/>
                <a:gridCol w="816429"/>
                <a:gridCol w="816429"/>
                <a:gridCol w="816429"/>
                <a:gridCol w="816429"/>
                <a:gridCol w="816429"/>
              </a:tblGrid>
              <a:tr h="569749">
                <a:tc>
                  <a:txBody>
                    <a:bodyPr/>
                    <a:lstStyle/>
                    <a:p>
                      <a:pPr algn="ctr" fontAlgn="b"/>
                      <a:r>
                        <a:rPr lang="en-US" sz="2000" u="none" strike="noStrike" dirty="0">
                          <a:effectLst/>
                        </a:rPr>
                        <a:t>Hazard</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T2_V1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T1_V4</a:t>
                      </a:r>
                      <a:endParaRPr lang="en-US" sz="2000" b="0" i="0" u="none" strike="noStrike" dirty="0">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51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B</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52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N</a:t>
                      </a:r>
                      <a:endParaRPr lang="en-US" sz="2000" b="0" i="0" u="none" strike="noStrike">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63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N</a:t>
                      </a:r>
                      <a:endParaRPr lang="en-US" sz="2000" b="0" i="0" u="none" strike="noStrike">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64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57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panose="020F0502020204030204" pitchFamily="34" charset="0"/>
                      </a:endParaRPr>
                    </a:p>
                  </a:txBody>
                  <a:tcPr marL="9525" marR="9525" marT="9525" marB="0" anchor="b"/>
                </a:tc>
              </a:tr>
              <a:tr h="502635">
                <a:tc>
                  <a:txBody>
                    <a:bodyPr/>
                    <a:lstStyle/>
                    <a:p>
                      <a:pPr algn="ctr" fontAlgn="b"/>
                      <a:r>
                        <a:rPr lang="en-US" sz="2000" u="none" strike="noStrike">
                          <a:effectLst/>
                        </a:rPr>
                        <a:t>69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50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N</a:t>
                      </a:r>
                      <a:endParaRPr lang="en-US" sz="2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1" name="Content Placeholder 10"/>
          <p:cNvGraphicFramePr>
            <a:graphicFrameLocks noGrp="1"/>
          </p:cNvGraphicFramePr>
          <p:nvPr>
            <p:ph sz="half" idx="2"/>
            <p:extLst>
              <p:ext uri="{D42A27DB-BD31-4B8C-83A1-F6EECF244321}">
                <p14:modId xmlns:p14="http://schemas.microsoft.com/office/powerpoint/2010/main" val="1363106183"/>
              </p:ext>
            </p:extLst>
          </p:nvPr>
        </p:nvGraphicFramePr>
        <p:xfrm>
          <a:off x="290284" y="2505073"/>
          <a:ext cx="5707289" cy="3068412"/>
        </p:xfrm>
        <a:graphic>
          <a:graphicData uri="http://schemas.openxmlformats.org/drawingml/2006/table">
            <a:tbl>
              <a:tblPr firstRow="1" firstCol="1">
                <a:tableStyleId>{5C22544A-7EE6-4342-B048-85BDC9FD1C3A}</a:tableStyleId>
              </a:tblPr>
              <a:tblGrid>
                <a:gridCol w="815327"/>
                <a:gridCol w="815327"/>
                <a:gridCol w="815327"/>
                <a:gridCol w="815327"/>
                <a:gridCol w="815327"/>
                <a:gridCol w="815327"/>
                <a:gridCol w="815327"/>
              </a:tblGrid>
              <a:tr h="511402">
                <a:tc>
                  <a:txBody>
                    <a:bodyPr/>
                    <a:lstStyle/>
                    <a:p>
                      <a:pPr algn="ctr" fontAlgn="b"/>
                      <a:r>
                        <a:rPr lang="en-US" sz="2000" u="none" strike="noStrike" dirty="0">
                          <a:effectLst/>
                        </a:rPr>
                        <a:t>Hazard</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T1_V2</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T2_V1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T1_V15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T1_V4</a:t>
                      </a:r>
                      <a:endParaRPr lang="en-US" sz="2000" b="0" i="0" u="none" strike="noStrike" dirty="0">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36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N</a:t>
                      </a:r>
                      <a:endParaRPr lang="en-US" sz="2000" b="0" i="0" u="none" strike="noStrike">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64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71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r>
              <a:tr h="511402">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B</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64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N</a:t>
                      </a:r>
                      <a:endParaRPr lang="en-US" sz="2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4024" y="28935"/>
            <a:ext cx="1905989" cy="2425114"/>
          </a:xfrm>
          <a:prstGeom prst="rect">
            <a:avLst/>
          </a:prstGeom>
        </p:spPr>
      </p:pic>
    </p:spTree>
    <p:extLst>
      <p:ext uri="{BB962C8B-B14F-4D97-AF65-F5344CB8AC3E}">
        <p14:creationId xmlns:p14="http://schemas.microsoft.com/office/powerpoint/2010/main" val="2277625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82" y="508000"/>
            <a:ext cx="3715657" cy="5733144"/>
          </a:xfrm>
        </p:spPr>
        <p:txBody>
          <a:bodyPr>
            <a:normAutofit fontScale="90000"/>
          </a:bodyPr>
          <a:lstStyle/>
          <a:p>
            <a:r>
              <a:rPr lang="en-US" dirty="0" smtClean="0"/>
              <a:t>I don’t know the subject.</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Where do I start?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0"/>
            <a:ext cx="7990114"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00" y="1955800"/>
            <a:ext cx="3317600" cy="2946400"/>
          </a:xfrm>
          <a:prstGeom prst="rect">
            <a:avLst/>
          </a:prstGeom>
        </p:spPr>
      </p:pic>
      <p:sp>
        <p:nvSpPr>
          <p:cNvPr id="3" name="Content Placeholder 2"/>
          <p:cNvSpPr>
            <a:spLocks noGrp="1"/>
          </p:cNvSpPr>
          <p:nvPr>
            <p:ph idx="1"/>
          </p:nvPr>
        </p:nvSpPr>
        <p:spPr>
          <a:xfrm>
            <a:off x="8214520" y="2649990"/>
            <a:ext cx="3092109" cy="3242809"/>
          </a:xfrm>
        </p:spPr>
        <p:txBody>
          <a:bodyPr>
            <a:noAutofit/>
          </a:bodyPr>
          <a:lstStyle/>
          <a:p>
            <a:pPr marL="514350" indent="-514350">
              <a:buFont typeface="+mj-lt"/>
              <a:buAutoNum type="arabicPeriod"/>
            </a:pPr>
            <a:r>
              <a:rPr lang="en-US" sz="3200" dirty="0" smtClean="0"/>
              <a:t>Run a classification and see which variables are the most important</a:t>
            </a:r>
            <a:endParaRPr lang="en-US" sz="3200" dirty="0"/>
          </a:p>
        </p:txBody>
      </p:sp>
    </p:spTree>
    <p:extLst>
      <p:ext uri="{BB962C8B-B14F-4D97-AF65-F5344CB8AC3E}">
        <p14:creationId xmlns:p14="http://schemas.microsoft.com/office/powerpoint/2010/main" val="377527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65125"/>
            <a:ext cx="3458466" cy="1855561"/>
          </a:xfrm>
        </p:spPr>
        <p:txBody>
          <a:bodyPr>
            <a:noAutofit/>
          </a:bodyPr>
          <a:lstStyle/>
          <a:p>
            <a:r>
              <a:rPr lang="en-US" dirty="0" smtClean="0"/>
              <a:t>2. Combine collinear features</a:t>
            </a:r>
            <a:endParaRPr lang="en-US" dirty="0"/>
          </a:p>
        </p:txBody>
      </p:sp>
      <p:sp>
        <p:nvSpPr>
          <p:cNvPr id="3" name="Content Placeholder 2"/>
          <p:cNvSpPr>
            <a:spLocks noGrp="1"/>
          </p:cNvSpPr>
          <p:nvPr>
            <p:ph idx="1"/>
          </p:nvPr>
        </p:nvSpPr>
        <p:spPr>
          <a:xfrm>
            <a:off x="838200" y="2844799"/>
            <a:ext cx="3008086" cy="3332163"/>
          </a:xfrm>
        </p:spPr>
        <p:txBody>
          <a:bodyPr>
            <a:normAutofit/>
          </a:bodyPr>
          <a:lstStyle/>
          <a:p>
            <a:r>
              <a:rPr lang="en-US" sz="3200" dirty="0" smtClean="0"/>
              <a:t>At least one collinearity among the numeric categories</a:t>
            </a:r>
          </a:p>
          <a:p>
            <a:endParaRPr lang="en-US" sz="3200" dirty="0"/>
          </a:p>
        </p:txBody>
      </p:sp>
      <p:pic>
        <p:nvPicPr>
          <p:cNvPr id="4" name="Picture 3"/>
          <p:cNvPicPr>
            <a:picLocks noChangeAspect="1"/>
          </p:cNvPicPr>
          <p:nvPr/>
        </p:nvPicPr>
        <p:blipFill>
          <a:blip r:embed="rId2"/>
          <a:stretch>
            <a:fillRect/>
          </a:stretch>
        </p:blipFill>
        <p:spPr>
          <a:xfrm>
            <a:off x="3492321" y="365125"/>
            <a:ext cx="8537593" cy="6492875"/>
          </a:xfrm>
          <a:prstGeom prst="rect">
            <a:avLst/>
          </a:prstGeom>
        </p:spPr>
      </p:pic>
      <p:sp>
        <p:nvSpPr>
          <p:cNvPr id="5" name="Oval 4"/>
          <p:cNvSpPr/>
          <p:nvPr/>
        </p:nvSpPr>
        <p:spPr>
          <a:xfrm>
            <a:off x="7750629" y="5268686"/>
            <a:ext cx="1088571" cy="90827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687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171" t="31697" r="23786" b="45089"/>
          <a:stretch/>
        </p:blipFill>
        <p:spPr>
          <a:xfrm>
            <a:off x="-217715" y="4399984"/>
            <a:ext cx="11854437" cy="2307771"/>
          </a:xfrm>
          <a:prstGeom prst="rect">
            <a:avLst/>
          </a:prstGeom>
        </p:spPr>
      </p:pic>
      <p:sp>
        <p:nvSpPr>
          <p:cNvPr id="2" name="Title 1"/>
          <p:cNvSpPr>
            <a:spLocks noGrp="1"/>
          </p:cNvSpPr>
          <p:nvPr>
            <p:ph type="title"/>
          </p:nvPr>
        </p:nvSpPr>
        <p:spPr>
          <a:xfrm>
            <a:off x="838200" y="174172"/>
            <a:ext cx="10515600" cy="1306286"/>
          </a:xfrm>
        </p:spPr>
        <p:txBody>
          <a:bodyPr/>
          <a:lstStyle/>
          <a:p>
            <a:r>
              <a:rPr lang="en-US" dirty="0" smtClean="0"/>
              <a:t>Multiclass classification, which model?</a:t>
            </a:r>
            <a:endParaRPr lang="en-US" dirty="0"/>
          </a:p>
        </p:txBody>
      </p:sp>
      <p:sp>
        <p:nvSpPr>
          <p:cNvPr id="10" name="Content Placeholder 9"/>
          <p:cNvSpPr>
            <a:spLocks noGrp="1"/>
          </p:cNvSpPr>
          <p:nvPr>
            <p:ph sz="half" idx="2"/>
          </p:nvPr>
        </p:nvSpPr>
        <p:spPr>
          <a:xfrm>
            <a:off x="6172200" y="1480458"/>
            <a:ext cx="5988904" cy="4351338"/>
          </a:xfrm>
        </p:spPr>
        <p:txBody>
          <a:bodyPr>
            <a:normAutofit/>
          </a:bodyPr>
          <a:lstStyle/>
          <a:p>
            <a:r>
              <a:rPr lang="en-US" sz="3200" dirty="0" smtClean="0"/>
              <a:t>Random Forest is the benchmark, so start with that</a:t>
            </a:r>
          </a:p>
          <a:p>
            <a:pPr lvl="1"/>
            <a:r>
              <a:rPr lang="en-US" sz="2800" dirty="0" err="1" smtClean="0">
                <a:latin typeface="Courier New" panose="02070309020205020404" pitchFamily="49" charset="0"/>
                <a:cs typeface="Courier New" panose="02070309020205020404" pitchFamily="49" charset="0"/>
              </a:rPr>
              <a:t>ensemble.RandomForestRegressor</a:t>
            </a:r>
            <a:r>
              <a:rPr lang="en-US" sz="2800" dirty="0" smtClean="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n_estimators</a:t>
            </a:r>
            <a:r>
              <a:rPr lang="en-US" sz="2800" dirty="0" smtClean="0">
                <a:latin typeface="Courier New" panose="02070309020205020404" pitchFamily="49" charset="0"/>
                <a:cs typeface="Courier New" panose="02070309020205020404" pitchFamily="49" charset="0"/>
              </a:rPr>
              <a:t>=200, </a:t>
            </a:r>
            <a:r>
              <a:rPr lang="en-US" sz="2800" dirty="0" err="1" smtClean="0">
                <a:latin typeface="Courier New" panose="02070309020205020404" pitchFamily="49" charset="0"/>
                <a:cs typeface="Courier New" panose="02070309020205020404" pitchFamily="49" charset="0"/>
              </a:rPr>
              <a:t>max_depth</a:t>
            </a:r>
            <a:r>
              <a:rPr lang="en-US" sz="2800" dirty="0" smtClean="0">
                <a:latin typeface="Courier New" panose="02070309020205020404" pitchFamily="49" charset="0"/>
                <a:cs typeface="Courier New" panose="02070309020205020404" pitchFamily="49" charset="0"/>
              </a:rPr>
              <a:t>=9)</a:t>
            </a:r>
          </a:p>
          <a:p>
            <a:endParaRPr lang="en-US" sz="3200" dirty="0"/>
          </a:p>
        </p:txBody>
      </p:sp>
      <p:sp>
        <p:nvSpPr>
          <p:cNvPr id="11" name="Rectangle 10"/>
          <p:cNvSpPr/>
          <p:nvPr/>
        </p:nvSpPr>
        <p:spPr>
          <a:xfrm>
            <a:off x="30896" y="4624162"/>
            <a:ext cx="11419008" cy="566057"/>
          </a:xfrm>
          <a:prstGeom prst="rect">
            <a:avLst/>
          </a:prstGeom>
          <a:solidFill>
            <a:schemeClr val="bg2">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5780995"/>
            <a:ext cx="11419008" cy="1077005"/>
          </a:xfrm>
          <a:prstGeom prst="rect">
            <a:avLst/>
          </a:prstGeom>
          <a:solidFill>
            <a:schemeClr val="bg2">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4862286" y="2307771"/>
            <a:ext cx="1756228" cy="30189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129" y="3656127"/>
            <a:ext cx="3491508" cy="2982639"/>
          </a:xfrm>
          <a:prstGeom prst="rect">
            <a:avLst/>
          </a:prstGeom>
        </p:spPr>
      </p:pic>
      <p:sp>
        <p:nvSpPr>
          <p:cNvPr id="3" name="Content Placeholder 2"/>
          <p:cNvSpPr>
            <a:spLocks noGrp="1"/>
          </p:cNvSpPr>
          <p:nvPr>
            <p:ph sz="half" idx="1"/>
          </p:nvPr>
        </p:nvSpPr>
        <p:spPr>
          <a:xfrm>
            <a:off x="544285" y="1456079"/>
            <a:ext cx="5475515" cy="4351338"/>
          </a:xfrm>
        </p:spPr>
        <p:txBody>
          <a:bodyPr>
            <a:normAutofit/>
          </a:bodyPr>
          <a:lstStyle/>
          <a:p>
            <a:r>
              <a:rPr lang="en-US" sz="3200" b="0" i="0" u="none" strike="noStrike" baseline="0" dirty="0" smtClean="0"/>
              <a:t>Inherently multiclass:</a:t>
            </a:r>
          </a:p>
          <a:p>
            <a:pPr lvl="1"/>
            <a:r>
              <a:rPr lang="en-US" sz="2800" dirty="0" smtClean="0"/>
              <a:t>Naïve Bayes</a:t>
            </a:r>
          </a:p>
          <a:p>
            <a:pPr lvl="1"/>
            <a:r>
              <a:rPr lang="en-US" sz="2800" b="0" i="0" u="none" strike="noStrike" baseline="0" dirty="0" smtClean="0"/>
              <a:t>Linear</a:t>
            </a:r>
            <a:r>
              <a:rPr lang="en-US" sz="2800" b="0" i="0" u="none" strike="noStrike" dirty="0" smtClean="0"/>
              <a:t> Discriminant</a:t>
            </a:r>
          </a:p>
          <a:p>
            <a:pPr lvl="1"/>
            <a:r>
              <a:rPr lang="en-US" sz="2800" baseline="0" dirty="0" smtClean="0"/>
              <a:t>Decision</a:t>
            </a:r>
            <a:r>
              <a:rPr lang="en-US" sz="2800" dirty="0" smtClean="0"/>
              <a:t> Trees</a:t>
            </a:r>
          </a:p>
          <a:p>
            <a:pPr lvl="1"/>
            <a:r>
              <a:rPr lang="en-US" sz="2800" b="0" i="0" u="none" strike="noStrike" baseline="0" dirty="0" smtClean="0"/>
              <a:t>Random</a:t>
            </a:r>
            <a:r>
              <a:rPr lang="en-US" sz="2800" b="0" i="0" u="none" strike="noStrike" dirty="0" smtClean="0"/>
              <a:t> Forests</a:t>
            </a:r>
          </a:p>
          <a:p>
            <a:pPr lvl="1"/>
            <a:r>
              <a:rPr lang="en-US" sz="2800" baseline="0" dirty="0" smtClean="0"/>
              <a:t>Nearest</a:t>
            </a:r>
            <a:r>
              <a:rPr lang="en-US" sz="2800" dirty="0" smtClean="0"/>
              <a:t> Neighbors</a:t>
            </a:r>
          </a:p>
          <a:p>
            <a:pPr lvl="1"/>
            <a:r>
              <a:rPr lang="en-US" sz="2800" b="0" i="0" u="none" strike="noStrike" baseline="0" dirty="0" smtClean="0"/>
              <a:t>Logistic</a:t>
            </a:r>
            <a:r>
              <a:rPr lang="en-US" sz="2800" b="0" i="0" u="none" strike="noStrike" dirty="0" smtClean="0"/>
              <a:t> Regression (multinomial)</a:t>
            </a:r>
            <a:endParaRPr lang="en-US" sz="2800" dirty="0" smtClean="0"/>
          </a:p>
          <a:p>
            <a:endParaRPr lang="en-US" sz="3200" dirty="0"/>
          </a:p>
        </p:txBody>
      </p:sp>
    </p:spTree>
    <p:extLst>
      <p:ext uri="{BB962C8B-B14F-4D97-AF65-F5344CB8AC3E}">
        <p14:creationId xmlns:p14="http://schemas.microsoft.com/office/powerpoint/2010/main" val="3752378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1711" t="14693" r="11667" b="18028"/>
          <a:stretch/>
        </p:blipFill>
        <p:spPr>
          <a:xfrm>
            <a:off x="8548914" y="184830"/>
            <a:ext cx="3506948" cy="2525486"/>
          </a:xfrm>
          <a:prstGeom prst="rect">
            <a:avLst/>
          </a:prstGeom>
        </p:spPr>
      </p:pic>
      <p:sp>
        <p:nvSpPr>
          <p:cNvPr id="2" name="Title 1"/>
          <p:cNvSpPr>
            <a:spLocks noGrp="1"/>
          </p:cNvSpPr>
          <p:nvPr>
            <p:ph type="title"/>
          </p:nvPr>
        </p:nvSpPr>
        <p:spPr>
          <a:xfrm>
            <a:off x="136137" y="118383"/>
            <a:ext cx="8557920" cy="1274989"/>
          </a:xfrm>
        </p:spPr>
        <p:txBody>
          <a:bodyPr/>
          <a:lstStyle/>
          <a:p>
            <a:r>
              <a:rPr lang="en-US" dirty="0" smtClean="0"/>
              <a:t>Strategy:  encode</a:t>
            </a:r>
            <a:r>
              <a:rPr lang="en-US" dirty="0" smtClean="0"/>
              <a:t> character variables </a:t>
            </a:r>
            <a:endParaRPr lang="en-US" dirty="0"/>
          </a:p>
        </p:txBody>
      </p:sp>
      <p:pic>
        <p:nvPicPr>
          <p:cNvPr id="5" name="Picture 4"/>
          <p:cNvPicPr>
            <a:picLocks noChangeAspect="1"/>
          </p:cNvPicPr>
          <p:nvPr/>
        </p:nvPicPr>
        <p:blipFill rotWithShape="1">
          <a:blip r:embed="rId3"/>
          <a:srcRect l="12407" t="38839" r="10957" b="26637"/>
          <a:stretch/>
        </p:blipFill>
        <p:spPr>
          <a:xfrm>
            <a:off x="136137" y="4027261"/>
            <a:ext cx="11919725" cy="3018971"/>
          </a:xfrm>
          <a:prstGeom prst="rect">
            <a:avLst/>
          </a:prstGeom>
        </p:spPr>
      </p:pic>
      <p:sp>
        <p:nvSpPr>
          <p:cNvPr id="3" name="Content Placeholder 2"/>
          <p:cNvSpPr>
            <a:spLocks noGrp="1"/>
          </p:cNvSpPr>
          <p:nvPr>
            <p:ph idx="1"/>
          </p:nvPr>
        </p:nvSpPr>
        <p:spPr>
          <a:xfrm>
            <a:off x="838199" y="1161143"/>
            <a:ext cx="8233230" cy="3347357"/>
          </a:xfrm>
        </p:spPr>
        <p:txBody>
          <a:bodyPr>
            <a:normAutofit/>
          </a:bodyPr>
          <a:lstStyle/>
          <a:p>
            <a:r>
              <a:rPr lang="en-US" sz="3200" dirty="0" smtClean="0"/>
              <a:t>Remove all characters and make them numbers?</a:t>
            </a:r>
          </a:p>
          <a:p>
            <a:r>
              <a:rPr lang="en-US" sz="3200" dirty="0" smtClean="0"/>
              <a:t>Make dummy variables?</a:t>
            </a:r>
          </a:p>
          <a:p>
            <a:r>
              <a:rPr lang="en-US" sz="3200" dirty="0" smtClean="0"/>
              <a:t>Use </a:t>
            </a:r>
            <a:r>
              <a:rPr lang="en-US" sz="3200" dirty="0" err="1" smtClean="0">
                <a:latin typeface="Courier New" panose="02070309020205020404" pitchFamily="49" charset="0"/>
                <a:cs typeface="Courier New" panose="02070309020205020404" pitchFamily="49" charset="0"/>
              </a:rPr>
              <a:t>preprocessing.LabelEncoder</a:t>
            </a:r>
            <a:r>
              <a:rPr lang="en-US" sz="3200" dirty="0" smtClean="0">
                <a:latin typeface="Courier New" panose="02070309020205020404" pitchFamily="49" charset="0"/>
                <a:cs typeface="Courier New" panose="02070309020205020404" pitchFamily="49" charset="0"/>
              </a:rPr>
              <a:t>()</a:t>
            </a:r>
            <a:r>
              <a:rPr lang="en-US" sz="3200" dirty="0" smtClean="0"/>
              <a:t>?</a:t>
            </a:r>
          </a:p>
          <a:p>
            <a:r>
              <a:rPr lang="en-US" sz="3200" dirty="0" smtClean="0"/>
              <a:t>Use linear discriminant analysis to remove collinear categories?</a:t>
            </a:r>
          </a:p>
          <a:p>
            <a:pPr marL="0" indent="0">
              <a:buNone/>
            </a:pPr>
            <a:endParaRPr lang="en-US" sz="3200" dirty="0" smtClean="0"/>
          </a:p>
          <a:p>
            <a:endParaRPr lang="en-US" sz="3200" dirty="0"/>
          </a:p>
        </p:txBody>
      </p:sp>
    </p:spTree>
    <p:extLst>
      <p:ext uri="{BB962C8B-B14F-4D97-AF65-F5344CB8AC3E}">
        <p14:creationId xmlns:p14="http://schemas.microsoft.com/office/powerpoint/2010/main" val="1929848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2131</TotalTime>
  <Words>600</Words>
  <Application>Microsoft Office PowerPoint</Application>
  <PresentationFormat>Widescreen</PresentationFormat>
  <Paragraphs>160</Paragraphs>
  <Slides>12</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Hazard Prediction</vt:lpstr>
      <vt:lpstr>What’s the challenge?</vt:lpstr>
      <vt:lpstr>X: What are the features?</vt:lpstr>
      <vt:lpstr>y: What’s the prediction (response)?</vt:lpstr>
      <vt:lpstr>How to make sense of these columns? Is there a direction to these?</vt:lpstr>
      <vt:lpstr>I don’t know the subject.        Where do I start?</vt:lpstr>
      <vt:lpstr>2. Combine collinear features</vt:lpstr>
      <vt:lpstr>Multiclass classification, which model?</vt:lpstr>
      <vt:lpstr>Strategy:  encode character variables </vt:lpstr>
      <vt:lpstr>Model/contest evaluation</vt:lpstr>
      <vt:lpstr>FTW, the</vt:lpstr>
      <vt:lpstr>Solution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Hazard Prediction</dc:title>
  <dc:creator>Brian Chaplin</dc:creator>
  <cp:lastModifiedBy>Brian Chaplin</cp:lastModifiedBy>
  <cp:revision>66</cp:revision>
  <dcterms:created xsi:type="dcterms:W3CDTF">2015-07-11T13:54:04Z</dcterms:created>
  <dcterms:modified xsi:type="dcterms:W3CDTF">2015-07-13T01:25:39Z</dcterms:modified>
</cp:coreProperties>
</file>