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68" r:id="rId5"/>
    <p:sldId id="261" r:id="rId6"/>
    <p:sldId id="260" r:id="rId7"/>
    <p:sldId id="262" r:id="rId8"/>
    <p:sldId id="263" r:id="rId9"/>
    <p:sldId id="269" r:id="rId10"/>
    <p:sldId id="265" r:id="rId11"/>
    <p:sldId id="270" r:id="rId12"/>
    <p:sldId id="266" r:id="rId13"/>
    <p:sldId id="267"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p:normalViewPr>
  <p:slideViewPr>
    <p:cSldViewPr snapToGrid="0">
      <p:cViewPr varScale="1">
        <p:scale>
          <a:sx n="103" d="100"/>
          <a:sy n="103" d="100"/>
        </p:scale>
        <p:origin x="138" y="3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83A5A-7FE7-4A94-81B2-94B998AE7EE3}"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D48F2-7C93-4DE3-A34C-E0ADA68D67FE}" type="slidenum">
              <a:rPr lang="en-US" smtClean="0"/>
              <a:t>‹#›</a:t>
            </a:fld>
            <a:endParaRPr lang="en-US"/>
          </a:p>
        </p:txBody>
      </p:sp>
    </p:spTree>
    <p:extLst>
      <p:ext uri="{BB962C8B-B14F-4D97-AF65-F5344CB8AC3E}">
        <p14:creationId xmlns:p14="http://schemas.microsoft.com/office/powerpoint/2010/main" val="880449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quarium.org/market-squid-egg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ishwatch.gov/profiles/lingco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https://aquarium.org/market-squid-eggs/</a:t>
            </a: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DEBD48F2-7C93-4DE3-A34C-E0ADA68D67FE}" type="slidenum">
              <a:rPr lang="en-US" smtClean="0"/>
              <a:t>1</a:t>
            </a:fld>
            <a:endParaRPr lang="en-US"/>
          </a:p>
        </p:txBody>
      </p:sp>
      <p:sp>
        <p:nvSpPr>
          <p:cNvPr id="5" name="TextBox 4"/>
          <p:cNvSpPr txBox="1"/>
          <p:nvPr/>
        </p:nvSpPr>
        <p:spPr>
          <a:xfrm>
            <a:off x="2508418" y="3978875"/>
            <a:ext cx="3687228" cy="246221"/>
          </a:xfrm>
          <a:prstGeom prst="rect">
            <a:avLst/>
          </a:prstGeom>
          <a:noFill/>
        </p:spPr>
        <p:txBody>
          <a:bodyPr wrap="none" rtlCol="0">
            <a:spAutoFit/>
          </a:bodyPr>
          <a:lstStyle/>
          <a:p>
            <a:r>
              <a:rPr lang="en-US" sz="1000" i="1" dirty="0" smtClean="0"/>
              <a:t>PC: Monterey Bay Aquarium, </a:t>
            </a:r>
            <a:r>
              <a:rPr lang="en-US" sz="1000" i="1" dirty="0" err="1" smtClean="0"/>
              <a:t>Loligo</a:t>
            </a:r>
            <a:r>
              <a:rPr lang="en-US" sz="1000" i="1" dirty="0" smtClean="0"/>
              <a:t> </a:t>
            </a:r>
            <a:r>
              <a:rPr lang="en-US" sz="1000" i="1" dirty="0" err="1" smtClean="0"/>
              <a:t>opalescens</a:t>
            </a:r>
            <a:r>
              <a:rPr lang="en-US" sz="1000" i="1" dirty="0" smtClean="0"/>
              <a:t>, or the market squid</a:t>
            </a:r>
            <a:endParaRPr lang="en-US" sz="1000" dirty="0"/>
          </a:p>
        </p:txBody>
      </p:sp>
      <p:sp>
        <p:nvSpPr>
          <p:cNvPr id="6" name="TextBox 5"/>
          <p:cNvSpPr txBox="1"/>
          <p:nvPr/>
        </p:nvSpPr>
        <p:spPr>
          <a:xfrm>
            <a:off x="939114" y="1618735"/>
            <a:ext cx="8489825" cy="646331"/>
          </a:xfrm>
          <a:prstGeom prst="rect">
            <a:avLst/>
          </a:prstGeom>
          <a:noFill/>
        </p:spPr>
        <p:txBody>
          <a:bodyPr wrap="none" rtlCol="0">
            <a:spAutoFit/>
          </a:bodyPr>
          <a:lstStyle/>
          <a:p>
            <a:r>
              <a:rPr lang="en-US" dirty="0" smtClean="0">
                <a:solidFill>
                  <a:schemeClr val="bg1"/>
                </a:solidFill>
              </a:rPr>
              <a:t>Evidence of temperature driven shifts in market squid (</a:t>
            </a:r>
            <a:r>
              <a:rPr lang="en-US" dirty="0" err="1" smtClean="0">
                <a:solidFill>
                  <a:schemeClr val="bg1"/>
                </a:solidFill>
              </a:rPr>
              <a:t>Doryteuthis</a:t>
            </a:r>
            <a:r>
              <a:rPr lang="en-US" dirty="0" smtClean="0">
                <a:solidFill>
                  <a:schemeClr val="bg1"/>
                </a:solidFill>
              </a:rPr>
              <a:t> </a:t>
            </a:r>
            <a:r>
              <a:rPr lang="en-US" dirty="0" err="1" smtClean="0">
                <a:solidFill>
                  <a:schemeClr val="bg1"/>
                </a:solidFill>
              </a:rPr>
              <a:t>opalescens</a:t>
            </a:r>
            <a:r>
              <a:rPr lang="en-US" dirty="0" smtClean="0">
                <a:solidFill>
                  <a:schemeClr val="bg1"/>
                </a:solidFill>
              </a:rPr>
              <a:t>) densities</a:t>
            </a:r>
          </a:p>
          <a:p>
            <a:r>
              <a:rPr lang="en-US" dirty="0" smtClean="0">
                <a:solidFill>
                  <a:schemeClr val="bg1"/>
                </a:solidFill>
              </a:rPr>
              <a:t>and distribution in the California Current Ecosystem</a:t>
            </a:r>
            <a:endParaRPr lang="en-US" dirty="0">
              <a:solidFill>
                <a:schemeClr val="bg1"/>
              </a:solidFill>
            </a:endParaRPr>
          </a:p>
        </p:txBody>
      </p:sp>
    </p:spTree>
    <p:extLst>
      <p:ext uri="{BB962C8B-B14F-4D97-AF65-F5344CB8AC3E}">
        <p14:creationId xmlns:p14="http://schemas.microsoft.com/office/powerpoint/2010/main" val="3920377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 the</a:t>
            </a:r>
            <a:r>
              <a:rPr lang="en-US" baseline="0" dirty="0" smtClean="0"/>
              <a:t> squid response to environmental factors, temperature and salinity results in higher encounter rates and density, although I should say this pattern breaks down when we disaggregate the data, suggesting that there are </a:t>
            </a:r>
            <a:r>
              <a:rPr lang="en-US" baseline="0" dirty="0" err="1" smtClean="0"/>
              <a:t>are</a:t>
            </a:r>
            <a:r>
              <a:rPr lang="en-US" baseline="0" dirty="0" smtClean="0"/>
              <a:t> likely other regional forces are play.</a:t>
            </a:r>
            <a:endParaRPr lang="en-US" dirty="0"/>
          </a:p>
        </p:txBody>
      </p:sp>
      <p:sp>
        <p:nvSpPr>
          <p:cNvPr id="4" name="Slide Number Placeholder 3"/>
          <p:cNvSpPr>
            <a:spLocks noGrp="1"/>
          </p:cNvSpPr>
          <p:nvPr>
            <p:ph type="sldNum" sz="quarter" idx="10"/>
          </p:nvPr>
        </p:nvSpPr>
        <p:spPr/>
        <p:txBody>
          <a:bodyPr/>
          <a:lstStyle/>
          <a:p>
            <a:fld id="{DEBD48F2-7C93-4DE3-A34C-E0ADA68D67FE}" type="slidenum">
              <a:rPr lang="en-US" smtClean="0"/>
              <a:t>10</a:t>
            </a:fld>
            <a:endParaRPr lang="en-US"/>
          </a:p>
        </p:txBody>
      </p:sp>
    </p:spTree>
    <p:extLst>
      <p:ext uri="{BB962C8B-B14F-4D97-AF65-F5344CB8AC3E}">
        <p14:creationId xmlns:p14="http://schemas.microsoft.com/office/powerpoint/2010/main" val="1635304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of the things we can do with spatiotemporal models is</a:t>
            </a:r>
            <a:r>
              <a:rPr lang="en-US" baseline="0" dirty="0" smtClean="0"/>
              <a:t> integrate across the spatial domain and look for shifts in the species distributions. This a plot of the center of gravity for the squid population north of Monterey Bay. What we see is that, despite and coast wide increase, the center of gravity of the population remains relatively stable, except in a couple of years, xx, xx, and xx.</a:t>
            </a:r>
            <a:endParaRPr lang="en-US" dirty="0"/>
          </a:p>
        </p:txBody>
      </p:sp>
      <p:sp>
        <p:nvSpPr>
          <p:cNvPr id="4" name="Slide Number Placeholder 3"/>
          <p:cNvSpPr>
            <a:spLocks noGrp="1"/>
          </p:cNvSpPr>
          <p:nvPr>
            <p:ph type="sldNum" sz="quarter" idx="10"/>
          </p:nvPr>
        </p:nvSpPr>
        <p:spPr/>
        <p:txBody>
          <a:bodyPr/>
          <a:lstStyle/>
          <a:p>
            <a:fld id="{DEBD48F2-7C93-4DE3-A34C-E0ADA68D67FE}" type="slidenum">
              <a:rPr lang="en-US" smtClean="0"/>
              <a:t>11</a:t>
            </a:fld>
            <a:endParaRPr lang="en-US"/>
          </a:p>
        </p:txBody>
      </p:sp>
    </p:spTree>
    <p:extLst>
      <p:ext uri="{BB962C8B-B14F-4D97-AF65-F5344CB8AC3E}">
        <p14:creationId xmlns:p14="http://schemas.microsoft.com/office/powerpoint/2010/main" val="2660409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of the things we can do with spatiotemporal models is</a:t>
            </a:r>
            <a:r>
              <a:rPr lang="en-US" baseline="0" dirty="0" smtClean="0"/>
              <a:t> integrate across the spatial domain and look for shifts in the species distributions. This a plot of the center of gravity for the squid population north of Monterey Bay. What we see is that, despite and coast wide increase, the center of gravity of the population remains relatively stable, except in a couple of years, xx, xx, and xx.</a:t>
            </a:r>
            <a:endParaRPr lang="en-US" dirty="0"/>
          </a:p>
        </p:txBody>
      </p:sp>
      <p:sp>
        <p:nvSpPr>
          <p:cNvPr id="4" name="Slide Number Placeholder 3"/>
          <p:cNvSpPr>
            <a:spLocks noGrp="1"/>
          </p:cNvSpPr>
          <p:nvPr>
            <p:ph type="sldNum" sz="quarter" idx="10"/>
          </p:nvPr>
        </p:nvSpPr>
        <p:spPr/>
        <p:txBody>
          <a:bodyPr/>
          <a:lstStyle/>
          <a:p>
            <a:fld id="{DEBD48F2-7C93-4DE3-A34C-E0ADA68D67FE}" type="slidenum">
              <a:rPr lang="en-US" smtClean="0"/>
              <a:t>12</a:t>
            </a:fld>
            <a:endParaRPr lang="en-US"/>
          </a:p>
        </p:txBody>
      </p:sp>
    </p:spTree>
    <p:extLst>
      <p:ext uri="{BB962C8B-B14F-4D97-AF65-F5344CB8AC3E}">
        <p14:creationId xmlns:p14="http://schemas.microsoft.com/office/powerpoint/2010/main" val="3732591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of you may be thinking</a:t>
            </a:r>
            <a:r>
              <a:rPr lang="en-US" baseline="0" dirty="0" smtClean="0"/>
              <a:t> what does these dramatic shifts have to do with the marine heatwave. There are two statistics that I downloaded from the NOAA website: the size and distance from shore.</a:t>
            </a:r>
          </a:p>
          <a:p>
            <a:endParaRPr lang="en-US" baseline="0" dirty="0" smtClean="0"/>
          </a:p>
          <a:p>
            <a:r>
              <a:rPr lang="en-US" baseline="0" dirty="0" smtClean="0"/>
              <a:t>The year when the MHW was large and close to shore, are the same year we see large shifts in the </a:t>
            </a:r>
            <a:r>
              <a:rPr lang="en-US" baseline="0" smtClean="0"/>
              <a:t>squid distribution.</a:t>
            </a:r>
            <a:endParaRPr lang="en-US" dirty="0"/>
          </a:p>
        </p:txBody>
      </p:sp>
      <p:sp>
        <p:nvSpPr>
          <p:cNvPr id="4" name="Slide Number Placeholder 3"/>
          <p:cNvSpPr>
            <a:spLocks noGrp="1"/>
          </p:cNvSpPr>
          <p:nvPr>
            <p:ph type="sldNum" sz="quarter" idx="10"/>
          </p:nvPr>
        </p:nvSpPr>
        <p:spPr/>
        <p:txBody>
          <a:bodyPr/>
          <a:lstStyle/>
          <a:p>
            <a:fld id="{DEBD48F2-7C93-4DE3-A34C-E0ADA68D67FE}" type="slidenum">
              <a:rPr lang="en-US" smtClean="0"/>
              <a:t>13</a:t>
            </a:fld>
            <a:endParaRPr lang="en-US"/>
          </a:p>
        </p:txBody>
      </p:sp>
    </p:spTree>
    <p:extLst>
      <p:ext uri="{BB962C8B-B14F-4D97-AF65-F5344CB8AC3E}">
        <p14:creationId xmlns:p14="http://schemas.microsoft.com/office/powerpoint/2010/main" val="113516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Market squid are fast-growing animals with a short natural life span. They reach up to 1 foot in total length, including their arms.</a:t>
            </a:r>
          </a:p>
          <a:p>
            <a:r>
              <a:rPr lang="en-US" dirty="0" smtClean="0"/>
              <a:t>They </a:t>
            </a:r>
            <a:r>
              <a:rPr lang="en-US" dirty="0" err="1" smtClean="0"/>
              <a:t>semelaparous</a:t>
            </a:r>
            <a:r>
              <a:rPr lang="en-US" dirty="0" smtClean="0"/>
              <a:t> and spawn at less an</a:t>
            </a:r>
            <a:r>
              <a:rPr lang="en-US" baseline="0" dirty="0" smtClean="0"/>
              <a:t> </a:t>
            </a:r>
            <a:r>
              <a:rPr lang="en-US" dirty="0" smtClean="0"/>
              <a:t>1 year.</a:t>
            </a:r>
          </a:p>
          <a:p>
            <a:r>
              <a:rPr lang="en-US" dirty="0" smtClean="0"/>
              <a:t>They spawn year-round. Spawning occurs April through October in central California and October through the end of April or May in southern California.</a:t>
            </a:r>
          </a:p>
          <a:p>
            <a:r>
              <a:rPr lang="en-US" dirty="0" smtClean="0"/>
              <a:t>Spawning squid congregate in large schools near their spawning grounds, usually over sandy habitats. </a:t>
            </a:r>
          </a:p>
          <a:p>
            <a:r>
              <a:rPr lang="en-US" dirty="0" smtClean="0"/>
              <a:t>Males deposit </a:t>
            </a:r>
            <a:r>
              <a:rPr lang="en-US" dirty="0" err="1" smtClean="0"/>
              <a:t>spermatophores</a:t>
            </a:r>
            <a:r>
              <a:rPr lang="en-US" dirty="0" smtClean="0"/>
              <a:t> into females, and the eggs are fertilized as females release them. Females produce about 20 egg cases, with each case containing about 200 individual eggs.</a:t>
            </a:r>
          </a:p>
          <a:p>
            <a:r>
              <a:rPr lang="en-US" dirty="0" smtClean="0"/>
              <a:t>Females deposit eggs on sandy habitats, building large mounds of egg cases. Eggs take several days to months to hatch, depending on temperature.</a:t>
            </a:r>
          </a:p>
          <a:p>
            <a:r>
              <a:rPr lang="en-US" dirty="0" smtClean="0"/>
              <a:t>Newly hatched eggs are called “</a:t>
            </a:r>
            <a:r>
              <a:rPr lang="en-US" dirty="0" err="1" smtClean="0"/>
              <a:t>paralarvae</a:t>
            </a:r>
            <a:r>
              <a:rPr lang="en-US" dirty="0" smtClean="0"/>
              <a:t>” and resemble miniature adults.</a:t>
            </a:r>
          </a:p>
          <a:p>
            <a:r>
              <a:rPr lang="en-US" dirty="0" smtClean="0"/>
              <a:t>Juvenile market squid feed on small crustaceans. As they grow, they feed on krill, small crustaceans, small fish, and other squid. </a:t>
            </a:r>
          </a:p>
          <a:p>
            <a:r>
              <a:rPr lang="en-US" dirty="0" smtClean="0"/>
              <a:t>Market squid are a critical food source for a variety of fish (salmon, </a:t>
            </a:r>
            <a:r>
              <a:rPr lang="en-US" dirty="0" smtClean="0">
                <a:hlinkClick r:id="rId3"/>
              </a:rPr>
              <a:t>lingcod</a:t>
            </a:r>
            <a:r>
              <a:rPr lang="en-US" dirty="0" smtClean="0"/>
              <a:t>, and rockfish), seabirds, and marine mammals.</a:t>
            </a:r>
          </a:p>
          <a:p>
            <a:endParaRPr lang="en-US" dirty="0"/>
          </a:p>
        </p:txBody>
      </p:sp>
      <p:sp>
        <p:nvSpPr>
          <p:cNvPr id="4" name="Slide Number Placeholder 3"/>
          <p:cNvSpPr>
            <a:spLocks noGrp="1"/>
          </p:cNvSpPr>
          <p:nvPr>
            <p:ph type="sldNum" sz="quarter" idx="10"/>
          </p:nvPr>
        </p:nvSpPr>
        <p:spPr/>
        <p:txBody>
          <a:bodyPr/>
          <a:lstStyle/>
          <a:p>
            <a:fld id="{DEBD48F2-7C93-4DE3-A34C-E0ADA68D67FE}" type="slidenum">
              <a:rPr lang="en-US" smtClean="0"/>
              <a:t>2</a:t>
            </a:fld>
            <a:endParaRPr lang="en-US"/>
          </a:p>
        </p:txBody>
      </p:sp>
    </p:spTree>
    <p:extLst>
      <p:ext uri="{BB962C8B-B14F-4D97-AF65-F5344CB8AC3E}">
        <p14:creationId xmlns:p14="http://schemas.microsoft.com/office/powerpoint/2010/main" val="2302979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Squid</a:t>
            </a:r>
            <a:r>
              <a:rPr lang="en-US" baseline="0" dirty="0" smtClean="0"/>
              <a:t> in Oregon is not new, but it’s seen a large uptick in recent years.  The CA fishery is a lot more established and in fact most of the squid are shipped to CA for processing.</a:t>
            </a:r>
          </a:p>
          <a:p>
            <a:endParaRPr lang="en-US" baseline="0" dirty="0" smtClean="0"/>
          </a:p>
          <a:p>
            <a:endParaRPr lang="en-US" dirty="0" smtClean="0"/>
          </a:p>
          <a:p>
            <a:r>
              <a:rPr lang="en-US" dirty="0" smtClean="0"/>
              <a:t>Oregon squid</a:t>
            </a:r>
            <a:r>
              <a:rPr lang="en-US" baseline="0" dirty="0" smtClean="0"/>
              <a:t> catches - https://www.dfw.state.or.us/MRP/regulations/commercial_fishing/docs/MrktSquidPubMtg_2020_Final.pdf</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CA data - https://wildlife.ca.gov/Conservation/Marine/Pelagic#52132543-commercial-catch</a:t>
            </a:r>
            <a:endParaRPr lang="en-US" dirty="0" smtClean="0"/>
          </a:p>
          <a:p>
            <a:endParaRPr lang="en-US" dirty="0" smtClean="0"/>
          </a:p>
          <a:p>
            <a:r>
              <a:rPr lang="en-US" dirty="0" err="1" smtClean="0"/>
              <a:t>yc</a:t>
            </a:r>
            <a:r>
              <a:rPr lang="en-US" baseline="0" dirty="0" smtClean="0"/>
              <a:t> &lt;- c(2000,2001,2002,2003,2004,2005,2006,2007,2008,2009,2010,2011,2012,2013,2014,2015,2016,2017,2018,2019,2020)</a:t>
            </a:r>
          </a:p>
          <a:p>
            <a:r>
              <a:rPr lang="en-US" dirty="0" smtClean="0"/>
              <a:t>cc &lt;- c(10,10,10,10,10000,10,10000,10,10,5000,10,10,10,10,10,3000000,10,7000000,5500000,7300000,NA)</a:t>
            </a:r>
          </a:p>
          <a:p>
            <a:r>
              <a:rPr lang="en-US" dirty="0" err="1" smtClean="0"/>
              <a:t>Df</a:t>
            </a:r>
            <a:r>
              <a:rPr lang="en-US" dirty="0" smtClean="0"/>
              <a:t> &lt;- </a:t>
            </a:r>
            <a:r>
              <a:rPr lang="en-US" dirty="0" err="1" smtClean="0"/>
              <a:t>cbind</a:t>
            </a:r>
            <a:r>
              <a:rPr lang="en-US" dirty="0" smtClean="0"/>
              <a:t>(</a:t>
            </a:r>
            <a:r>
              <a:rPr lang="en-US" dirty="0" err="1" smtClean="0"/>
              <a:t>yc,cc</a:t>
            </a:r>
            <a:r>
              <a:rPr lang="en-US" dirty="0" smtClean="0"/>
              <a:t>)</a:t>
            </a:r>
          </a:p>
          <a:p>
            <a:r>
              <a:rPr lang="en-US" dirty="0" smtClean="0"/>
              <a:t>plot(</a:t>
            </a:r>
            <a:r>
              <a:rPr lang="en-US" dirty="0" err="1" smtClean="0"/>
              <a:t>Df</a:t>
            </a:r>
            <a:r>
              <a:rPr lang="en-US" dirty="0" smtClean="0"/>
              <a:t>)</a:t>
            </a:r>
            <a:endParaRPr lang="en-US" dirty="0"/>
          </a:p>
        </p:txBody>
      </p:sp>
      <p:sp>
        <p:nvSpPr>
          <p:cNvPr id="4" name="Slide Number Placeholder 3"/>
          <p:cNvSpPr>
            <a:spLocks noGrp="1"/>
          </p:cNvSpPr>
          <p:nvPr>
            <p:ph type="sldNum" sz="quarter" idx="10"/>
          </p:nvPr>
        </p:nvSpPr>
        <p:spPr/>
        <p:txBody>
          <a:bodyPr/>
          <a:lstStyle/>
          <a:p>
            <a:fld id="{DEBD48F2-7C93-4DE3-A34C-E0ADA68D67FE}" type="slidenum">
              <a:rPr lang="en-US" smtClean="0"/>
              <a:t>3</a:t>
            </a:fld>
            <a:endParaRPr lang="en-US"/>
          </a:p>
        </p:txBody>
      </p:sp>
    </p:spTree>
    <p:extLst>
      <p:ext uri="{BB962C8B-B14F-4D97-AF65-F5344CB8AC3E}">
        <p14:creationId xmlns:p14="http://schemas.microsoft.com/office/powerpoint/2010/main" val="103237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it’s important to note</a:t>
            </a:r>
            <a:r>
              <a:rPr lang="en-US" baseline="0" dirty="0" smtClean="0"/>
              <a:t> that we are modeling the squid population from an spatial domain that accounts for only about 5% of the squid catches. I should also note that another goal of the project is to start publishing some of the historical data from the JSOES project.</a:t>
            </a:r>
          </a:p>
        </p:txBody>
      </p:sp>
      <p:sp>
        <p:nvSpPr>
          <p:cNvPr id="4" name="Slide Number Placeholder 3"/>
          <p:cNvSpPr>
            <a:spLocks noGrp="1"/>
          </p:cNvSpPr>
          <p:nvPr>
            <p:ph type="sldNum" sz="quarter" idx="10"/>
          </p:nvPr>
        </p:nvSpPr>
        <p:spPr/>
        <p:txBody>
          <a:bodyPr/>
          <a:lstStyle/>
          <a:p>
            <a:fld id="{DEBD48F2-7C93-4DE3-A34C-E0ADA68D67FE}" type="slidenum">
              <a:rPr lang="en-US" smtClean="0"/>
              <a:t>4</a:t>
            </a:fld>
            <a:endParaRPr lang="en-US"/>
          </a:p>
        </p:txBody>
      </p:sp>
    </p:spTree>
    <p:extLst>
      <p:ext uri="{BB962C8B-B14F-4D97-AF65-F5344CB8AC3E}">
        <p14:creationId xmlns:p14="http://schemas.microsoft.com/office/powerpoint/2010/main" val="3904584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wanted to look at the squid catches in the juvenile fish surveys from the NWFSC and SWFSC and see if we could infer anything about changes in densities and in their relationship to climate conditions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DEBD48F2-7C93-4DE3-A34C-E0ADA68D67FE}" type="slidenum">
              <a:rPr lang="en-US" smtClean="0"/>
              <a:t>5</a:t>
            </a:fld>
            <a:endParaRPr lang="en-US"/>
          </a:p>
        </p:txBody>
      </p:sp>
    </p:spTree>
    <p:extLst>
      <p:ext uri="{BB962C8B-B14F-4D97-AF65-F5344CB8AC3E}">
        <p14:creationId xmlns:p14="http://schemas.microsoft.com/office/powerpoint/2010/main" val="1838381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 we built a VAST model,</a:t>
            </a:r>
            <a:r>
              <a:rPr lang="en-US" baseline="0" dirty="0" smtClean="0"/>
              <a:t> which is meant to account for biases that might arise from temporal and spatial biases that might arise from the data collection process. </a:t>
            </a:r>
            <a:r>
              <a:rPr lang="en-US" baseline="0" smtClean="0"/>
              <a:t>The </a:t>
            </a:r>
            <a:r>
              <a:rPr lang="en-US" baseline="0" smtClean="0"/>
              <a:t>VAST </a:t>
            </a:r>
            <a:r>
              <a:rPr lang="en-US" baseline="0" dirty="0" smtClean="0"/>
              <a:t>model contains two parts to the probability that squid occur in the survey area and the probability of the number/density of squid captured.</a:t>
            </a:r>
            <a:endParaRPr lang="en-US" dirty="0"/>
          </a:p>
        </p:txBody>
      </p:sp>
      <p:sp>
        <p:nvSpPr>
          <p:cNvPr id="4" name="Slide Number Placeholder 3"/>
          <p:cNvSpPr>
            <a:spLocks noGrp="1"/>
          </p:cNvSpPr>
          <p:nvPr>
            <p:ph type="sldNum" sz="quarter" idx="10"/>
          </p:nvPr>
        </p:nvSpPr>
        <p:spPr/>
        <p:txBody>
          <a:bodyPr/>
          <a:lstStyle/>
          <a:p>
            <a:fld id="{DEBD48F2-7C93-4DE3-A34C-E0ADA68D67FE}" type="slidenum">
              <a:rPr lang="en-US" smtClean="0"/>
              <a:t>6</a:t>
            </a:fld>
            <a:endParaRPr lang="en-US"/>
          </a:p>
        </p:txBody>
      </p:sp>
    </p:spTree>
    <p:extLst>
      <p:ext uri="{BB962C8B-B14F-4D97-AF65-F5344CB8AC3E}">
        <p14:creationId xmlns:p14="http://schemas.microsoft.com/office/powerpoint/2010/main" val="2438243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VAST</a:t>
            </a:r>
            <a:r>
              <a:rPr lang="en-US" baseline="0" dirty="0" smtClean="0"/>
              <a:t> model can do a lot of things but we only included covariates for the catchability of squid, and then we will make a heuristic comparison to warm pool events associated with the MHW.</a:t>
            </a:r>
            <a:endParaRPr lang="en-US" dirty="0"/>
          </a:p>
        </p:txBody>
      </p:sp>
      <p:sp>
        <p:nvSpPr>
          <p:cNvPr id="4" name="Slide Number Placeholder 3"/>
          <p:cNvSpPr>
            <a:spLocks noGrp="1"/>
          </p:cNvSpPr>
          <p:nvPr>
            <p:ph type="sldNum" sz="quarter" idx="10"/>
          </p:nvPr>
        </p:nvSpPr>
        <p:spPr/>
        <p:txBody>
          <a:bodyPr/>
          <a:lstStyle/>
          <a:p>
            <a:fld id="{DEBD48F2-7C93-4DE3-A34C-E0ADA68D67FE}" type="slidenum">
              <a:rPr lang="en-US" smtClean="0"/>
              <a:t>7</a:t>
            </a:fld>
            <a:endParaRPr lang="en-US"/>
          </a:p>
        </p:txBody>
      </p:sp>
    </p:spTree>
    <p:extLst>
      <p:ext uri="{BB962C8B-B14F-4D97-AF65-F5344CB8AC3E}">
        <p14:creationId xmlns:p14="http://schemas.microsoft.com/office/powerpoint/2010/main" val="2871521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just jump right into the results.</a:t>
            </a:r>
            <a:r>
              <a:rPr lang="en-US" baseline="0" dirty="0" smtClean="0"/>
              <a:t> Here is a comparison of the spatiotemporal changes in squid encounter rates between 1998 and 2019. There are two things to notice: 1) there are hotspots of encounters, and I think that is to be expected since squid need very specific conditions for laying there eggs, 2) the increase in encounter rates occurs across the entire spatial domain. </a:t>
            </a:r>
          </a:p>
          <a:p>
            <a:endParaRPr lang="en-US" baseline="0" dirty="0" smtClean="0"/>
          </a:p>
          <a:p>
            <a:endParaRPr lang="en-US" baseline="0" dirty="0" smtClean="0"/>
          </a:p>
          <a:p>
            <a:r>
              <a:rPr lang="en-US" baseline="0" dirty="0" smtClean="0"/>
              <a:t>plot(1998:2019,plogis(All_fit$Report$beta1_tc), las=1, type="l", col="black", </a:t>
            </a:r>
            <a:r>
              <a:rPr lang="en-US" baseline="0" dirty="0" err="1" smtClean="0"/>
              <a:t>bty</a:t>
            </a:r>
            <a:r>
              <a:rPr lang="en-US" baseline="0" dirty="0" smtClean="0"/>
              <a:t>="n", </a:t>
            </a:r>
            <a:r>
              <a:rPr lang="en-US" baseline="0" dirty="0" err="1" smtClean="0"/>
              <a:t>ylab</a:t>
            </a:r>
            <a:r>
              <a:rPr lang="en-US" baseline="0" dirty="0" smtClean="0"/>
              <a:t>="Encounter probability", </a:t>
            </a:r>
            <a:r>
              <a:rPr lang="en-US" baseline="0" dirty="0" err="1" smtClean="0"/>
              <a:t>xlab</a:t>
            </a:r>
            <a:r>
              <a:rPr lang="en-US" baseline="0" dirty="0" smtClean="0"/>
              <a:t>="", </a:t>
            </a:r>
            <a:r>
              <a:rPr lang="en-US" baseline="0" dirty="0" err="1" smtClean="0"/>
              <a:t>lwd</a:t>
            </a:r>
            <a:r>
              <a:rPr lang="en-US" baseline="0" dirty="0" smtClean="0"/>
              <a:t>=3)</a:t>
            </a:r>
          </a:p>
          <a:p>
            <a:endParaRPr lang="en-US" dirty="0"/>
          </a:p>
        </p:txBody>
      </p:sp>
      <p:sp>
        <p:nvSpPr>
          <p:cNvPr id="4" name="Slide Number Placeholder 3"/>
          <p:cNvSpPr>
            <a:spLocks noGrp="1"/>
          </p:cNvSpPr>
          <p:nvPr>
            <p:ph type="sldNum" sz="quarter" idx="10"/>
          </p:nvPr>
        </p:nvSpPr>
        <p:spPr/>
        <p:txBody>
          <a:bodyPr/>
          <a:lstStyle/>
          <a:p>
            <a:fld id="{DEBD48F2-7C93-4DE3-A34C-E0ADA68D67FE}" type="slidenum">
              <a:rPr lang="en-US" smtClean="0"/>
              <a:t>8</a:t>
            </a:fld>
            <a:endParaRPr lang="en-US"/>
          </a:p>
        </p:txBody>
      </p:sp>
    </p:spTree>
    <p:extLst>
      <p:ext uri="{BB962C8B-B14F-4D97-AF65-F5344CB8AC3E}">
        <p14:creationId xmlns:p14="http://schemas.microsoft.com/office/powerpoint/2010/main" val="2305069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 we look at squid densities we see</a:t>
            </a:r>
            <a:r>
              <a:rPr lang="en-US" baseline="0" dirty="0" smtClean="0"/>
              <a:t> a similar pattern. Hotspots of high density in 1998 and 2019 (this is a log-scale), and a general increase across all regions.</a:t>
            </a:r>
          </a:p>
          <a:p>
            <a:endParaRPr lang="en-US" baseline="0" dirty="0" smtClean="0"/>
          </a:p>
          <a:p>
            <a:r>
              <a:rPr lang="en-US" baseline="0" dirty="0" smtClean="0"/>
              <a:t>plot(1998:2019,plogis(All_fit$Report$beta1_tc), las=1, type="l", col="black", </a:t>
            </a:r>
            <a:r>
              <a:rPr lang="en-US" baseline="0" dirty="0" err="1" smtClean="0"/>
              <a:t>bty</a:t>
            </a:r>
            <a:r>
              <a:rPr lang="en-US" baseline="0" dirty="0" smtClean="0"/>
              <a:t>="n", </a:t>
            </a:r>
            <a:r>
              <a:rPr lang="en-US" baseline="0" dirty="0" err="1" smtClean="0"/>
              <a:t>ylab</a:t>
            </a:r>
            <a:r>
              <a:rPr lang="en-US" baseline="0" dirty="0" smtClean="0"/>
              <a:t>="Encounter probability", </a:t>
            </a:r>
            <a:r>
              <a:rPr lang="en-US" baseline="0" dirty="0" err="1" smtClean="0"/>
              <a:t>xlab</a:t>
            </a:r>
            <a:r>
              <a:rPr lang="en-US" baseline="0" dirty="0" smtClean="0"/>
              <a:t>="", </a:t>
            </a:r>
            <a:r>
              <a:rPr lang="en-US" baseline="0" dirty="0" err="1" smtClean="0"/>
              <a:t>lwd</a:t>
            </a:r>
            <a:r>
              <a:rPr lang="en-US" baseline="0" dirty="0" smtClean="0"/>
              <a:t>=3)</a:t>
            </a:r>
          </a:p>
          <a:p>
            <a:endParaRPr lang="en-US" dirty="0"/>
          </a:p>
        </p:txBody>
      </p:sp>
      <p:sp>
        <p:nvSpPr>
          <p:cNvPr id="4" name="Slide Number Placeholder 3"/>
          <p:cNvSpPr>
            <a:spLocks noGrp="1"/>
          </p:cNvSpPr>
          <p:nvPr>
            <p:ph type="sldNum" sz="quarter" idx="10"/>
          </p:nvPr>
        </p:nvSpPr>
        <p:spPr/>
        <p:txBody>
          <a:bodyPr/>
          <a:lstStyle/>
          <a:p>
            <a:fld id="{DEBD48F2-7C93-4DE3-A34C-E0ADA68D67FE}" type="slidenum">
              <a:rPr lang="en-US" smtClean="0"/>
              <a:t>9</a:t>
            </a:fld>
            <a:endParaRPr lang="en-US"/>
          </a:p>
        </p:txBody>
      </p:sp>
    </p:spTree>
    <p:extLst>
      <p:ext uri="{BB962C8B-B14F-4D97-AF65-F5344CB8AC3E}">
        <p14:creationId xmlns:p14="http://schemas.microsoft.com/office/powerpoint/2010/main" val="1294081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5A17EE-6188-472A-8213-FE5756AD02D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41CB4-2E88-479F-9CD0-F12E65966B80}" type="slidenum">
              <a:rPr lang="en-US" smtClean="0"/>
              <a:t>‹#›</a:t>
            </a:fld>
            <a:endParaRPr lang="en-US"/>
          </a:p>
        </p:txBody>
      </p:sp>
    </p:spTree>
    <p:extLst>
      <p:ext uri="{BB962C8B-B14F-4D97-AF65-F5344CB8AC3E}">
        <p14:creationId xmlns:p14="http://schemas.microsoft.com/office/powerpoint/2010/main" val="2263286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A17EE-6188-472A-8213-FE5756AD02D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41CB4-2E88-479F-9CD0-F12E65966B80}" type="slidenum">
              <a:rPr lang="en-US" smtClean="0"/>
              <a:t>‹#›</a:t>
            </a:fld>
            <a:endParaRPr lang="en-US"/>
          </a:p>
        </p:txBody>
      </p:sp>
    </p:spTree>
    <p:extLst>
      <p:ext uri="{BB962C8B-B14F-4D97-AF65-F5344CB8AC3E}">
        <p14:creationId xmlns:p14="http://schemas.microsoft.com/office/powerpoint/2010/main" val="1803918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A17EE-6188-472A-8213-FE5756AD02D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41CB4-2E88-479F-9CD0-F12E65966B80}" type="slidenum">
              <a:rPr lang="en-US" smtClean="0"/>
              <a:t>‹#›</a:t>
            </a:fld>
            <a:endParaRPr lang="en-US"/>
          </a:p>
        </p:txBody>
      </p:sp>
    </p:spTree>
    <p:extLst>
      <p:ext uri="{BB962C8B-B14F-4D97-AF65-F5344CB8AC3E}">
        <p14:creationId xmlns:p14="http://schemas.microsoft.com/office/powerpoint/2010/main" val="90767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A17EE-6188-472A-8213-FE5756AD02D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41CB4-2E88-479F-9CD0-F12E65966B80}" type="slidenum">
              <a:rPr lang="en-US" smtClean="0"/>
              <a:t>‹#›</a:t>
            </a:fld>
            <a:endParaRPr lang="en-US"/>
          </a:p>
        </p:txBody>
      </p:sp>
    </p:spTree>
    <p:extLst>
      <p:ext uri="{BB962C8B-B14F-4D97-AF65-F5344CB8AC3E}">
        <p14:creationId xmlns:p14="http://schemas.microsoft.com/office/powerpoint/2010/main" val="158804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5A17EE-6188-472A-8213-FE5756AD02D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41CB4-2E88-479F-9CD0-F12E65966B80}" type="slidenum">
              <a:rPr lang="en-US" smtClean="0"/>
              <a:t>‹#›</a:t>
            </a:fld>
            <a:endParaRPr lang="en-US"/>
          </a:p>
        </p:txBody>
      </p:sp>
    </p:spTree>
    <p:extLst>
      <p:ext uri="{BB962C8B-B14F-4D97-AF65-F5344CB8AC3E}">
        <p14:creationId xmlns:p14="http://schemas.microsoft.com/office/powerpoint/2010/main" val="392228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5A17EE-6188-472A-8213-FE5756AD02DE}"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41CB4-2E88-479F-9CD0-F12E65966B80}" type="slidenum">
              <a:rPr lang="en-US" smtClean="0"/>
              <a:t>‹#›</a:t>
            </a:fld>
            <a:endParaRPr lang="en-US"/>
          </a:p>
        </p:txBody>
      </p:sp>
    </p:spTree>
    <p:extLst>
      <p:ext uri="{BB962C8B-B14F-4D97-AF65-F5344CB8AC3E}">
        <p14:creationId xmlns:p14="http://schemas.microsoft.com/office/powerpoint/2010/main" val="2275822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5A17EE-6188-472A-8213-FE5756AD02DE}" type="datetimeFigureOut">
              <a:rPr lang="en-US" smtClean="0"/>
              <a:t>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41CB4-2E88-479F-9CD0-F12E65966B80}" type="slidenum">
              <a:rPr lang="en-US" smtClean="0"/>
              <a:t>‹#›</a:t>
            </a:fld>
            <a:endParaRPr lang="en-US"/>
          </a:p>
        </p:txBody>
      </p:sp>
    </p:spTree>
    <p:extLst>
      <p:ext uri="{BB962C8B-B14F-4D97-AF65-F5344CB8AC3E}">
        <p14:creationId xmlns:p14="http://schemas.microsoft.com/office/powerpoint/2010/main" val="217707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5A17EE-6188-472A-8213-FE5756AD02DE}" type="datetimeFigureOut">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41CB4-2E88-479F-9CD0-F12E65966B80}" type="slidenum">
              <a:rPr lang="en-US" smtClean="0"/>
              <a:t>‹#›</a:t>
            </a:fld>
            <a:endParaRPr lang="en-US"/>
          </a:p>
        </p:txBody>
      </p:sp>
    </p:spTree>
    <p:extLst>
      <p:ext uri="{BB962C8B-B14F-4D97-AF65-F5344CB8AC3E}">
        <p14:creationId xmlns:p14="http://schemas.microsoft.com/office/powerpoint/2010/main" val="3054206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A17EE-6188-472A-8213-FE5756AD02DE}" type="datetimeFigureOut">
              <a:rPr lang="en-US" smtClean="0"/>
              <a:t>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41CB4-2E88-479F-9CD0-F12E65966B80}" type="slidenum">
              <a:rPr lang="en-US" smtClean="0"/>
              <a:t>‹#›</a:t>
            </a:fld>
            <a:endParaRPr lang="en-US"/>
          </a:p>
        </p:txBody>
      </p:sp>
    </p:spTree>
    <p:extLst>
      <p:ext uri="{BB962C8B-B14F-4D97-AF65-F5344CB8AC3E}">
        <p14:creationId xmlns:p14="http://schemas.microsoft.com/office/powerpoint/2010/main" val="200116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5A17EE-6188-472A-8213-FE5756AD02DE}"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41CB4-2E88-479F-9CD0-F12E65966B80}" type="slidenum">
              <a:rPr lang="en-US" smtClean="0"/>
              <a:t>‹#›</a:t>
            </a:fld>
            <a:endParaRPr lang="en-US"/>
          </a:p>
        </p:txBody>
      </p:sp>
    </p:spTree>
    <p:extLst>
      <p:ext uri="{BB962C8B-B14F-4D97-AF65-F5344CB8AC3E}">
        <p14:creationId xmlns:p14="http://schemas.microsoft.com/office/powerpoint/2010/main" val="135681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5A17EE-6188-472A-8213-FE5756AD02DE}"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41CB4-2E88-479F-9CD0-F12E65966B80}" type="slidenum">
              <a:rPr lang="en-US" smtClean="0"/>
              <a:t>‹#›</a:t>
            </a:fld>
            <a:endParaRPr lang="en-US"/>
          </a:p>
        </p:txBody>
      </p:sp>
    </p:spTree>
    <p:extLst>
      <p:ext uri="{BB962C8B-B14F-4D97-AF65-F5344CB8AC3E}">
        <p14:creationId xmlns:p14="http://schemas.microsoft.com/office/powerpoint/2010/main" val="15092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A17EE-6188-472A-8213-FE5756AD02DE}" type="datetimeFigureOut">
              <a:rPr lang="en-US" smtClean="0"/>
              <a:t>2/25/2021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41CB4-2E88-479F-9CD0-F12E65966B80}" type="slidenum">
              <a:rPr lang="en-US" smtClean="0"/>
              <a:t>‹#›</a:t>
            </a:fld>
            <a:endParaRPr lang="en-US"/>
          </a:p>
        </p:txBody>
      </p:sp>
    </p:spTree>
    <p:extLst>
      <p:ext uri="{BB962C8B-B14F-4D97-AF65-F5344CB8AC3E}">
        <p14:creationId xmlns:p14="http://schemas.microsoft.com/office/powerpoint/2010/main" val="368803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aquarium.org/market-squid-egg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tiff"/><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webp"/></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268809" cy="6936509"/>
          </a:xfrm>
          <a:prstGeom prst="rect">
            <a:avLst/>
          </a:prstGeom>
        </p:spPr>
      </p:pic>
      <p:sp>
        <p:nvSpPr>
          <p:cNvPr id="5" name="Rectangle 4"/>
          <p:cNvSpPr/>
          <p:nvPr/>
        </p:nvSpPr>
        <p:spPr>
          <a:xfrm>
            <a:off x="-228599" y="518050"/>
            <a:ext cx="11843656" cy="1569660"/>
          </a:xfrm>
          <a:prstGeom prst="rect">
            <a:avLst/>
          </a:prstGeom>
        </p:spPr>
        <p:txBody>
          <a:bodyPr wrap="square">
            <a:spAutoFit/>
          </a:bodyPr>
          <a:lstStyle/>
          <a:p>
            <a:pPr algn="ctr"/>
            <a:r>
              <a:rPr lang="en-US" sz="3200" dirty="0" smtClean="0">
                <a:solidFill>
                  <a:schemeClr val="bg1"/>
                </a:solidFill>
              </a:rPr>
              <a:t>Evidence of temperature driven shifts in market squid </a:t>
            </a:r>
          </a:p>
          <a:p>
            <a:pPr algn="ctr"/>
            <a:r>
              <a:rPr lang="en-US" sz="3200" dirty="0" smtClean="0">
                <a:solidFill>
                  <a:schemeClr val="bg1"/>
                </a:solidFill>
              </a:rPr>
              <a:t>(</a:t>
            </a:r>
            <a:r>
              <a:rPr lang="en-US" sz="3200" i="1" dirty="0" err="1" smtClean="0">
                <a:solidFill>
                  <a:schemeClr val="bg1"/>
                </a:solidFill>
              </a:rPr>
              <a:t>Doryteuthis</a:t>
            </a:r>
            <a:r>
              <a:rPr lang="en-US" sz="3200" i="1" dirty="0" smtClean="0">
                <a:solidFill>
                  <a:schemeClr val="bg1"/>
                </a:solidFill>
              </a:rPr>
              <a:t> </a:t>
            </a:r>
            <a:r>
              <a:rPr lang="en-US" sz="3200" i="1" dirty="0" err="1" smtClean="0">
                <a:solidFill>
                  <a:schemeClr val="bg1"/>
                </a:solidFill>
              </a:rPr>
              <a:t>opalescens</a:t>
            </a:r>
            <a:r>
              <a:rPr lang="en-US" sz="3200" dirty="0" smtClean="0">
                <a:solidFill>
                  <a:schemeClr val="bg1"/>
                </a:solidFill>
              </a:rPr>
              <a:t>) </a:t>
            </a:r>
          </a:p>
          <a:p>
            <a:pPr algn="ctr"/>
            <a:r>
              <a:rPr lang="en-US" sz="3200" dirty="0">
                <a:solidFill>
                  <a:schemeClr val="bg1"/>
                </a:solidFill>
              </a:rPr>
              <a:t>d</a:t>
            </a:r>
            <a:r>
              <a:rPr lang="en-US" sz="3200" dirty="0" smtClean="0">
                <a:solidFill>
                  <a:schemeClr val="bg1"/>
                </a:solidFill>
              </a:rPr>
              <a:t>ensities and distribution in the California Current Ecosystem</a:t>
            </a:r>
            <a:endParaRPr lang="en-US" sz="3200" dirty="0">
              <a:solidFill>
                <a:schemeClr val="bg1"/>
              </a:solidFill>
            </a:endParaRPr>
          </a:p>
        </p:txBody>
      </p:sp>
      <p:sp>
        <p:nvSpPr>
          <p:cNvPr id="6" name="Rectangle 5"/>
          <p:cNvSpPr/>
          <p:nvPr/>
        </p:nvSpPr>
        <p:spPr>
          <a:xfrm>
            <a:off x="-76199" y="2368621"/>
            <a:ext cx="11843656" cy="707886"/>
          </a:xfrm>
          <a:prstGeom prst="rect">
            <a:avLst/>
          </a:prstGeom>
        </p:spPr>
        <p:txBody>
          <a:bodyPr wrap="square">
            <a:spAutoFit/>
          </a:bodyPr>
          <a:lstStyle/>
          <a:p>
            <a:pPr algn="ctr"/>
            <a:r>
              <a:rPr lang="en-US" sz="2000" dirty="0" smtClean="0">
                <a:solidFill>
                  <a:schemeClr val="bg1"/>
                </a:solidFill>
              </a:rPr>
              <a:t>Brandon Chasco</a:t>
            </a:r>
            <a:r>
              <a:rPr lang="en-US" sz="2000" baseline="30000" dirty="0" smtClean="0">
                <a:solidFill>
                  <a:schemeClr val="bg1"/>
                </a:solidFill>
              </a:rPr>
              <a:t>1</a:t>
            </a:r>
            <a:r>
              <a:rPr lang="en-US" sz="2000" dirty="0" smtClean="0">
                <a:solidFill>
                  <a:schemeClr val="bg1"/>
                </a:solidFill>
              </a:rPr>
              <a:t> , Mary </a:t>
            </a:r>
            <a:r>
              <a:rPr lang="en-US" sz="2000" dirty="0" err="1" smtClean="0">
                <a:solidFill>
                  <a:schemeClr val="bg1"/>
                </a:solidFill>
              </a:rPr>
              <a:t>Hunsicker</a:t>
            </a:r>
            <a:r>
              <a:rPr lang="en-US" sz="2000" dirty="0" smtClean="0">
                <a:solidFill>
                  <a:schemeClr val="bg1"/>
                </a:solidFill>
              </a:rPr>
              <a:t> </a:t>
            </a:r>
            <a:r>
              <a:rPr lang="en-US" sz="2000" baseline="30000" dirty="0" smtClean="0">
                <a:solidFill>
                  <a:schemeClr val="bg1"/>
                </a:solidFill>
              </a:rPr>
              <a:t>1,2 </a:t>
            </a:r>
            <a:r>
              <a:rPr lang="en-US" sz="2000" dirty="0" smtClean="0">
                <a:solidFill>
                  <a:schemeClr val="bg1"/>
                </a:solidFill>
              </a:rPr>
              <a:t>, Kym Jacobson</a:t>
            </a:r>
            <a:r>
              <a:rPr lang="en-US" sz="2000" baseline="30000" dirty="0" smtClean="0">
                <a:solidFill>
                  <a:schemeClr val="bg1"/>
                </a:solidFill>
              </a:rPr>
              <a:t>1</a:t>
            </a:r>
            <a:r>
              <a:rPr lang="en-US" sz="2000" dirty="0" smtClean="0">
                <a:solidFill>
                  <a:schemeClr val="bg1"/>
                </a:solidFill>
              </a:rPr>
              <a:t> , Owen Welch</a:t>
            </a:r>
            <a:r>
              <a:rPr lang="en-US" sz="2000" baseline="30000" dirty="0" smtClean="0">
                <a:solidFill>
                  <a:schemeClr val="bg1"/>
                </a:solidFill>
              </a:rPr>
              <a:t>4 </a:t>
            </a:r>
            <a:r>
              <a:rPr lang="en-US" sz="2000" dirty="0" smtClean="0">
                <a:solidFill>
                  <a:schemeClr val="bg1"/>
                </a:solidFill>
              </a:rPr>
              <a:t>, </a:t>
            </a:r>
          </a:p>
          <a:p>
            <a:pPr algn="ctr"/>
            <a:r>
              <a:rPr lang="en-US" sz="2000" dirty="0" smtClean="0">
                <a:solidFill>
                  <a:schemeClr val="bg1"/>
                </a:solidFill>
              </a:rPr>
              <a:t>Cheryl Morgan</a:t>
            </a:r>
            <a:r>
              <a:rPr lang="en-US" sz="2000" baseline="30000" dirty="0" smtClean="0">
                <a:solidFill>
                  <a:schemeClr val="bg1"/>
                </a:solidFill>
              </a:rPr>
              <a:t>1 </a:t>
            </a:r>
            <a:r>
              <a:rPr lang="en-US" sz="2000" dirty="0" smtClean="0">
                <a:solidFill>
                  <a:schemeClr val="bg1"/>
                </a:solidFill>
              </a:rPr>
              <a:t>, Barbara A. Muhling</a:t>
            </a:r>
            <a:r>
              <a:rPr lang="en-US" sz="2000" baseline="30000" dirty="0" smtClean="0">
                <a:solidFill>
                  <a:schemeClr val="bg1"/>
                </a:solidFill>
              </a:rPr>
              <a:t>3</a:t>
            </a:r>
            <a:r>
              <a:rPr lang="en-US" sz="2000" dirty="0" smtClean="0">
                <a:solidFill>
                  <a:schemeClr val="bg1"/>
                </a:solidFill>
              </a:rPr>
              <a:t>, Jeff Harding</a:t>
            </a:r>
            <a:r>
              <a:rPr lang="en-US" sz="2000" baseline="30000" dirty="0" smtClean="0">
                <a:solidFill>
                  <a:schemeClr val="bg1"/>
                </a:solidFill>
              </a:rPr>
              <a:t>3 </a:t>
            </a:r>
            <a:endParaRPr lang="en-US" sz="2000" baseline="30000" dirty="0">
              <a:solidFill>
                <a:schemeClr val="bg1"/>
              </a:solidFill>
            </a:endParaRPr>
          </a:p>
        </p:txBody>
      </p:sp>
      <p:sp>
        <p:nvSpPr>
          <p:cNvPr id="7" name="Rectangle 6"/>
          <p:cNvSpPr/>
          <p:nvPr/>
        </p:nvSpPr>
        <p:spPr>
          <a:xfrm>
            <a:off x="2209798" y="3198951"/>
            <a:ext cx="6096000" cy="1200329"/>
          </a:xfrm>
          <a:prstGeom prst="rect">
            <a:avLst/>
          </a:prstGeom>
        </p:spPr>
        <p:txBody>
          <a:bodyPr>
            <a:spAutoFit/>
          </a:bodyPr>
          <a:lstStyle/>
          <a:p>
            <a:r>
              <a:rPr lang="en-US" baseline="30000" dirty="0" smtClean="0">
                <a:solidFill>
                  <a:schemeClr val="bg1"/>
                </a:solidFill>
              </a:rPr>
              <a:t>1 </a:t>
            </a:r>
            <a:r>
              <a:rPr lang="en-US" dirty="0" smtClean="0">
                <a:solidFill>
                  <a:schemeClr val="bg1"/>
                </a:solidFill>
              </a:rPr>
              <a:t>NWFSC, Ocean Ecology</a:t>
            </a:r>
          </a:p>
          <a:p>
            <a:r>
              <a:rPr lang="en-US" baseline="30000" dirty="0" smtClean="0">
                <a:solidFill>
                  <a:schemeClr val="bg1"/>
                </a:solidFill>
              </a:rPr>
              <a:t>2 </a:t>
            </a:r>
            <a:r>
              <a:rPr lang="en-US" dirty="0" smtClean="0">
                <a:solidFill>
                  <a:schemeClr val="bg1"/>
                </a:solidFill>
              </a:rPr>
              <a:t>NWFSC, FATE</a:t>
            </a:r>
          </a:p>
          <a:p>
            <a:r>
              <a:rPr lang="en-US" baseline="30000" dirty="0" smtClean="0">
                <a:solidFill>
                  <a:schemeClr val="bg1"/>
                </a:solidFill>
              </a:rPr>
              <a:t>3 </a:t>
            </a:r>
            <a:r>
              <a:rPr lang="en-US" dirty="0" smtClean="0">
                <a:solidFill>
                  <a:schemeClr val="bg1"/>
                </a:solidFill>
              </a:rPr>
              <a:t>SWFSC</a:t>
            </a:r>
          </a:p>
          <a:p>
            <a:r>
              <a:rPr lang="en-US" baseline="30000" dirty="0" smtClean="0">
                <a:solidFill>
                  <a:schemeClr val="bg1"/>
                </a:solidFill>
              </a:rPr>
              <a:t>4 </a:t>
            </a:r>
            <a:r>
              <a:rPr lang="en-US" dirty="0" smtClean="0">
                <a:solidFill>
                  <a:schemeClr val="bg1"/>
                </a:solidFill>
              </a:rPr>
              <a:t>OSU</a:t>
            </a:r>
            <a:endParaRPr lang="en-US" dirty="0">
              <a:solidFill>
                <a:schemeClr val="bg1"/>
              </a:solidFill>
            </a:endParaRPr>
          </a:p>
        </p:txBody>
      </p:sp>
      <p:sp>
        <p:nvSpPr>
          <p:cNvPr id="8" name="Rectangle 7"/>
          <p:cNvSpPr/>
          <p:nvPr/>
        </p:nvSpPr>
        <p:spPr>
          <a:xfrm>
            <a:off x="7824224" y="6139934"/>
            <a:ext cx="4098238" cy="369332"/>
          </a:xfrm>
          <a:prstGeom prst="rect">
            <a:avLst/>
          </a:prstGeom>
        </p:spPr>
        <p:txBody>
          <a:bodyPr wrap="none">
            <a:spAutoFit/>
          </a:bodyPr>
          <a:lstStyle/>
          <a:p>
            <a:r>
              <a:rPr lang="en-US" dirty="0" smtClean="0">
                <a:hlinkClick r:id="rId4"/>
              </a:rPr>
              <a:t>https://aquarium.org/market-squid-eggs/</a:t>
            </a:r>
            <a:endParaRPr lang="en-US" dirty="0" smtClean="0"/>
          </a:p>
        </p:txBody>
      </p:sp>
    </p:spTree>
    <p:extLst>
      <p:ext uri="{BB962C8B-B14F-4D97-AF65-F5344CB8AC3E}">
        <p14:creationId xmlns:p14="http://schemas.microsoft.com/office/powerpoint/2010/main" val="1809814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6049" y="114387"/>
            <a:ext cx="1714187" cy="461665"/>
          </a:xfrm>
          <a:prstGeom prst="rect">
            <a:avLst/>
          </a:prstGeom>
          <a:noFill/>
        </p:spPr>
        <p:txBody>
          <a:bodyPr wrap="none" rtlCol="0">
            <a:spAutoFit/>
          </a:bodyPr>
          <a:lstStyle/>
          <a:p>
            <a:r>
              <a:rPr lang="en-US" sz="2400" dirty="0" smtClean="0"/>
              <a:t>VAST results</a:t>
            </a:r>
            <a:endParaRPr lang="en-US" sz="2400" dirty="0"/>
          </a:p>
        </p:txBody>
      </p:sp>
      <p:pic>
        <p:nvPicPr>
          <p:cNvPr id="2" name="Picture 1"/>
          <p:cNvPicPr>
            <a:picLocks noChangeAspect="1"/>
          </p:cNvPicPr>
          <p:nvPr/>
        </p:nvPicPr>
        <p:blipFill>
          <a:blip r:embed="rId3"/>
          <a:stretch>
            <a:fillRect/>
          </a:stretch>
        </p:blipFill>
        <p:spPr>
          <a:xfrm>
            <a:off x="6867385" y="-12153"/>
            <a:ext cx="4034013" cy="6870153"/>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1016183" y="3046569"/>
                <a:ext cx="2448106" cy="7527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rPr>
                              <a:rPr lang="en-US">
                                <a:latin typeface="Cambria Math" panose="02040503050406030204" pitchFamily="18" charset="0"/>
                              </a:rPr>
                              <m:t>catchability</m:t>
                            </m:r>
                            <m:r>
                              <a:rPr lang="en-US">
                                <a:latin typeface="Cambria Math" panose="02040503050406030204" pitchFamily="18" charset="0"/>
                              </a:rPr>
                              <m:t> </m:t>
                            </m:r>
                            <m:r>
                              <m:rPr>
                                <m:sty m:val="p"/>
                              </m:rPr>
                              <a:rPr lang="en-US">
                                <a:latin typeface="Cambria Math" panose="02040503050406030204" pitchFamily="18" charset="0"/>
                              </a:rPr>
                              <m:t>covariates</m:t>
                            </m:r>
                          </m:e>
                        </m:mr>
                        <m:mr>
                          <m:e>
                            <m:groupChr>
                              <m:groupChrPr>
                                <m:chr m:val="⏞"/>
                                <m:pos m:val="top"/>
                                <m:vertJc m:val="bot"/>
                                <m:ctrlPr>
                                  <a:rPr lang="en-US" i="1">
                                    <a:latin typeface="Cambria Math" panose="02040503050406030204" pitchFamily="18" charset="0"/>
                                  </a:rPr>
                                </m:ctrlPr>
                              </m:groupChrPr>
                              <m:e>
                                <m:sSub>
                                  <m:sSubPr>
                                    <m:ctrlPr>
                                      <a:rPr lang="en-US" i="1">
                                        <a:latin typeface="Cambria Math" panose="02040503050406030204" pitchFamily="18" charset="0"/>
                                      </a:rPr>
                                    </m:ctrlPr>
                                  </m:sSubPr>
                                  <m:e>
                                    <m:r>
                                      <m:rPr>
                                        <m:sty m:val="p"/>
                                      </m:rPr>
                                      <a:rPr lang="en-US">
                                        <a:latin typeface="Cambria Math" panose="02040503050406030204" pitchFamily="18" charset="0"/>
                                      </a:rPr>
                                      <m:t>λ</m:t>
                                    </m:r>
                                  </m:e>
                                  <m:sub>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m:rPr>
                                            <m:sty m:val="p"/>
                                          </m:rPr>
                                          <a:rPr lang="en-US">
                                            <a:latin typeface="Cambria Math" panose="02040503050406030204" pitchFamily="18" charset="0"/>
                                          </a:rPr>
                                          <m:t>r</m:t>
                                        </m:r>
                                      </m:sub>
                                    </m:sSub>
                                  </m:sub>
                                </m:sSub>
                                <m:d>
                                  <m:dPr>
                                    <m:ctrlPr>
                                      <a:rPr lang="en-US" i="1">
                                        <a:latin typeface="Cambria Math" panose="02040503050406030204" pitchFamily="18" charset="0"/>
                                      </a:rPr>
                                    </m:ctrlPr>
                                  </m:dPr>
                                  <m:e>
                                    <m:r>
                                      <m:rPr>
                                        <m:sty m:val="p"/>
                                      </m:rPr>
                                      <a:rPr lang="en-US">
                                        <a:latin typeface="Cambria Math" panose="02040503050406030204" pitchFamily="18" charset="0"/>
                                      </a:rPr>
                                      <m:t>k</m:t>
                                    </m:r>
                                  </m:e>
                                </m:d>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i</m:t>
                                    </m:r>
                                    <m:r>
                                      <a:rPr lang="en-US">
                                        <a:latin typeface="Cambria Math" panose="02040503050406030204" pitchFamily="18" charset="0"/>
                                      </a:rPr>
                                      <m:t>,</m:t>
                                    </m:r>
                                    <m:r>
                                      <m:rPr>
                                        <m:sty m:val="p"/>
                                      </m:rPr>
                                      <a:rPr lang="en-US">
                                        <a:latin typeface="Cambria Math" panose="02040503050406030204" pitchFamily="18" charset="0"/>
                                      </a:rPr>
                                      <m:t>k</m:t>
                                    </m:r>
                                  </m:e>
                                </m:d>
                              </m:e>
                            </m:groupChr>
                          </m:e>
                        </m:mr>
                      </m:m>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16183" y="3046569"/>
                <a:ext cx="2448106" cy="752707"/>
              </a:xfrm>
              <a:prstGeom prst="rect">
                <a:avLst/>
              </a:prstGeom>
              <a:blipFill>
                <a:blip r:embed="rId4"/>
                <a:stretch>
                  <a:fillRect/>
                </a:stretch>
              </a:blipFill>
            </p:spPr>
            <p:txBody>
              <a:bodyPr/>
              <a:lstStyle/>
              <a:p>
                <a:r>
                  <a:rPr lang="en-US">
                    <a:noFill/>
                  </a:rPr>
                  <a:t> </a:t>
                </a:r>
              </a:p>
            </p:txBody>
          </p:sp>
        </mc:Fallback>
      </mc:AlternateContent>
      <p:cxnSp>
        <p:nvCxnSpPr>
          <p:cNvPr id="6" name="Straight Arrow Connector 5"/>
          <p:cNvCxnSpPr/>
          <p:nvPr/>
        </p:nvCxnSpPr>
        <p:spPr>
          <a:xfrm flipV="1">
            <a:off x="3584194" y="1757548"/>
            <a:ext cx="2531598" cy="1741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584194" y="3514339"/>
            <a:ext cx="2799382" cy="1556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40175" y="4292551"/>
            <a:ext cx="862737" cy="369332"/>
          </a:xfrm>
          <a:prstGeom prst="rect">
            <a:avLst/>
          </a:prstGeom>
          <a:noFill/>
        </p:spPr>
        <p:txBody>
          <a:bodyPr wrap="none" rtlCol="0">
            <a:spAutoFit/>
          </a:bodyPr>
          <a:lstStyle/>
          <a:p>
            <a:r>
              <a:rPr lang="en-US" dirty="0" smtClean="0"/>
              <a:t>Salinity</a:t>
            </a:r>
            <a:endParaRPr lang="en-US" dirty="0"/>
          </a:p>
        </p:txBody>
      </p:sp>
      <p:sp>
        <p:nvSpPr>
          <p:cNvPr id="9" name="TextBox 8"/>
          <p:cNvSpPr txBox="1"/>
          <p:nvPr/>
        </p:nvSpPr>
        <p:spPr>
          <a:xfrm>
            <a:off x="3777252" y="2056127"/>
            <a:ext cx="1388585" cy="369332"/>
          </a:xfrm>
          <a:prstGeom prst="rect">
            <a:avLst/>
          </a:prstGeom>
          <a:noFill/>
        </p:spPr>
        <p:txBody>
          <a:bodyPr wrap="none" rtlCol="0">
            <a:spAutoFit/>
          </a:bodyPr>
          <a:lstStyle/>
          <a:p>
            <a:r>
              <a:rPr lang="en-US" dirty="0" smtClean="0"/>
              <a:t>Temperature</a:t>
            </a:r>
            <a:endParaRPr lang="en-US" dirty="0"/>
          </a:p>
        </p:txBody>
      </p:sp>
    </p:spTree>
    <p:extLst>
      <p:ext uri="{BB962C8B-B14F-4D97-AF65-F5344CB8AC3E}">
        <p14:creationId xmlns:p14="http://schemas.microsoft.com/office/powerpoint/2010/main" val="2447477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5000501" y="113408"/>
            <a:ext cx="8117774" cy="6465521"/>
          </a:xfrm>
          <a:prstGeom prst="rect">
            <a:avLst/>
          </a:prstGeom>
        </p:spPr>
      </p:pic>
      <p:sp>
        <p:nvSpPr>
          <p:cNvPr id="5" name="TextBox 4"/>
          <p:cNvSpPr txBox="1"/>
          <p:nvPr/>
        </p:nvSpPr>
        <p:spPr>
          <a:xfrm>
            <a:off x="526049" y="1359316"/>
            <a:ext cx="5803499" cy="1200329"/>
          </a:xfrm>
          <a:prstGeom prst="rect">
            <a:avLst/>
          </a:prstGeom>
          <a:noFill/>
        </p:spPr>
        <p:txBody>
          <a:bodyPr wrap="square" rtlCol="0">
            <a:spAutoFit/>
          </a:bodyPr>
          <a:lstStyle/>
          <a:p>
            <a:r>
              <a:rPr lang="en-US" sz="2400" dirty="0" smtClean="0"/>
              <a:t>How do shifts in the distribution coincide</a:t>
            </a:r>
          </a:p>
          <a:p>
            <a:r>
              <a:rPr lang="en-US" sz="2400" dirty="0"/>
              <a:t>w</a:t>
            </a:r>
            <a:r>
              <a:rPr lang="en-US" sz="2400" dirty="0" smtClean="0"/>
              <a:t>ith large basin-scale drivers?</a:t>
            </a:r>
          </a:p>
          <a:p>
            <a:endParaRPr lang="en-US" sz="2400" dirty="0"/>
          </a:p>
        </p:txBody>
      </p:sp>
    </p:spTree>
    <p:extLst>
      <p:ext uri="{BB962C8B-B14F-4D97-AF65-F5344CB8AC3E}">
        <p14:creationId xmlns:p14="http://schemas.microsoft.com/office/powerpoint/2010/main" val="3615625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5759" y="201759"/>
            <a:ext cx="6656241" cy="6656241"/>
          </a:xfrm>
          <a:prstGeom prst="rect">
            <a:avLst/>
          </a:prstGeom>
        </p:spPr>
      </p:pic>
      <p:sp>
        <p:nvSpPr>
          <p:cNvPr id="5" name="TextBox 4"/>
          <p:cNvSpPr txBox="1"/>
          <p:nvPr/>
        </p:nvSpPr>
        <p:spPr>
          <a:xfrm>
            <a:off x="526049" y="1359317"/>
            <a:ext cx="5617500" cy="830997"/>
          </a:xfrm>
          <a:prstGeom prst="rect">
            <a:avLst/>
          </a:prstGeom>
          <a:noFill/>
        </p:spPr>
        <p:txBody>
          <a:bodyPr wrap="none" rtlCol="0">
            <a:spAutoFit/>
          </a:bodyPr>
          <a:lstStyle/>
          <a:p>
            <a:r>
              <a:rPr lang="en-US" sz="2400" dirty="0" smtClean="0"/>
              <a:t>How much has the center of gravity shifted </a:t>
            </a:r>
          </a:p>
          <a:p>
            <a:r>
              <a:rPr lang="en-US" sz="2400" dirty="0" smtClean="0"/>
              <a:t>during the last 20 years?</a:t>
            </a:r>
            <a:endParaRPr lang="en-US" sz="2400" dirty="0"/>
          </a:p>
        </p:txBody>
      </p:sp>
      <p:sp>
        <p:nvSpPr>
          <p:cNvPr id="6" name="TextBox 5"/>
          <p:cNvSpPr txBox="1"/>
          <p:nvPr/>
        </p:nvSpPr>
        <p:spPr>
          <a:xfrm>
            <a:off x="526049" y="114387"/>
            <a:ext cx="3010761" cy="461665"/>
          </a:xfrm>
          <a:prstGeom prst="rect">
            <a:avLst/>
          </a:prstGeom>
          <a:noFill/>
        </p:spPr>
        <p:txBody>
          <a:bodyPr wrap="none" rtlCol="0">
            <a:spAutoFit/>
          </a:bodyPr>
          <a:lstStyle/>
          <a:p>
            <a:r>
              <a:rPr lang="en-US" sz="2400" dirty="0" smtClean="0"/>
              <a:t>VAST derived variables</a:t>
            </a:r>
            <a:endParaRPr lang="en-US" sz="2400" dirty="0"/>
          </a:p>
        </p:txBody>
      </p:sp>
    </p:spTree>
    <p:extLst>
      <p:ext uri="{BB962C8B-B14F-4D97-AF65-F5344CB8AC3E}">
        <p14:creationId xmlns:p14="http://schemas.microsoft.com/office/powerpoint/2010/main" val="4038510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3">
            <a:extLst>
              <a:ext uri="{28A0092B-C50C-407E-A947-70E740481C1C}">
                <a14:useLocalDpi xmlns:a14="http://schemas.microsoft.com/office/drawing/2010/main" val="0"/>
              </a:ext>
            </a:extLst>
          </a:blip>
          <a:srcRect t="58182"/>
          <a:stretch/>
        </p:blipFill>
        <p:spPr>
          <a:xfrm>
            <a:off x="1733798" y="1466602"/>
            <a:ext cx="7980217" cy="5450774"/>
          </a:xfrm>
          <a:prstGeom prst="rect">
            <a:avLst/>
          </a:prstGeom>
        </p:spPr>
      </p:pic>
      <p:pic>
        <p:nvPicPr>
          <p:cNvPr id="5" name="Picture 4"/>
          <p:cNvPicPr>
            <a:picLocks noChangeAspect="1"/>
          </p:cNvPicPr>
          <p:nvPr/>
        </p:nvPicPr>
        <p:blipFill>
          <a:blip r:embed="rId4"/>
          <a:stretch>
            <a:fillRect/>
          </a:stretch>
        </p:blipFill>
        <p:spPr>
          <a:xfrm>
            <a:off x="9258794" y="0"/>
            <a:ext cx="2933205" cy="2933205"/>
          </a:xfrm>
          <a:prstGeom prst="rect">
            <a:avLst/>
          </a:prstGeom>
        </p:spPr>
      </p:pic>
      <p:sp>
        <p:nvSpPr>
          <p:cNvPr id="6" name="TextBox 5"/>
          <p:cNvSpPr txBox="1"/>
          <p:nvPr/>
        </p:nvSpPr>
        <p:spPr>
          <a:xfrm>
            <a:off x="821165" y="494993"/>
            <a:ext cx="5577868" cy="1200329"/>
          </a:xfrm>
          <a:prstGeom prst="rect">
            <a:avLst/>
          </a:prstGeom>
          <a:noFill/>
        </p:spPr>
        <p:txBody>
          <a:bodyPr wrap="square" rtlCol="0">
            <a:spAutoFit/>
          </a:bodyPr>
          <a:lstStyle/>
          <a:p>
            <a:r>
              <a:rPr lang="en-US" sz="2400" dirty="0" smtClean="0"/>
              <a:t>We compared estimates </a:t>
            </a:r>
            <a:r>
              <a:rPr lang="en-US" sz="2400" dirty="0"/>
              <a:t>of total area and distance from </a:t>
            </a:r>
            <a:r>
              <a:rPr lang="en-US" sz="2400" dirty="0" smtClean="0"/>
              <a:t>shore for MHW to shifts in the COG.</a:t>
            </a:r>
            <a:endParaRPr lang="en-US" sz="2400" dirty="0"/>
          </a:p>
        </p:txBody>
      </p:sp>
    </p:spTree>
    <p:extLst>
      <p:ext uri="{BB962C8B-B14F-4D97-AF65-F5344CB8AC3E}">
        <p14:creationId xmlns:p14="http://schemas.microsoft.com/office/powerpoint/2010/main" val="1360674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23222" y="5777589"/>
            <a:ext cx="1317412" cy="276999"/>
          </a:xfrm>
          <a:prstGeom prst="rect">
            <a:avLst/>
          </a:prstGeom>
          <a:noFill/>
        </p:spPr>
        <p:txBody>
          <a:bodyPr wrap="none" rtlCol="0">
            <a:spAutoFit/>
          </a:bodyPr>
          <a:lstStyle/>
          <a:p>
            <a:r>
              <a:rPr lang="en-US" sz="1200" dirty="0" smtClean="0">
                <a:solidFill>
                  <a:schemeClr val="bg1"/>
                </a:solidFill>
              </a:rPr>
              <a:t>Crozier et al. 2021</a:t>
            </a:r>
            <a:endParaRPr lang="en-US" sz="1200" dirty="0">
              <a:solidFill>
                <a:schemeClr val="bg1"/>
              </a:solidFill>
            </a:endParaRPr>
          </a:p>
        </p:txBody>
      </p:sp>
      <p:sp>
        <p:nvSpPr>
          <p:cNvPr id="5" name="TextBox 4"/>
          <p:cNvSpPr txBox="1"/>
          <p:nvPr/>
        </p:nvSpPr>
        <p:spPr>
          <a:xfrm>
            <a:off x="103980" y="906907"/>
            <a:ext cx="602709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Research and Monitoring</a:t>
            </a:r>
          </a:p>
          <a:p>
            <a:pPr marL="742950" lvl="1" indent="-285750">
              <a:buFont typeface="Arial" panose="020B0604020202020204" pitchFamily="34" charset="0"/>
              <a:buChar char="•"/>
            </a:pPr>
            <a:r>
              <a:rPr lang="en-US" sz="1600" dirty="0" smtClean="0"/>
              <a:t>Fill critical ocean ecology data gaps</a:t>
            </a:r>
          </a:p>
          <a:p>
            <a:pPr marL="1200150" lvl="2" indent="-285750">
              <a:buFont typeface="Arial" panose="020B0604020202020204" pitchFamily="34" charset="0"/>
              <a:buChar char="•"/>
            </a:pPr>
            <a:r>
              <a:rPr lang="en-US" sz="1600" dirty="0" smtClean="0"/>
              <a:t>Marine heatwaves may be driving large shifts in squid distribution</a:t>
            </a:r>
          </a:p>
          <a:p>
            <a:pPr marL="285750" indent="-285750">
              <a:buFont typeface="Arial" panose="020B0604020202020204" pitchFamily="34" charset="0"/>
              <a:buChar char="•"/>
            </a:pPr>
            <a:r>
              <a:rPr lang="en-US" sz="1600" dirty="0" smtClean="0"/>
              <a:t>Experimental Studies</a:t>
            </a:r>
          </a:p>
          <a:p>
            <a:pPr marL="742950" lvl="1" indent="-285750">
              <a:buFont typeface="Arial" panose="020B0604020202020204" pitchFamily="34" charset="0"/>
              <a:buChar char="•"/>
            </a:pPr>
            <a:r>
              <a:rPr lang="en-US" sz="1600" dirty="0" smtClean="0"/>
              <a:t>Justification for future JSOES studies</a:t>
            </a:r>
          </a:p>
          <a:p>
            <a:pPr marL="742950" lvl="1" indent="-285750">
              <a:buFont typeface="Arial" panose="020B0604020202020204" pitchFamily="34" charset="0"/>
              <a:buChar char="•"/>
            </a:pPr>
            <a:r>
              <a:rPr lang="en-US" sz="1600" dirty="0" smtClean="0"/>
              <a:t>Integrate all west coast studies into a squid assessment</a:t>
            </a:r>
          </a:p>
          <a:p>
            <a:pPr marL="285750" indent="-285750">
              <a:buFont typeface="Arial" panose="020B0604020202020204" pitchFamily="34" charset="0"/>
              <a:buChar char="•"/>
            </a:pPr>
            <a:r>
              <a:rPr lang="en-US" sz="1600" dirty="0" smtClean="0"/>
              <a:t>Actively manage other marine species</a:t>
            </a:r>
          </a:p>
          <a:p>
            <a:pPr marL="742950" lvl="1" indent="-285750">
              <a:buFont typeface="Arial" panose="020B0604020202020204" pitchFamily="34" charset="0"/>
              <a:buChar char="•"/>
            </a:pPr>
            <a:r>
              <a:rPr lang="en-US" sz="1600" dirty="0" smtClean="0"/>
              <a:t>Need to find out who’s eating squid (everyone). Work with I. Kaplan to see if shifts are important in EBFM.</a:t>
            </a:r>
          </a:p>
          <a:p>
            <a:pPr marL="285750" indent="-285750">
              <a:buFont typeface="Arial" panose="020B0604020202020204" pitchFamily="34" charset="0"/>
              <a:buChar char="•"/>
            </a:pPr>
            <a:r>
              <a:rPr lang="en-US" sz="1600" dirty="0" smtClean="0"/>
              <a:t>Incorporate Early Warning Indicators</a:t>
            </a:r>
          </a:p>
          <a:p>
            <a:pPr marL="742950" lvl="1" indent="-285750">
              <a:buFont typeface="Arial" panose="020B0604020202020204" pitchFamily="34" charset="0"/>
              <a:buChar char="•"/>
            </a:pPr>
            <a:r>
              <a:rPr lang="en-US" sz="1600" dirty="0" smtClean="0"/>
              <a:t>‘</a:t>
            </a:r>
            <a:r>
              <a:rPr lang="en-US" sz="1600" dirty="0" err="1"/>
              <a:t>wetfish</a:t>
            </a:r>
            <a:r>
              <a:rPr lang="en-US" sz="1600" dirty="0"/>
              <a:t>’ fisheries </a:t>
            </a:r>
            <a:r>
              <a:rPr lang="en-US" sz="1600" dirty="0" smtClean="0"/>
              <a:t>along </a:t>
            </a:r>
            <a:r>
              <a:rPr lang="en-US" sz="1600" dirty="0"/>
              <a:t>the central coast of California, </a:t>
            </a:r>
            <a:r>
              <a:rPr lang="en-US" sz="1600" smtClean="0"/>
              <a:t>identified fleet diversification </a:t>
            </a:r>
            <a:r>
              <a:rPr lang="en-US" sz="1600" dirty="0" smtClean="0"/>
              <a:t>and early </a:t>
            </a:r>
            <a:r>
              <a:rPr lang="en-US" sz="1600" dirty="0"/>
              <a:t>warning systems to shifts in species distribution caused by climate forces </a:t>
            </a:r>
            <a:r>
              <a:rPr lang="en-US" sz="1600" dirty="0" smtClean="0"/>
              <a:t>as a key goal (</a:t>
            </a:r>
            <a:r>
              <a:rPr lang="en-US" sz="1600" dirty="0"/>
              <a:t>Aguilera et al. 2018)</a:t>
            </a:r>
            <a:endParaRPr lang="en-US" sz="1600" dirty="0" smtClean="0"/>
          </a:p>
          <a:p>
            <a:pPr marL="742950" lvl="1" indent="-285750">
              <a:buFont typeface="Arial" panose="020B0604020202020204" pitchFamily="34" charset="0"/>
              <a:buChar char="•"/>
            </a:pPr>
            <a:r>
              <a:rPr lang="en-US" sz="1600" dirty="0" smtClean="0"/>
              <a:t>CDFG and SWFSC has seen the paper. Next step is to build a forecast model with fishermen and economists in mind.</a:t>
            </a:r>
          </a:p>
          <a:p>
            <a:pPr marL="742950" lvl="1" indent="-285750">
              <a:buFont typeface="Arial" panose="020B0604020202020204" pitchFamily="34" charset="0"/>
              <a:buChar char="•"/>
            </a:pPr>
            <a:endParaRPr lang="en-US" sz="1600" dirty="0" smtClean="0"/>
          </a:p>
        </p:txBody>
      </p:sp>
      <p:sp>
        <p:nvSpPr>
          <p:cNvPr id="6" name="TextBox 5"/>
          <p:cNvSpPr txBox="1"/>
          <p:nvPr/>
        </p:nvSpPr>
        <p:spPr>
          <a:xfrm>
            <a:off x="277417" y="69553"/>
            <a:ext cx="4645824" cy="923330"/>
          </a:xfrm>
          <a:prstGeom prst="rect">
            <a:avLst/>
          </a:prstGeom>
          <a:noFill/>
        </p:spPr>
        <p:txBody>
          <a:bodyPr wrap="none" rtlCol="0">
            <a:spAutoFit/>
          </a:bodyPr>
          <a:lstStyle/>
          <a:p>
            <a:r>
              <a:rPr lang="en-US" sz="5400" dirty="0" smtClean="0">
                <a:latin typeface="Monotype Corsiva" panose="03010101010201010101" pitchFamily="66" charset="0"/>
              </a:rPr>
              <a:t>Actionable Advice</a:t>
            </a:r>
            <a:endParaRPr lang="en-US" sz="5400" dirty="0">
              <a:latin typeface="Monotype Corsiva" panose="03010101010201010101" pitchFamily="66"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2350" y="0"/>
            <a:ext cx="9143999" cy="6858000"/>
          </a:xfrm>
          <a:prstGeom prst="rect">
            <a:avLst/>
          </a:prstGeom>
        </p:spPr>
      </p:pic>
    </p:spTree>
    <p:extLst>
      <p:ext uri="{BB962C8B-B14F-4D97-AF65-F5344CB8AC3E}">
        <p14:creationId xmlns:p14="http://schemas.microsoft.com/office/powerpoint/2010/main" val="310648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116"/>
            <a:ext cx="12192000" cy="8069580"/>
          </a:xfrm>
          <a:prstGeom prst="rect">
            <a:avLst/>
          </a:prstGeom>
        </p:spPr>
      </p:pic>
      <p:sp>
        <p:nvSpPr>
          <p:cNvPr id="6" name="Title 5"/>
          <p:cNvSpPr>
            <a:spLocks noGrp="1"/>
          </p:cNvSpPr>
          <p:nvPr>
            <p:ph type="title"/>
          </p:nvPr>
        </p:nvSpPr>
        <p:spPr>
          <a:xfrm>
            <a:off x="5226473" y="5742933"/>
            <a:ext cx="10515600" cy="1325563"/>
          </a:xfrm>
        </p:spPr>
        <p:txBody>
          <a:bodyPr>
            <a:normAutofit/>
          </a:bodyPr>
          <a:lstStyle/>
          <a:p>
            <a:r>
              <a:rPr lang="en-US" sz="1800" dirty="0" smtClean="0">
                <a:solidFill>
                  <a:schemeClr val="bg1"/>
                </a:solidFill>
              </a:rPr>
              <a:t>http://byui-mbfe.blogspot.com/2015/04/mbfe-day-7-sun-and-sand.html</a:t>
            </a:r>
            <a:endParaRPr lang="en-US" sz="1800" dirty="0">
              <a:solidFill>
                <a:schemeClr val="bg1"/>
              </a:solidFill>
            </a:endParaRPr>
          </a:p>
        </p:txBody>
      </p:sp>
    </p:spTree>
    <p:extLst>
      <p:ext uri="{BB962C8B-B14F-4D97-AF65-F5344CB8AC3E}">
        <p14:creationId xmlns:p14="http://schemas.microsoft.com/office/powerpoint/2010/main" val="3835343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665" y="1098529"/>
            <a:ext cx="8632462" cy="5759471"/>
          </a:xfrm>
          <a:prstGeom prst="rect">
            <a:avLst/>
          </a:prstGeom>
        </p:spPr>
      </p:pic>
      <p:sp>
        <p:nvSpPr>
          <p:cNvPr id="11" name="TextBox 10"/>
          <p:cNvSpPr txBox="1"/>
          <p:nvPr/>
        </p:nvSpPr>
        <p:spPr>
          <a:xfrm>
            <a:off x="843290" y="503256"/>
            <a:ext cx="2681247" cy="461665"/>
          </a:xfrm>
          <a:prstGeom prst="rect">
            <a:avLst/>
          </a:prstGeom>
          <a:noFill/>
        </p:spPr>
        <p:txBody>
          <a:bodyPr wrap="none" rtlCol="0">
            <a:spAutoFit/>
          </a:bodyPr>
          <a:lstStyle/>
          <a:p>
            <a:r>
              <a:rPr lang="en-US" sz="2400" dirty="0" smtClean="0"/>
              <a:t>Commercial catches</a:t>
            </a:r>
            <a:endParaRPr lang="en-US" sz="2400" dirty="0"/>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595" y="0"/>
            <a:ext cx="9143999" cy="6858000"/>
          </a:xfrm>
          <a:prstGeom prst="rect">
            <a:avLst/>
          </a:prstGeom>
        </p:spPr>
      </p:pic>
      <p:sp>
        <p:nvSpPr>
          <p:cNvPr id="6" name="TextBox 5"/>
          <p:cNvSpPr txBox="1"/>
          <p:nvPr/>
        </p:nvSpPr>
        <p:spPr>
          <a:xfrm>
            <a:off x="1175657" y="6377049"/>
            <a:ext cx="2100255" cy="246221"/>
          </a:xfrm>
          <a:prstGeom prst="rect">
            <a:avLst/>
          </a:prstGeom>
          <a:noFill/>
        </p:spPr>
        <p:txBody>
          <a:bodyPr wrap="none" rtlCol="0">
            <a:spAutoFit/>
          </a:bodyPr>
          <a:lstStyle/>
          <a:p>
            <a:r>
              <a:rPr lang="en-US" sz="1000" dirty="0">
                <a:solidFill>
                  <a:schemeClr val="bg1"/>
                </a:solidFill>
              </a:rPr>
              <a:t>https://www.earthisland.org/journal</a:t>
            </a:r>
          </a:p>
        </p:txBody>
      </p:sp>
      <p:sp>
        <p:nvSpPr>
          <p:cNvPr id="2" name="TextBox 1"/>
          <p:cNvSpPr txBox="1"/>
          <p:nvPr/>
        </p:nvSpPr>
        <p:spPr>
          <a:xfrm>
            <a:off x="843290" y="1754155"/>
            <a:ext cx="2874954" cy="1384995"/>
          </a:xfrm>
          <a:prstGeom prst="rect">
            <a:avLst/>
          </a:prstGeom>
          <a:noFill/>
        </p:spPr>
        <p:txBody>
          <a:bodyPr wrap="none" rtlCol="0">
            <a:spAutoFit/>
          </a:bodyPr>
          <a:lstStyle/>
          <a:p>
            <a:pPr marL="285750" indent="-285750">
              <a:buFont typeface="Arial" panose="020B0604020202020204" pitchFamily="34" charset="0"/>
              <a:buChar char="•"/>
            </a:pPr>
            <a:r>
              <a:rPr lang="en-US" dirty="0" smtClean="0"/>
              <a:t>Largest west coast fishery</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~70,000 </a:t>
            </a:r>
            <a:r>
              <a:rPr lang="en-US" dirty="0" err="1" smtClean="0"/>
              <a:t>mt</a:t>
            </a:r>
            <a:r>
              <a:rPr lang="en-US" dirty="0" smtClean="0"/>
              <a:t> yr</a:t>
            </a:r>
            <a:r>
              <a:rPr lang="en-US" baseline="30000" dirty="0" smtClean="0"/>
              <a:t>-1</a:t>
            </a:r>
          </a:p>
          <a:p>
            <a:pPr marL="285750" indent="-285750">
              <a:buFont typeface="Arial" panose="020B0604020202020204" pitchFamily="34" charset="0"/>
              <a:buChar char="•"/>
            </a:pPr>
            <a:endParaRPr lang="en-US" baseline="30000" dirty="0"/>
          </a:p>
          <a:p>
            <a:pPr marL="285750" indent="-285750">
              <a:buFont typeface="Arial" panose="020B0604020202020204" pitchFamily="34" charset="0"/>
              <a:buChar char="•"/>
            </a:pPr>
            <a:r>
              <a:rPr lang="en-US" dirty="0" smtClean="0"/>
              <a:t>~$47,000,000 yr</a:t>
            </a:r>
            <a:r>
              <a:rPr lang="en-US" baseline="30000" dirty="0" smtClean="0"/>
              <a:t>-1</a:t>
            </a:r>
            <a:endParaRPr lang="en-US" dirty="0"/>
          </a:p>
        </p:txBody>
      </p:sp>
    </p:spTree>
    <p:extLst>
      <p:ext uri="{BB962C8B-B14F-4D97-AF65-F5344CB8AC3E}">
        <p14:creationId xmlns:p14="http://schemas.microsoft.com/office/powerpoint/2010/main" val="2479545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304795" y="0"/>
            <a:ext cx="5656618" cy="3724275"/>
          </a:xfrm>
          <a:prstGeom prst="rect">
            <a:avLst/>
          </a:prstGeom>
        </p:spPr>
      </p:pic>
      <p:sp>
        <p:nvSpPr>
          <p:cNvPr id="4" name="TextBox 3"/>
          <p:cNvSpPr txBox="1"/>
          <p:nvPr/>
        </p:nvSpPr>
        <p:spPr>
          <a:xfrm>
            <a:off x="765105" y="3174065"/>
            <a:ext cx="1016625" cy="276999"/>
          </a:xfrm>
          <a:prstGeom prst="rect">
            <a:avLst/>
          </a:prstGeom>
          <a:noFill/>
        </p:spPr>
        <p:txBody>
          <a:bodyPr wrap="none" rtlCol="0">
            <a:spAutoFit/>
          </a:bodyPr>
          <a:lstStyle/>
          <a:p>
            <a:r>
              <a:rPr lang="en-US" sz="1200" dirty="0" smtClean="0"/>
              <a:t>ODFW - Buell</a:t>
            </a:r>
            <a:endParaRPr lang="en-US" sz="1200" dirty="0"/>
          </a:p>
        </p:txBody>
      </p:sp>
      <p:pic>
        <p:nvPicPr>
          <p:cNvPr id="5" name="Picture 4"/>
          <p:cNvPicPr>
            <a:picLocks noChangeAspect="1"/>
          </p:cNvPicPr>
          <p:nvPr/>
        </p:nvPicPr>
        <p:blipFill rotWithShape="1">
          <a:blip r:embed="rId4"/>
          <a:srcRect l="11021" t="32187" r="52142" b="41551"/>
          <a:stretch/>
        </p:blipFill>
        <p:spPr>
          <a:xfrm>
            <a:off x="604646" y="3867809"/>
            <a:ext cx="5030623" cy="2241544"/>
          </a:xfrm>
          <a:prstGeom prst="rect">
            <a:avLst/>
          </a:prstGeom>
        </p:spPr>
      </p:pic>
      <p:sp>
        <p:nvSpPr>
          <p:cNvPr id="8" name="TextBox 7"/>
          <p:cNvSpPr txBox="1"/>
          <p:nvPr/>
        </p:nvSpPr>
        <p:spPr>
          <a:xfrm>
            <a:off x="481213" y="5763221"/>
            <a:ext cx="567784" cy="276999"/>
          </a:xfrm>
          <a:prstGeom prst="rect">
            <a:avLst/>
          </a:prstGeom>
          <a:noFill/>
        </p:spPr>
        <p:txBody>
          <a:bodyPr wrap="none" rtlCol="0">
            <a:spAutoFit/>
          </a:bodyPr>
          <a:lstStyle/>
          <a:p>
            <a:r>
              <a:rPr lang="en-US" sz="1200" dirty="0" smtClean="0"/>
              <a:t>CDFW</a:t>
            </a:r>
            <a:endParaRPr lang="en-US" sz="1200" dirty="0"/>
          </a:p>
        </p:txBody>
      </p:sp>
      <p:sp>
        <p:nvSpPr>
          <p:cNvPr id="11" name="TextBox 10"/>
          <p:cNvSpPr txBox="1"/>
          <p:nvPr/>
        </p:nvSpPr>
        <p:spPr>
          <a:xfrm>
            <a:off x="843290" y="503256"/>
            <a:ext cx="2681247" cy="461665"/>
          </a:xfrm>
          <a:prstGeom prst="rect">
            <a:avLst/>
          </a:prstGeom>
          <a:noFill/>
        </p:spPr>
        <p:txBody>
          <a:bodyPr wrap="none" rtlCol="0">
            <a:spAutoFit/>
          </a:bodyPr>
          <a:lstStyle/>
          <a:p>
            <a:r>
              <a:rPr lang="en-US" sz="2400" dirty="0" smtClean="0"/>
              <a:t>Commercial catches</a:t>
            </a:r>
            <a:endParaRPr lang="en-US" sz="2400" dirty="0"/>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65075" y="0"/>
            <a:ext cx="3290754" cy="6858000"/>
          </a:xfrm>
          <a:prstGeom prst="rect">
            <a:avLst/>
          </a:prstGeom>
        </p:spPr>
      </p:pic>
      <p:cxnSp>
        <p:nvCxnSpPr>
          <p:cNvPr id="6" name="Straight Arrow Connector 5"/>
          <p:cNvCxnSpPr/>
          <p:nvPr/>
        </p:nvCxnSpPr>
        <p:spPr>
          <a:xfrm flipV="1">
            <a:off x="5477069" y="1268963"/>
            <a:ext cx="2556588" cy="989045"/>
          </a:xfrm>
          <a:prstGeom prst="straightConnector1">
            <a:avLst/>
          </a:prstGeom>
          <a:ln w="476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477069" y="2270529"/>
            <a:ext cx="2472613" cy="555097"/>
          </a:xfrm>
          <a:prstGeom prst="straightConnector1">
            <a:avLst/>
          </a:prstGeom>
          <a:ln w="476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08835" y="4857354"/>
            <a:ext cx="3395778" cy="142158"/>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308835" y="4869873"/>
            <a:ext cx="4123373" cy="164968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282461" y="2923770"/>
            <a:ext cx="2751196" cy="193358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235195" y="5390200"/>
            <a:ext cx="583814" cy="369332"/>
          </a:xfrm>
          <a:prstGeom prst="rect">
            <a:avLst/>
          </a:prstGeom>
          <a:noFill/>
        </p:spPr>
        <p:txBody>
          <a:bodyPr wrap="none" rtlCol="0">
            <a:spAutoFit/>
          </a:bodyPr>
          <a:lstStyle/>
          <a:p>
            <a:r>
              <a:rPr lang="en-US" dirty="0" smtClean="0"/>
              <a:t>95%</a:t>
            </a:r>
            <a:endParaRPr lang="en-US" dirty="0"/>
          </a:p>
        </p:txBody>
      </p:sp>
      <p:sp>
        <p:nvSpPr>
          <p:cNvPr id="25" name="Rectangle 24"/>
          <p:cNvSpPr/>
          <p:nvPr/>
        </p:nvSpPr>
        <p:spPr>
          <a:xfrm>
            <a:off x="7843149" y="4108012"/>
            <a:ext cx="466794" cy="369332"/>
          </a:xfrm>
          <a:prstGeom prst="rect">
            <a:avLst/>
          </a:prstGeom>
        </p:spPr>
        <p:txBody>
          <a:bodyPr wrap="none">
            <a:spAutoFit/>
          </a:bodyPr>
          <a:lstStyle/>
          <a:p>
            <a:r>
              <a:rPr lang="en-US" dirty="0"/>
              <a:t>5%</a:t>
            </a:r>
          </a:p>
        </p:txBody>
      </p:sp>
    </p:spTree>
    <p:extLst>
      <p:ext uri="{BB962C8B-B14F-4D97-AF65-F5344CB8AC3E}">
        <p14:creationId xmlns:p14="http://schemas.microsoft.com/office/powerpoint/2010/main" val="1901833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96075" y="905069"/>
            <a:ext cx="7672873" cy="6247864"/>
          </a:xfrm>
          <a:prstGeom prst="rect">
            <a:avLst/>
          </a:prstGeom>
        </p:spPr>
        <p:txBody>
          <a:bodyPr wrap="square">
            <a:spAutoFit/>
          </a:bodyPr>
          <a:lstStyle/>
          <a:p>
            <a:r>
              <a:rPr lang="en-US" sz="1600" dirty="0">
                <a:solidFill>
                  <a:srgbClr val="000000"/>
                </a:solidFill>
                <a:latin typeface="Times New Roman" panose="02020603050405020304" pitchFamily="18" charset="0"/>
              </a:rPr>
              <a:t>Year	JSOES	SWFSC	</a:t>
            </a:r>
          </a:p>
          <a:p>
            <a:r>
              <a:rPr lang="en-US" sz="1600" dirty="0">
                <a:solidFill>
                  <a:srgbClr val="000000"/>
                </a:solidFill>
                <a:latin typeface="Times New Roman" panose="02020603050405020304" pitchFamily="18" charset="0"/>
              </a:rPr>
              <a:t>1998	40	0	</a:t>
            </a:r>
          </a:p>
          <a:p>
            <a:r>
              <a:rPr lang="en-US" sz="1600" dirty="0">
                <a:solidFill>
                  <a:srgbClr val="000000"/>
                </a:solidFill>
                <a:latin typeface="Times New Roman" panose="02020603050405020304" pitchFamily="18" charset="0"/>
              </a:rPr>
              <a:t>1999	50	0	</a:t>
            </a:r>
          </a:p>
          <a:p>
            <a:r>
              <a:rPr lang="en-US" sz="1600" dirty="0">
                <a:solidFill>
                  <a:srgbClr val="000000"/>
                </a:solidFill>
                <a:latin typeface="Times New Roman" panose="02020603050405020304" pitchFamily="18" charset="0"/>
              </a:rPr>
              <a:t>2000	28	0	</a:t>
            </a:r>
          </a:p>
          <a:p>
            <a:r>
              <a:rPr lang="en-US" sz="1600" dirty="0">
                <a:solidFill>
                  <a:srgbClr val="000000"/>
                </a:solidFill>
                <a:latin typeface="Times New Roman" panose="02020603050405020304" pitchFamily="18" charset="0"/>
              </a:rPr>
              <a:t>2001	48	0	</a:t>
            </a:r>
          </a:p>
          <a:p>
            <a:r>
              <a:rPr lang="en-US" sz="1600" dirty="0">
                <a:solidFill>
                  <a:srgbClr val="000000"/>
                </a:solidFill>
                <a:latin typeface="Times New Roman" panose="02020603050405020304" pitchFamily="18" charset="0"/>
              </a:rPr>
              <a:t>2002	53	0	</a:t>
            </a:r>
          </a:p>
          <a:p>
            <a:r>
              <a:rPr lang="en-US" sz="1600" dirty="0">
                <a:solidFill>
                  <a:srgbClr val="000000"/>
                </a:solidFill>
                <a:latin typeface="Times New Roman" panose="02020603050405020304" pitchFamily="18" charset="0"/>
              </a:rPr>
              <a:t>2003	65	0	</a:t>
            </a:r>
          </a:p>
          <a:p>
            <a:r>
              <a:rPr lang="en-US" sz="1600" dirty="0">
                <a:solidFill>
                  <a:srgbClr val="000000"/>
                </a:solidFill>
                <a:latin typeface="Times New Roman" panose="02020603050405020304" pitchFamily="18" charset="0"/>
              </a:rPr>
              <a:t>2004	56	0	</a:t>
            </a:r>
          </a:p>
          <a:p>
            <a:r>
              <a:rPr lang="en-US" sz="1600" dirty="0">
                <a:solidFill>
                  <a:srgbClr val="000000"/>
                </a:solidFill>
                <a:latin typeface="Times New Roman" panose="02020603050405020304" pitchFamily="18" charset="0"/>
              </a:rPr>
              <a:t>2005	43	0	</a:t>
            </a:r>
          </a:p>
          <a:p>
            <a:r>
              <a:rPr lang="en-US" sz="1600" dirty="0">
                <a:solidFill>
                  <a:srgbClr val="000000"/>
                </a:solidFill>
                <a:latin typeface="Times New Roman" panose="02020603050405020304" pitchFamily="18" charset="0"/>
              </a:rPr>
              <a:t>2006	68	0	</a:t>
            </a:r>
          </a:p>
          <a:p>
            <a:r>
              <a:rPr lang="en-US" sz="1600" dirty="0">
                <a:solidFill>
                  <a:srgbClr val="000000"/>
                </a:solidFill>
                <a:latin typeface="Times New Roman" panose="02020603050405020304" pitchFamily="18" charset="0"/>
              </a:rPr>
              <a:t>2007	52	0	</a:t>
            </a:r>
          </a:p>
          <a:p>
            <a:r>
              <a:rPr lang="en-US" sz="1600" dirty="0">
                <a:solidFill>
                  <a:srgbClr val="000000"/>
                </a:solidFill>
                <a:latin typeface="Times New Roman" panose="02020603050405020304" pitchFamily="18" charset="0"/>
              </a:rPr>
              <a:t>2008	</a:t>
            </a:r>
            <a:r>
              <a:rPr lang="en-US" sz="1600" dirty="0" smtClean="0">
                <a:solidFill>
                  <a:srgbClr val="000000"/>
                </a:solidFill>
                <a:latin typeface="Times New Roman" panose="02020603050405020304" pitchFamily="18" charset="0"/>
              </a:rPr>
              <a:t>52</a:t>
            </a:r>
            <a:r>
              <a:rPr lang="en-US" sz="1600" dirty="0">
                <a:solidFill>
                  <a:srgbClr val="000000"/>
                </a:solidFill>
                <a:latin typeface="Times New Roman" panose="02020603050405020304" pitchFamily="18" charset="0"/>
              </a:rPr>
              <a:t>	0	</a:t>
            </a:r>
          </a:p>
          <a:p>
            <a:r>
              <a:rPr lang="en-US" sz="1600" dirty="0">
                <a:solidFill>
                  <a:srgbClr val="000000"/>
                </a:solidFill>
                <a:latin typeface="Times New Roman" panose="02020603050405020304" pitchFamily="18" charset="0"/>
              </a:rPr>
              <a:t>2009	50	0	</a:t>
            </a:r>
          </a:p>
          <a:p>
            <a:r>
              <a:rPr lang="en-US" sz="1600" dirty="0">
                <a:solidFill>
                  <a:srgbClr val="000000"/>
                </a:solidFill>
                <a:latin typeface="Times New Roman" panose="02020603050405020304" pitchFamily="18" charset="0"/>
              </a:rPr>
              <a:t>2010	55	61	</a:t>
            </a:r>
          </a:p>
          <a:p>
            <a:r>
              <a:rPr lang="en-US" sz="1600" dirty="0">
                <a:solidFill>
                  <a:srgbClr val="000000"/>
                </a:solidFill>
                <a:latin typeface="Times New Roman" panose="02020603050405020304" pitchFamily="18" charset="0"/>
              </a:rPr>
              <a:t>2011	54	68	</a:t>
            </a:r>
          </a:p>
          <a:p>
            <a:r>
              <a:rPr lang="en-US" sz="1600" dirty="0">
                <a:solidFill>
                  <a:srgbClr val="000000"/>
                </a:solidFill>
                <a:latin typeface="Times New Roman" panose="02020603050405020304" pitchFamily="18" charset="0"/>
              </a:rPr>
              <a:t>2012	69	52	</a:t>
            </a:r>
          </a:p>
          <a:p>
            <a:r>
              <a:rPr lang="en-US" sz="1600" dirty="0">
                <a:solidFill>
                  <a:srgbClr val="000000"/>
                </a:solidFill>
                <a:latin typeface="Times New Roman" panose="02020603050405020304" pitchFamily="18" charset="0"/>
              </a:rPr>
              <a:t>2013	50	55	</a:t>
            </a:r>
          </a:p>
          <a:p>
            <a:r>
              <a:rPr lang="en-US" sz="1600" dirty="0">
                <a:solidFill>
                  <a:srgbClr val="000000"/>
                </a:solidFill>
                <a:latin typeface="Times New Roman" panose="02020603050405020304" pitchFamily="18" charset="0"/>
              </a:rPr>
              <a:t>2014	48	68	</a:t>
            </a:r>
          </a:p>
          <a:p>
            <a:r>
              <a:rPr lang="en-US" sz="1600" dirty="0">
                <a:solidFill>
                  <a:srgbClr val="000000"/>
                </a:solidFill>
                <a:latin typeface="Times New Roman" panose="02020603050405020304" pitchFamily="18" charset="0"/>
              </a:rPr>
              <a:t>2015	45	66	</a:t>
            </a:r>
          </a:p>
          <a:p>
            <a:r>
              <a:rPr lang="en-US" sz="1600" dirty="0">
                <a:solidFill>
                  <a:srgbClr val="000000"/>
                </a:solidFill>
                <a:latin typeface="Times New Roman" panose="02020603050405020304" pitchFamily="18" charset="0"/>
              </a:rPr>
              <a:t>2016	45	35	</a:t>
            </a:r>
          </a:p>
          <a:p>
            <a:r>
              <a:rPr lang="en-US" sz="1600" dirty="0">
                <a:solidFill>
                  <a:srgbClr val="000000"/>
                </a:solidFill>
                <a:latin typeface="Times New Roman" panose="02020603050405020304" pitchFamily="18" charset="0"/>
              </a:rPr>
              <a:t>2017	52	0	</a:t>
            </a:r>
          </a:p>
          <a:p>
            <a:r>
              <a:rPr lang="en-US" sz="1600" dirty="0">
                <a:solidFill>
                  <a:srgbClr val="000000"/>
                </a:solidFill>
                <a:latin typeface="Times New Roman" panose="02020603050405020304" pitchFamily="18" charset="0"/>
              </a:rPr>
              <a:t>2018	64	0	</a:t>
            </a:r>
          </a:p>
          <a:p>
            <a:r>
              <a:rPr lang="en-US" sz="1600" dirty="0">
                <a:solidFill>
                  <a:srgbClr val="000000"/>
                </a:solidFill>
                <a:latin typeface="Times New Roman" panose="02020603050405020304" pitchFamily="18" charset="0"/>
              </a:rPr>
              <a:t>2019	51	0	</a:t>
            </a:r>
          </a:p>
          <a:p>
            <a:endParaRPr lang="en-US" sz="1600" dirty="0">
              <a:latin typeface="Times New Roman" panose="02020603050405020304" pitchFamily="18" charset="0"/>
            </a:endParaRPr>
          </a:p>
          <a:p>
            <a:endParaRPr lang="en-US" sz="1600" dirty="0">
              <a:latin typeface="Calibri" panose="020F050202020403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9480" y="0"/>
            <a:ext cx="3291988" cy="6858000"/>
          </a:xfrm>
          <a:prstGeom prst="rect">
            <a:avLst/>
          </a:prstGeom>
        </p:spPr>
      </p:pic>
      <p:sp>
        <p:nvSpPr>
          <p:cNvPr id="11" name="TextBox 10"/>
          <p:cNvSpPr txBox="1"/>
          <p:nvPr/>
        </p:nvSpPr>
        <p:spPr>
          <a:xfrm>
            <a:off x="843290" y="503256"/>
            <a:ext cx="1647502" cy="461665"/>
          </a:xfrm>
          <a:prstGeom prst="rect">
            <a:avLst/>
          </a:prstGeom>
          <a:noFill/>
        </p:spPr>
        <p:txBody>
          <a:bodyPr wrap="none" rtlCol="0">
            <a:spAutoFit/>
          </a:bodyPr>
          <a:lstStyle/>
          <a:p>
            <a:r>
              <a:rPr lang="en-US" sz="2400" dirty="0" smtClean="0"/>
              <a:t>Survey data</a:t>
            </a:r>
            <a:endParaRPr lang="en-US" sz="2400" dirty="0"/>
          </a:p>
        </p:txBody>
      </p:sp>
    </p:spTree>
    <p:extLst>
      <p:ext uri="{BB962C8B-B14F-4D97-AF65-F5344CB8AC3E}">
        <p14:creationId xmlns:p14="http://schemas.microsoft.com/office/powerpoint/2010/main" val="2403578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843290" y="1393868"/>
                <a:ext cx="4328556"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i="0">
                                      <a:latin typeface="Cambria Math" panose="02040503050406030204" pitchFamily="18" charset="0"/>
                                    </a:rPr>
                                    <m:t>c</m:t>
                                  </m:r>
                                </m:e>
                                <m:sub>
                                  <m:r>
                                    <m:rPr>
                                      <m:sty m:val="p"/>
                                    </m:rPr>
                                    <a:rPr lang="en-US" i="0">
                                      <a:latin typeface="Cambria Math" panose="02040503050406030204" pitchFamily="18" charset="0"/>
                                    </a:rPr>
                                    <m:t>i</m:t>
                                  </m:r>
                                </m:sub>
                              </m:sSub>
                              <m:r>
                                <a:rPr lang="en-US" i="0">
                                  <a:latin typeface="Cambria Math" panose="02040503050406030204" pitchFamily="18" charset="0"/>
                                </a:rPr>
                                <m:t>=</m:t>
                              </m:r>
                              <m:r>
                                <m:rPr>
                                  <m:sty m:val="p"/>
                                </m:rPr>
                                <a:rPr lang="en-US" i="0">
                                  <a:latin typeface="Cambria Math" panose="02040503050406030204" pitchFamily="18" charset="0"/>
                                </a:rPr>
                                <m:t>C</m:t>
                              </m:r>
                            </m:e>
                          </m:d>
                        </m:e>
                      </m:func>
                      <m:r>
                        <a:rPr lang="en-US" i="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1−</m:t>
                                </m:r>
                                <m:sSub>
                                  <m:sSubPr>
                                    <m:ctrlPr>
                                      <a:rPr lang="en-US" i="1">
                                        <a:latin typeface="Cambria Math" panose="02040503050406030204" pitchFamily="18" charset="0"/>
                                      </a:rPr>
                                    </m:ctrlPr>
                                  </m:sSubPr>
                                  <m:e>
                                    <m:r>
                                      <m:rPr>
                                        <m:sty m:val="p"/>
                                      </m:rPr>
                                      <a:rPr lang="en-US" i="0">
                                        <a:latin typeface="Cambria Math" panose="02040503050406030204" pitchFamily="18" charset="0"/>
                                      </a:rPr>
                                      <m:t>p</m:t>
                                    </m:r>
                                  </m:e>
                                  <m:sub>
                                    <m:r>
                                      <m:rPr>
                                        <m:sty m:val="p"/>
                                      </m:rPr>
                                      <a:rPr lang="en-US" i="0">
                                        <a:latin typeface="Cambria Math" panose="02040503050406030204" pitchFamily="18" charset="0"/>
                                      </a:rPr>
                                      <m:t>i</m:t>
                                    </m:r>
                                  </m:sub>
                                </m:sSub>
                              </m:e>
                            </m:mr>
                            <m:mr>
                              <m:e>
                                <m:sSub>
                                  <m:sSubPr>
                                    <m:ctrlPr>
                                      <a:rPr lang="en-US" i="1">
                                        <a:latin typeface="Cambria Math" panose="02040503050406030204" pitchFamily="18" charset="0"/>
                                      </a:rPr>
                                    </m:ctrlPr>
                                  </m:sSubPr>
                                  <m:e>
                                    <m:r>
                                      <m:rPr>
                                        <m:sty m:val="p"/>
                                      </m:rPr>
                                      <a:rPr lang="en-US" i="0">
                                        <a:latin typeface="Cambria Math" panose="02040503050406030204" pitchFamily="18" charset="0"/>
                                      </a:rPr>
                                      <m:t>p</m:t>
                                    </m:r>
                                  </m:e>
                                  <m:sub>
                                    <m:r>
                                      <m:rPr>
                                        <m:sty m:val="p"/>
                                      </m:rPr>
                                      <a:rPr lang="en-US" i="0">
                                        <a:latin typeface="Cambria Math" panose="02040503050406030204" pitchFamily="18" charset="0"/>
                                      </a:rPr>
                                      <m:t>i</m:t>
                                    </m:r>
                                  </m:sub>
                                </m:sSub>
                                <m:r>
                                  <a:rPr lang="en-US" i="0">
                                    <a:latin typeface="Cambria Math" panose="02040503050406030204" pitchFamily="18" charset="0"/>
                                  </a:rPr>
                                  <m:t>×</m:t>
                                </m:r>
                                <m:r>
                                  <m:rPr>
                                    <m:sty m:val="p"/>
                                  </m:rPr>
                                  <a:rPr lang="en-US" i="0">
                                    <a:latin typeface="Cambria Math" panose="02040503050406030204" pitchFamily="18" charset="0"/>
                                  </a:rPr>
                                  <m:t>g</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i="0">
                                            <a:latin typeface="Cambria Math" panose="02040503050406030204" pitchFamily="18" charset="0"/>
                                          </a:rPr>
                                          <m:t>a</m:t>
                                        </m:r>
                                      </m:e>
                                      <m:sub>
                                        <m:r>
                                          <m:rPr>
                                            <m:sty m:val="p"/>
                                          </m:rPr>
                                          <a:rPr lang="en-US" i="0">
                                            <a:latin typeface="Cambria Math" panose="02040503050406030204" pitchFamily="18" charset="0"/>
                                          </a:rPr>
                                          <m:t>i</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r</m:t>
                                        </m:r>
                                      </m:e>
                                      <m:sub>
                                        <m:r>
                                          <m:rPr>
                                            <m:sty m:val="p"/>
                                          </m:rPr>
                                          <a:rPr lang="en-US" i="0">
                                            <a:latin typeface="Cambria Math" panose="02040503050406030204" pitchFamily="18" charset="0"/>
                                          </a:rPr>
                                          <m:t>i</m:t>
                                        </m:r>
                                      </m:sub>
                                    </m:sSub>
                                    <m:r>
                                      <a:rPr lang="en-US" i="0">
                                        <a:latin typeface="Cambria Math" panose="02040503050406030204" pitchFamily="18" charset="0"/>
                                      </a:rPr>
                                      <m:t>,</m:t>
                                    </m:r>
                                    <m:sSup>
                                      <m:sSupPr>
                                        <m:ctrlPr>
                                          <a:rPr lang="en-US" i="1">
                                            <a:latin typeface="Cambria Math" panose="02040503050406030204" pitchFamily="18" charset="0"/>
                                          </a:rPr>
                                        </m:ctrlPr>
                                      </m:sSupPr>
                                      <m:e>
                                        <m:r>
                                          <m:rPr>
                                            <m:sty m:val="p"/>
                                          </m:rPr>
                                          <a:rPr lang="en-US" i="0">
                                            <a:latin typeface="Cambria Math" panose="02040503050406030204" pitchFamily="18" charset="0"/>
                                          </a:rPr>
                                          <m:t>σ</m:t>
                                        </m:r>
                                      </m:e>
                                      <m:sup>
                                        <m:r>
                                          <a:rPr lang="en-US" i="0">
                                            <a:latin typeface="Cambria Math" panose="02040503050406030204" pitchFamily="18" charset="0"/>
                                          </a:rPr>
                                          <m:t>2</m:t>
                                        </m:r>
                                      </m:sup>
                                    </m:sSup>
                                  </m:e>
                                </m:d>
                              </m:e>
                            </m:mr>
                          </m:m>
                        </m:e>
                      </m:d>
                      <m:m>
                        <m:mPr>
                          <m:mcs>
                            <m:mc>
                              <m:mcPr>
                                <m:count m:val="1"/>
                                <m:mcJc m:val="center"/>
                              </m:mcPr>
                            </m:mc>
                          </m:mcs>
                          <m:ctrlPr>
                            <a:rPr lang="en-US" i="1">
                              <a:latin typeface="Cambria Math" panose="02040503050406030204" pitchFamily="18" charset="0"/>
                            </a:rPr>
                          </m:ctrlPr>
                        </m:mPr>
                        <m:mr>
                          <m:e>
                            <m:d>
                              <m:dPr>
                                <m:begChr m:val=""/>
                                <m:ctrlPr>
                                  <a:rPr lang="en-US" i="1">
                                    <a:latin typeface="Cambria Math" panose="02040503050406030204" pitchFamily="18" charset="0"/>
                                  </a:rPr>
                                </m:ctrlPr>
                              </m:dPr>
                              <m:e>
                                <m:r>
                                  <m:rPr>
                                    <m:sty m:val="p"/>
                                  </m:rPr>
                                  <a:rPr lang="en-US" i="0">
                                    <a:latin typeface="Cambria Math" panose="02040503050406030204" pitchFamily="18" charset="0"/>
                                  </a:rPr>
                                  <m:t>if</m:t>
                                </m:r>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c</m:t>
                                    </m:r>
                                  </m:e>
                                  <m:sub>
                                    <m:r>
                                      <m:rPr>
                                        <m:sty m:val="p"/>
                                      </m:rPr>
                                      <a:rPr lang="en-US" i="0">
                                        <a:latin typeface="Cambria Math" panose="02040503050406030204" pitchFamily="18" charset="0"/>
                                      </a:rPr>
                                      <m:t>i</m:t>
                                    </m:r>
                                  </m:sub>
                                </m:sSub>
                                <m:r>
                                  <a:rPr lang="en-US" i="0">
                                    <a:latin typeface="Cambria Math" panose="02040503050406030204" pitchFamily="18" charset="0"/>
                                  </a:rPr>
                                  <m:t>=0</m:t>
                                </m:r>
                              </m:e>
                            </m:d>
                          </m:e>
                        </m:mr>
                        <m:mr>
                          <m:e>
                            <m:d>
                              <m:dPr>
                                <m:begChr m:val=""/>
                                <m:ctrlPr>
                                  <a:rPr lang="en-US" i="1">
                                    <a:latin typeface="Cambria Math" panose="02040503050406030204" pitchFamily="18" charset="0"/>
                                  </a:rPr>
                                </m:ctrlPr>
                              </m:dPr>
                              <m:e>
                                <m:r>
                                  <m:rPr>
                                    <m:sty m:val="p"/>
                                  </m:rPr>
                                  <a:rPr lang="en-US" i="0">
                                    <a:latin typeface="Cambria Math" panose="02040503050406030204" pitchFamily="18" charset="0"/>
                                  </a:rPr>
                                  <m:t>if</m:t>
                                </m:r>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c</m:t>
                                    </m:r>
                                  </m:e>
                                  <m:sub>
                                    <m:r>
                                      <m:rPr>
                                        <m:sty m:val="p"/>
                                      </m:rPr>
                                      <a:rPr lang="en-US" i="0">
                                        <a:latin typeface="Cambria Math" panose="02040503050406030204" pitchFamily="18" charset="0"/>
                                      </a:rPr>
                                      <m:t>i</m:t>
                                    </m:r>
                                  </m:sub>
                                </m:sSub>
                                <m:r>
                                  <a:rPr lang="en-US" i="0">
                                    <a:latin typeface="Cambria Math" panose="02040503050406030204" pitchFamily="18" charset="0"/>
                                  </a:rPr>
                                  <m:t>&gt;0</m:t>
                                </m:r>
                              </m:e>
                            </m:d>
                          </m:e>
                        </m:mr>
                      </m:m>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43290" y="1393868"/>
                <a:ext cx="4328556" cy="7101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843290" y="2961955"/>
                <a:ext cx="8509518" cy="7804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logit</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i="0">
                                      <a:latin typeface="Cambria Math" panose="02040503050406030204" pitchFamily="18" charset="0"/>
                                    </a:rPr>
                                    <m:t>p</m:t>
                                  </m:r>
                                </m:e>
                                <m:sub>
                                  <m:r>
                                    <m:rPr>
                                      <m:sty m:val="p"/>
                                    </m:rPr>
                                    <a:rPr lang="en-US" i="0">
                                      <a:latin typeface="Cambria Math" panose="02040503050406030204" pitchFamily="18" charset="0"/>
                                    </a:rPr>
                                    <m:t>i</m:t>
                                  </m:r>
                                </m:sub>
                              </m:sSub>
                            </m:e>
                          </m:d>
                        </m:e>
                      </m:func>
                      <m:r>
                        <a:rPr lang="en-US" i="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rPr>
                              <a:rPr lang="en-US" i="0">
                                <a:latin typeface="Cambria Math" panose="02040503050406030204" pitchFamily="18" charset="0"/>
                              </a:rPr>
                              <m:t>intercept</m:t>
                            </m:r>
                          </m:e>
                        </m:mr>
                        <m:mr>
                          <m:e>
                            <m:groupChr>
                              <m:groupChrPr>
                                <m:chr m:val="⏞"/>
                                <m:pos m:val="top"/>
                                <m:vertJc m:val="bot"/>
                                <m:ctrlPr>
                                  <a:rPr lang="en-US" i="1">
                                    <a:latin typeface="Cambria Math" panose="02040503050406030204" pitchFamily="18" charset="0"/>
                                  </a:rPr>
                                </m:ctrlPr>
                              </m:groupChrPr>
                              <m:e>
                                <m:sSub>
                                  <m:sSubPr>
                                    <m:ctrlPr>
                                      <a:rPr lang="en-US" i="1">
                                        <a:latin typeface="Cambria Math" panose="02040503050406030204" pitchFamily="18" charset="0"/>
                                      </a:rPr>
                                    </m:ctrlPr>
                                  </m:sSubPr>
                                  <m:e>
                                    <m:r>
                                      <m:rPr>
                                        <m:sty m:val="p"/>
                                      </m:rPr>
                                      <a:rPr lang="en-US" i="0">
                                        <a:latin typeface="Cambria Math" panose="02040503050406030204" pitchFamily="18" charset="0"/>
                                      </a:rPr>
                                      <m:t>β</m:t>
                                    </m:r>
                                  </m:e>
                                  <m:sub>
                                    <m:r>
                                      <m:rPr>
                                        <m:sty m:val="p"/>
                                      </m:rPr>
                                      <a:rPr lang="en-US" i="0">
                                        <a:latin typeface="Cambria Math" panose="02040503050406030204" pitchFamily="18" charset="0"/>
                                      </a:rPr>
                                      <m:t>p</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i="0">
                                            <a:latin typeface="Cambria Math" panose="02040503050406030204" pitchFamily="18" charset="0"/>
                                          </a:rPr>
                                          <m:t>t</m:t>
                                        </m:r>
                                      </m:e>
                                      <m:sub>
                                        <m:r>
                                          <m:rPr>
                                            <m:sty m:val="p"/>
                                          </m:rPr>
                                          <a:rPr lang="en-US" i="0">
                                            <a:latin typeface="Cambria Math" panose="02040503050406030204" pitchFamily="18" charset="0"/>
                                          </a:rPr>
                                          <m:t>i</m:t>
                                        </m:r>
                                      </m:sub>
                                    </m:sSub>
                                  </m:e>
                                </m:d>
                              </m:e>
                            </m:groupChr>
                          </m:e>
                        </m:mr>
                      </m:m>
                      <m:r>
                        <a:rPr lang="en-US" i="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rPr>
                              <a:rPr lang="en-US" i="0">
                                <a:latin typeface="Cambria Math" panose="02040503050406030204" pitchFamily="18" charset="0"/>
                              </a:rPr>
                              <m:t>spatial</m:t>
                            </m:r>
                          </m:e>
                        </m:mr>
                        <m:mr>
                          <m:e>
                            <m:groupChr>
                              <m:groupChrPr>
                                <m:chr m:val="⏞"/>
                                <m:pos m:val="top"/>
                                <m:vertJc m:val="bot"/>
                                <m:ctrlPr>
                                  <a:rPr lang="en-US" i="1">
                                    <a:latin typeface="Cambria Math" panose="02040503050406030204" pitchFamily="18" charset="0"/>
                                  </a:rPr>
                                </m:ctrlPr>
                              </m:groupChrPr>
                              <m:e>
                                <m:sSub>
                                  <m:sSubPr>
                                    <m:ctrlPr>
                                      <a:rPr lang="en-US" i="1">
                                        <a:latin typeface="Cambria Math" panose="02040503050406030204" pitchFamily="18" charset="0"/>
                                      </a:rPr>
                                    </m:ctrlPr>
                                  </m:sSubPr>
                                  <m:e>
                                    <m:r>
                                      <m:rPr>
                                        <m:sty m:val="p"/>
                                      </m:rPr>
                                      <a:rPr lang="en-US" i="0">
                                        <a:latin typeface="Cambria Math" panose="02040503050406030204" pitchFamily="18" charset="0"/>
                                      </a:rPr>
                                      <m:t>L</m:t>
                                    </m:r>
                                  </m:e>
                                  <m:sub>
                                    <m:sSub>
                                      <m:sSubPr>
                                        <m:ctrlPr>
                                          <a:rPr lang="en-US" i="1">
                                            <a:latin typeface="Cambria Math" panose="02040503050406030204" pitchFamily="18" charset="0"/>
                                          </a:rPr>
                                        </m:ctrlPr>
                                      </m:sSubPr>
                                      <m:e>
                                        <m:r>
                                          <m:rPr>
                                            <m:sty m:val="p"/>
                                          </m:rPr>
                                          <a:rPr lang="en-US" i="0">
                                            <a:latin typeface="Cambria Math" panose="02040503050406030204" pitchFamily="18" charset="0"/>
                                          </a:rPr>
                                          <m:t>ω</m:t>
                                        </m:r>
                                      </m:e>
                                      <m:sub>
                                        <m:r>
                                          <m:rPr>
                                            <m:sty m:val="p"/>
                                          </m:rPr>
                                          <a:rPr lang="en-US" i="0">
                                            <a:latin typeface="Cambria Math" panose="02040503050406030204" pitchFamily="18" charset="0"/>
                                          </a:rPr>
                                          <m:t>p</m:t>
                                        </m:r>
                                      </m:sub>
                                    </m:sSub>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f</m:t>
                                    </m:r>
                                  </m:e>
                                  <m:sub>
                                    <m:r>
                                      <m:rPr>
                                        <m:sty m:val="p"/>
                                      </m:rPr>
                                      <a:rPr lang="en-US" i="0">
                                        <a:latin typeface="Cambria Math" panose="02040503050406030204" pitchFamily="18" charset="0"/>
                                      </a:rPr>
                                      <m:t>i</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ω</m:t>
                                    </m:r>
                                  </m:e>
                                  <m:sub>
                                    <m:r>
                                      <m:rPr>
                                        <m:sty m:val="p"/>
                                      </m:rPr>
                                      <a:rPr lang="en-US" i="0">
                                        <a:latin typeface="Cambria Math" panose="02040503050406030204" pitchFamily="18" charset="0"/>
                                      </a:rPr>
                                      <m:t>p</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i="0">
                                            <a:latin typeface="Cambria Math" panose="02040503050406030204" pitchFamily="18" charset="0"/>
                                          </a:rPr>
                                          <m:t>s</m:t>
                                        </m:r>
                                      </m:e>
                                      <m:sub>
                                        <m:r>
                                          <m:rPr>
                                            <m:sty m:val="p"/>
                                          </m:rPr>
                                          <a:rPr lang="en-US" i="0">
                                            <a:latin typeface="Cambria Math" panose="02040503050406030204" pitchFamily="18" charset="0"/>
                                          </a:rPr>
                                          <m:t>i</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f</m:t>
                                        </m:r>
                                      </m:e>
                                      <m:sub>
                                        <m:r>
                                          <m:rPr>
                                            <m:sty m:val="p"/>
                                          </m:rPr>
                                          <a:rPr lang="en-US" i="0">
                                            <a:latin typeface="Cambria Math" panose="02040503050406030204" pitchFamily="18" charset="0"/>
                                          </a:rPr>
                                          <m:t>i</m:t>
                                        </m:r>
                                      </m:sub>
                                    </m:sSub>
                                  </m:e>
                                </m:d>
                              </m:e>
                            </m:groupChr>
                          </m:e>
                        </m:mr>
                      </m:m>
                      <m:r>
                        <a:rPr lang="en-US" i="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rPr>
                              <a:rPr lang="en-US" i="0">
                                <a:latin typeface="Cambria Math" panose="02040503050406030204" pitchFamily="18" charset="0"/>
                              </a:rPr>
                              <m:t>spatiotemporal</m:t>
                            </m:r>
                          </m:e>
                        </m:mr>
                        <m:mr>
                          <m:e>
                            <m:groupChr>
                              <m:groupChrPr>
                                <m:chr m:val="⏞"/>
                                <m:pos m:val="top"/>
                                <m:vertJc m:val="bot"/>
                                <m:ctrlPr>
                                  <a:rPr lang="en-US" i="1">
                                    <a:latin typeface="Cambria Math" panose="02040503050406030204" pitchFamily="18" charset="0"/>
                                  </a:rPr>
                                </m:ctrlPr>
                              </m:groupChrPr>
                              <m:e>
                                <m:sSub>
                                  <m:sSubPr>
                                    <m:ctrlPr>
                                      <a:rPr lang="en-US" i="1">
                                        <a:latin typeface="Cambria Math" panose="02040503050406030204" pitchFamily="18" charset="0"/>
                                      </a:rPr>
                                    </m:ctrlPr>
                                  </m:sSubPr>
                                  <m:e>
                                    <m:r>
                                      <m:rPr>
                                        <m:sty m:val="p"/>
                                      </m:rPr>
                                      <a:rPr lang="en-US" i="0">
                                        <a:latin typeface="Cambria Math" panose="02040503050406030204" pitchFamily="18" charset="0"/>
                                      </a:rPr>
                                      <m:t>L</m:t>
                                    </m:r>
                                  </m:e>
                                  <m:sub>
                                    <m:sSub>
                                      <m:sSubPr>
                                        <m:ctrlPr>
                                          <a:rPr lang="en-US" i="1">
                                            <a:latin typeface="Cambria Math" panose="02040503050406030204" pitchFamily="18" charset="0"/>
                                          </a:rPr>
                                        </m:ctrlPr>
                                      </m:sSubPr>
                                      <m:e>
                                        <m:r>
                                          <m:rPr>
                                            <m:sty m:val="p"/>
                                          </m:rPr>
                                          <a:rPr lang="en-US" i="0">
                                            <a:latin typeface="Cambria Math" panose="02040503050406030204" pitchFamily="18" charset="0"/>
                                          </a:rPr>
                                          <m:t>ε</m:t>
                                        </m:r>
                                      </m:e>
                                      <m:sub>
                                        <m:r>
                                          <m:rPr>
                                            <m:sty m:val="p"/>
                                          </m:rPr>
                                          <a:rPr lang="en-US" i="0">
                                            <a:latin typeface="Cambria Math" panose="02040503050406030204" pitchFamily="18" charset="0"/>
                                          </a:rPr>
                                          <m:t>p</m:t>
                                        </m:r>
                                      </m:sub>
                                    </m:sSub>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f</m:t>
                                    </m:r>
                                  </m:e>
                                  <m:sub>
                                    <m:r>
                                      <m:rPr>
                                        <m:sty m:val="p"/>
                                      </m:rPr>
                                      <a:rPr lang="en-US" i="0">
                                        <a:latin typeface="Cambria Math" panose="02040503050406030204" pitchFamily="18" charset="0"/>
                                      </a:rPr>
                                      <m:t>i</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ε</m:t>
                                    </m:r>
                                  </m:e>
                                  <m:sub>
                                    <m:r>
                                      <m:rPr>
                                        <m:sty m:val="p"/>
                                      </m:rPr>
                                      <a:rPr lang="en-US" i="0">
                                        <a:latin typeface="Cambria Math" panose="02040503050406030204" pitchFamily="18" charset="0"/>
                                      </a:rPr>
                                      <m:t>p</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i="0">
                                            <a:latin typeface="Cambria Math" panose="02040503050406030204" pitchFamily="18" charset="0"/>
                                          </a:rPr>
                                          <m:t>s</m:t>
                                        </m:r>
                                      </m:e>
                                      <m:sub>
                                        <m:r>
                                          <m:rPr>
                                            <m:sty m:val="p"/>
                                          </m:rPr>
                                          <a:rPr lang="en-US" i="0">
                                            <a:latin typeface="Cambria Math" panose="02040503050406030204" pitchFamily="18" charset="0"/>
                                          </a:rPr>
                                          <m:t>i</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t</m:t>
                                        </m:r>
                                      </m:e>
                                      <m:sub>
                                        <m:r>
                                          <m:rPr>
                                            <m:sty m:val="p"/>
                                          </m:rPr>
                                          <a:rPr lang="en-US" i="0">
                                            <a:latin typeface="Cambria Math" panose="02040503050406030204" pitchFamily="18" charset="0"/>
                                          </a:rPr>
                                          <m:t>i</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f</m:t>
                                        </m:r>
                                      </m:e>
                                      <m:sub>
                                        <m:r>
                                          <m:rPr>
                                            <m:sty m:val="p"/>
                                          </m:rPr>
                                          <a:rPr lang="en-US" i="0">
                                            <a:latin typeface="Cambria Math" panose="02040503050406030204" pitchFamily="18" charset="0"/>
                                          </a:rPr>
                                          <m:t>i</m:t>
                                        </m:r>
                                      </m:sub>
                                    </m:sSub>
                                  </m:e>
                                </m:d>
                              </m:e>
                            </m:groupChr>
                          </m:e>
                        </m:mr>
                      </m:m>
                      <m:r>
                        <a:rPr lang="en-US" i="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rPr>
                              <a:rPr lang="en-US" i="0">
                                <a:latin typeface="Cambria Math" panose="02040503050406030204" pitchFamily="18" charset="0"/>
                              </a:rPr>
                              <m:t>catchability</m:t>
                            </m:r>
                            <m:r>
                              <a:rPr lang="en-US" i="0">
                                <a:latin typeface="Cambria Math" panose="02040503050406030204" pitchFamily="18" charset="0"/>
                              </a:rPr>
                              <m:t> </m:t>
                            </m:r>
                            <m:r>
                              <m:rPr>
                                <m:sty m:val="p"/>
                              </m:rPr>
                              <a:rPr lang="en-US" i="0">
                                <a:latin typeface="Cambria Math" panose="02040503050406030204" pitchFamily="18" charset="0"/>
                              </a:rPr>
                              <m:t>covariates</m:t>
                            </m:r>
                          </m:e>
                        </m:mr>
                        <m:mr>
                          <m:e>
                            <m:groupChr>
                              <m:groupChrPr>
                                <m:chr m:val="⏞"/>
                                <m:pos m:val="top"/>
                                <m:vertJc m:val="bot"/>
                                <m:ctrlPr>
                                  <a:rPr lang="en-US" i="1">
                                    <a:latin typeface="Cambria Math" panose="02040503050406030204" pitchFamily="18" charset="0"/>
                                  </a:rPr>
                                </m:ctrlPr>
                              </m:groupChrPr>
                              <m:e>
                                <m:sSub>
                                  <m:sSubPr>
                                    <m:ctrlPr>
                                      <a:rPr lang="en-US" i="1">
                                        <a:latin typeface="Cambria Math" panose="02040503050406030204" pitchFamily="18" charset="0"/>
                                      </a:rPr>
                                    </m:ctrlPr>
                                  </m:sSubPr>
                                  <m:e>
                                    <m:r>
                                      <m:rPr>
                                        <m:sty m:val="p"/>
                                      </m:rPr>
                                      <a:rPr lang="en-US" i="0">
                                        <a:latin typeface="Cambria Math" panose="02040503050406030204" pitchFamily="18" charset="0"/>
                                      </a:rPr>
                                      <m:t>λ</m:t>
                                    </m:r>
                                  </m:e>
                                  <m:sub>
                                    <m:r>
                                      <m:rPr>
                                        <m:sty m:val="p"/>
                                      </m:rPr>
                                      <a:rPr lang="en-US" i="0">
                                        <a:latin typeface="Cambria Math" panose="02040503050406030204" pitchFamily="18" charset="0"/>
                                      </a:rPr>
                                      <m:t>p</m:t>
                                    </m:r>
                                  </m:sub>
                                </m:sSub>
                                <m:d>
                                  <m:dPr>
                                    <m:ctrlPr>
                                      <a:rPr lang="en-US" i="1">
                                        <a:latin typeface="Cambria Math" panose="02040503050406030204" pitchFamily="18" charset="0"/>
                                      </a:rPr>
                                    </m:ctrlPr>
                                  </m:dPr>
                                  <m:e>
                                    <m:r>
                                      <m:rPr>
                                        <m:sty m:val="p"/>
                                      </m:rPr>
                                      <a:rPr lang="en-US" i="0">
                                        <a:latin typeface="Cambria Math" panose="02040503050406030204" pitchFamily="18" charset="0"/>
                                      </a:rPr>
                                      <m:t>k</m:t>
                                    </m:r>
                                  </m:e>
                                </m:d>
                                <m:r>
                                  <m:rPr>
                                    <m:sty m:val="p"/>
                                  </m:rPr>
                                  <a:rPr lang="en-US" i="0">
                                    <a:latin typeface="Cambria Math" panose="02040503050406030204" pitchFamily="18" charset="0"/>
                                  </a:rPr>
                                  <m:t>Q</m:t>
                                </m:r>
                                <m:d>
                                  <m:dPr>
                                    <m:ctrlPr>
                                      <a:rPr lang="en-US" i="1">
                                        <a:latin typeface="Cambria Math" panose="02040503050406030204" pitchFamily="18" charset="0"/>
                                      </a:rPr>
                                    </m:ctrlPr>
                                  </m:dPr>
                                  <m:e>
                                    <m:r>
                                      <m:rPr>
                                        <m:sty m:val="p"/>
                                      </m:rPr>
                                      <a:rPr lang="en-US" i="0">
                                        <a:latin typeface="Cambria Math" panose="02040503050406030204" pitchFamily="18" charset="0"/>
                                      </a:rPr>
                                      <m:t>i</m:t>
                                    </m:r>
                                    <m:r>
                                      <a:rPr lang="en-US" i="0">
                                        <a:latin typeface="Cambria Math" panose="02040503050406030204" pitchFamily="18" charset="0"/>
                                      </a:rPr>
                                      <m:t>,</m:t>
                                    </m:r>
                                    <m:r>
                                      <m:rPr>
                                        <m:sty m:val="p"/>
                                      </m:rPr>
                                      <a:rPr lang="en-US" i="0">
                                        <a:latin typeface="Cambria Math" panose="02040503050406030204" pitchFamily="18" charset="0"/>
                                      </a:rPr>
                                      <m:t>k</m:t>
                                    </m:r>
                                  </m:e>
                                </m:d>
                              </m:e>
                            </m:groupChr>
                          </m:e>
                        </m:mr>
                      </m:m>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843290" y="2961955"/>
                <a:ext cx="8509518" cy="78047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03331" y="4515817"/>
                <a:ext cx="8300710" cy="7573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i="0">
                                      <a:latin typeface="Cambria Math" panose="02040503050406030204" pitchFamily="18" charset="0"/>
                                    </a:rPr>
                                    <m:t>r</m:t>
                                  </m:r>
                                </m:e>
                                <m:sub>
                                  <m:r>
                                    <m:rPr>
                                      <m:sty m:val="p"/>
                                    </m:rPr>
                                    <a:rPr lang="en-US" i="0">
                                      <a:latin typeface="Cambria Math" panose="02040503050406030204" pitchFamily="18" charset="0"/>
                                    </a:rPr>
                                    <m:t>i</m:t>
                                  </m:r>
                                </m:sub>
                              </m:sSub>
                            </m:e>
                          </m:d>
                        </m:e>
                      </m:func>
                      <m:r>
                        <a:rPr lang="en-US" i="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rPr>
                              <a:rPr lang="en-US" i="0">
                                <a:latin typeface="Cambria Math" panose="02040503050406030204" pitchFamily="18" charset="0"/>
                              </a:rPr>
                              <m:t>intercept</m:t>
                            </m:r>
                          </m:e>
                        </m:mr>
                        <m:mr>
                          <m:e>
                            <m:groupChr>
                              <m:groupChrPr>
                                <m:chr m:val="⏞"/>
                                <m:pos m:val="top"/>
                                <m:vertJc m:val="bot"/>
                                <m:ctrlPr>
                                  <a:rPr lang="en-US" i="1">
                                    <a:latin typeface="Cambria Math" panose="02040503050406030204" pitchFamily="18" charset="0"/>
                                  </a:rPr>
                                </m:ctrlPr>
                              </m:groupChrPr>
                              <m:e>
                                <m:sSub>
                                  <m:sSubPr>
                                    <m:ctrlPr>
                                      <a:rPr lang="en-US" i="1">
                                        <a:latin typeface="Cambria Math" panose="02040503050406030204" pitchFamily="18" charset="0"/>
                                      </a:rPr>
                                    </m:ctrlPr>
                                  </m:sSubPr>
                                  <m:e>
                                    <m:r>
                                      <m:rPr>
                                        <m:sty m:val="p"/>
                                      </m:rPr>
                                      <a:rPr lang="en-US" i="0">
                                        <a:latin typeface="Cambria Math" panose="02040503050406030204" pitchFamily="18" charset="0"/>
                                      </a:rPr>
                                      <m:t>β</m:t>
                                    </m:r>
                                  </m:e>
                                  <m:sub>
                                    <m:r>
                                      <m:rPr>
                                        <m:sty m:val="p"/>
                                      </m:rPr>
                                      <a:rPr lang="en-US" i="0">
                                        <a:latin typeface="Cambria Math" panose="02040503050406030204" pitchFamily="18" charset="0"/>
                                      </a:rPr>
                                      <m:t>r</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i="0">
                                            <a:latin typeface="Cambria Math" panose="02040503050406030204" pitchFamily="18" charset="0"/>
                                          </a:rPr>
                                          <m:t>t</m:t>
                                        </m:r>
                                      </m:e>
                                      <m:sub>
                                        <m:r>
                                          <m:rPr>
                                            <m:sty m:val="p"/>
                                          </m:rPr>
                                          <a:rPr lang="en-US" i="0">
                                            <a:latin typeface="Cambria Math" panose="02040503050406030204" pitchFamily="18" charset="0"/>
                                          </a:rPr>
                                          <m:t>i</m:t>
                                        </m:r>
                                      </m:sub>
                                    </m:sSub>
                                  </m:e>
                                </m:d>
                              </m:e>
                            </m:groupChr>
                          </m:e>
                        </m:mr>
                      </m:m>
                      <m:r>
                        <a:rPr lang="en-US" i="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rPr>
                              <a:rPr lang="en-US" i="0">
                                <a:latin typeface="Cambria Math" panose="02040503050406030204" pitchFamily="18" charset="0"/>
                              </a:rPr>
                              <m:t>spatial</m:t>
                            </m:r>
                          </m:e>
                        </m:mr>
                        <m:mr>
                          <m:e>
                            <m:groupChr>
                              <m:groupChrPr>
                                <m:chr m:val="⏞"/>
                                <m:pos m:val="top"/>
                                <m:vertJc m:val="bot"/>
                                <m:ctrlPr>
                                  <a:rPr lang="en-US" i="1">
                                    <a:latin typeface="Cambria Math" panose="02040503050406030204" pitchFamily="18" charset="0"/>
                                  </a:rPr>
                                </m:ctrlPr>
                              </m:groupChrPr>
                              <m:e>
                                <m:sSub>
                                  <m:sSubPr>
                                    <m:ctrlPr>
                                      <a:rPr lang="en-US" i="1">
                                        <a:latin typeface="Cambria Math" panose="02040503050406030204" pitchFamily="18" charset="0"/>
                                      </a:rPr>
                                    </m:ctrlPr>
                                  </m:sSubPr>
                                  <m:e>
                                    <m:r>
                                      <m:rPr>
                                        <m:sty m:val="p"/>
                                      </m:rPr>
                                      <a:rPr lang="en-US" i="0">
                                        <a:latin typeface="Cambria Math" panose="02040503050406030204" pitchFamily="18" charset="0"/>
                                      </a:rPr>
                                      <m:t>L</m:t>
                                    </m:r>
                                  </m:e>
                                  <m:sub>
                                    <m:sSub>
                                      <m:sSubPr>
                                        <m:ctrlPr>
                                          <a:rPr lang="en-US" i="1">
                                            <a:latin typeface="Cambria Math" panose="02040503050406030204" pitchFamily="18" charset="0"/>
                                          </a:rPr>
                                        </m:ctrlPr>
                                      </m:sSubPr>
                                      <m:e>
                                        <m:r>
                                          <m:rPr>
                                            <m:sty m:val="p"/>
                                          </m:rPr>
                                          <a:rPr lang="en-US" i="0">
                                            <a:latin typeface="Cambria Math" panose="02040503050406030204" pitchFamily="18" charset="0"/>
                                          </a:rPr>
                                          <m:t>ω</m:t>
                                        </m:r>
                                      </m:e>
                                      <m:sub>
                                        <m:r>
                                          <m:rPr>
                                            <m:sty m:val="p"/>
                                          </m:rPr>
                                          <a:rPr lang="en-US" i="0">
                                            <a:latin typeface="Cambria Math" panose="02040503050406030204" pitchFamily="18" charset="0"/>
                                          </a:rPr>
                                          <m:t>r</m:t>
                                        </m:r>
                                      </m:sub>
                                    </m:sSub>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f</m:t>
                                    </m:r>
                                  </m:e>
                                  <m:sub>
                                    <m:r>
                                      <m:rPr>
                                        <m:sty m:val="p"/>
                                      </m:rPr>
                                      <a:rPr lang="en-US" i="0">
                                        <a:latin typeface="Cambria Math" panose="02040503050406030204" pitchFamily="18" charset="0"/>
                                      </a:rPr>
                                      <m:t>i</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ω</m:t>
                                    </m:r>
                                  </m:e>
                                  <m:sub>
                                    <m:r>
                                      <m:rPr>
                                        <m:sty m:val="p"/>
                                      </m:rPr>
                                      <a:rPr lang="en-US" i="0">
                                        <a:latin typeface="Cambria Math" panose="02040503050406030204" pitchFamily="18" charset="0"/>
                                      </a:rPr>
                                      <m:t>r</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i="0">
                                            <a:latin typeface="Cambria Math" panose="02040503050406030204" pitchFamily="18" charset="0"/>
                                          </a:rPr>
                                          <m:t>s</m:t>
                                        </m:r>
                                      </m:e>
                                      <m:sub>
                                        <m:r>
                                          <m:rPr>
                                            <m:sty m:val="p"/>
                                          </m:rPr>
                                          <a:rPr lang="en-US" i="0">
                                            <a:latin typeface="Cambria Math" panose="02040503050406030204" pitchFamily="18" charset="0"/>
                                          </a:rPr>
                                          <m:t>i</m:t>
                                        </m:r>
                                      </m:sub>
                                    </m:sSub>
                                  </m:e>
                                </m:d>
                              </m:e>
                            </m:groupChr>
                          </m:e>
                        </m:mr>
                      </m:m>
                      <m:r>
                        <a:rPr lang="en-US" i="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rPr>
                              <a:rPr lang="en-US" i="0">
                                <a:latin typeface="Cambria Math" panose="02040503050406030204" pitchFamily="18" charset="0"/>
                              </a:rPr>
                              <m:t>spatiotemporal</m:t>
                            </m:r>
                          </m:e>
                        </m:mr>
                        <m:mr>
                          <m:e>
                            <m:groupChr>
                              <m:groupChrPr>
                                <m:chr m:val="⏞"/>
                                <m:pos m:val="top"/>
                                <m:vertJc m:val="bot"/>
                                <m:ctrlPr>
                                  <a:rPr lang="en-US" i="1">
                                    <a:latin typeface="Cambria Math" panose="02040503050406030204" pitchFamily="18" charset="0"/>
                                  </a:rPr>
                                </m:ctrlPr>
                              </m:groupChrPr>
                              <m:e>
                                <m:sSub>
                                  <m:sSubPr>
                                    <m:ctrlPr>
                                      <a:rPr lang="en-US" i="1">
                                        <a:latin typeface="Cambria Math" panose="02040503050406030204" pitchFamily="18" charset="0"/>
                                      </a:rPr>
                                    </m:ctrlPr>
                                  </m:sSubPr>
                                  <m:e>
                                    <m:r>
                                      <m:rPr>
                                        <m:sty m:val="p"/>
                                      </m:rPr>
                                      <a:rPr lang="en-US" i="0">
                                        <a:latin typeface="Cambria Math" panose="02040503050406030204" pitchFamily="18" charset="0"/>
                                      </a:rPr>
                                      <m:t>L</m:t>
                                    </m:r>
                                  </m:e>
                                  <m:sub>
                                    <m:sSub>
                                      <m:sSubPr>
                                        <m:ctrlPr>
                                          <a:rPr lang="en-US" i="1">
                                            <a:latin typeface="Cambria Math" panose="02040503050406030204" pitchFamily="18" charset="0"/>
                                          </a:rPr>
                                        </m:ctrlPr>
                                      </m:sSubPr>
                                      <m:e>
                                        <m:r>
                                          <m:rPr>
                                            <m:sty m:val="p"/>
                                          </m:rPr>
                                          <a:rPr lang="en-US" i="0">
                                            <a:latin typeface="Cambria Math" panose="02040503050406030204" pitchFamily="18" charset="0"/>
                                          </a:rPr>
                                          <m:t>ε</m:t>
                                        </m:r>
                                      </m:e>
                                      <m:sub>
                                        <m:r>
                                          <m:rPr>
                                            <m:sty m:val="p"/>
                                          </m:rPr>
                                          <a:rPr lang="en-US" i="0">
                                            <a:latin typeface="Cambria Math" panose="02040503050406030204" pitchFamily="18" charset="0"/>
                                          </a:rPr>
                                          <m:t>r</m:t>
                                        </m:r>
                                      </m:sub>
                                    </m:sSub>
                                  </m:sub>
                                </m:sSub>
                                <m:sSub>
                                  <m:sSubPr>
                                    <m:ctrlPr>
                                      <a:rPr lang="en-US" i="1">
                                        <a:latin typeface="Cambria Math" panose="02040503050406030204" pitchFamily="18" charset="0"/>
                                      </a:rPr>
                                    </m:ctrlPr>
                                  </m:sSubPr>
                                  <m:e>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i="0">
                                                <a:latin typeface="Cambria Math" panose="02040503050406030204" pitchFamily="18" charset="0"/>
                                              </a:rPr>
                                              <m:t>f</m:t>
                                            </m:r>
                                          </m:e>
                                          <m:sub>
                                            <m:r>
                                              <m:rPr>
                                                <m:sty m:val="p"/>
                                              </m:rPr>
                                              <a:rPr lang="en-US" i="0">
                                                <a:latin typeface="Cambria Math" panose="02040503050406030204" pitchFamily="18" charset="0"/>
                                              </a:rPr>
                                              <m:t>i</m:t>
                                            </m:r>
                                          </m:sub>
                                        </m:sSub>
                                        <m:r>
                                          <a:rPr lang="en-US" i="0">
                                            <a:latin typeface="Cambria Math" panose="02040503050406030204" pitchFamily="18" charset="0"/>
                                          </a:rPr>
                                          <m:t>)</m:t>
                                        </m:r>
                                        <m:r>
                                          <m:rPr>
                                            <m:sty m:val="p"/>
                                          </m:rPr>
                                          <a:rPr lang="en-US" i="0">
                                            <a:latin typeface="Cambria Math" panose="02040503050406030204" pitchFamily="18" charset="0"/>
                                          </a:rPr>
                                          <m:t>ε</m:t>
                                        </m:r>
                                      </m:e>
                                    </m:d>
                                  </m:e>
                                  <m:sub>
                                    <m:r>
                                      <m:rPr>
                                        <m:sty m:val="p"/>
                                      </m:rPr>
                                      <a:rPr lang="en-US" i="0">
                                        <a:latin typeface="Cambria Math" panose="02040503050406030204" pitchFamily="18" charset="0"/>
                                      </a:rPr>
                                      <m:t>r</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i="0">
                                            <a:latin typeface="Cambria Math" panose="02040503050406030204" pitchFamily="18" charset="0"/>
                                          </a:rPr>
                                          <m:t>s</m:t>
                                        </m:r>
                                      </m:e>
                                      <m:sub>
                                        <m:r>
                                          <m:rPr>
                                            <m:sty m:val="p"/>
                                          </m:rPr>
                                          <a:rPr lang="en-US" i="0">
                                            <a:latin typeface="Cambria Math" panose="02040503050406030204" pitchFamily="18" charset="0"/>
                                          </a:rPr>
                                          <m:t>i</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t</m:t>
                                        </m:r>
                                      </m:e>
                                      <m:sub>
                                        <m:r>
                                          <m:rPr>
                                            <m:sty m:val="p"/>
                                          </m:rPr>
                                          <a:rPr lang="en-US" i="0">
                                            <a:latin typeface="Cambria Math" panose="02040503050406030204" pitchFamily="18" charset="0"/>
                                          </a:rPr>
                                          <m:t>i</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f</m:t>
                                        </m:r>
                                      </m:e>
                                      <m:sub>
                                        <m:r>
                                          <m:rPr>
                                            <m:sty m:val="p"/>
                                          </m:rPr>
                                          <a:rPr lang="en-US" i="0">
                                            <a:latin typeface="Cambria Math" panose="02040503050406030204" pitchFamily="18" charset="0"/>
                                          </a:rPr>
                                          <m:t>i</m:t>
                                        </m:r>
                                      </m:sub>
                                    </m:sSub>
                                  </m:e>
                                </m:d>
                              </m:e>
                            </m:groupChr>
                          </m:e>
                        </m:mr>
                      </m:m>
                      <m:r>
                        <a:rPr lang="en-US" i="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rPr>
                              <a:rPr lang="en-US" i="0">
                                <a:latin typeface="Cambria Math" panose="02040503050406030204" pitchFamily="18" charset="0"/>
                              </a:rPr>
                              <m:t>catchability</m:t>
                            </m:r>
                            <m:r>
                              <a:rPr lang="en-US" i="0">
                                <a:latin typeface="Cambria Math" panose="02040503050406030204" pitchFamily="18" charset="0"/>
                              </a:rPr>
                              <m:t> </m:t>
                            </m:r>
                            <m:r>
                              <m:rPr>
                                <m:sty m:val="p"/>
                              </m:rPr>
                              <a:rPr lang="en-US" i="0">
                                <a:latin typeface="Cambria Math" panose="02040503050406030204" pitchFamily="18" charset="0"/>
                              </a:rPr>
                              <m:t>covariates</m:t>
                            </m:r>
                          </m:e>
                        </m:mr>
                        <m:mr>
                          <m:e>
                            <m:groupChr>
                              <m:groupChrPr>
                                <m:chr m:val="⏞"/>
                                <m:pos m:val="top"/>
                                <m:vertJc m:val="bot"/>
                                <m:ctrlPr>
                                  <a:rPr lang="en-US" i="1">
                                    <a:latin typeface="Cambria Math" panose="02040503050406030204" pitchFamily="18" charset="0"/>
                                  </a:rPr>
                                </m:ctrlPr>
                              </m:groupChrPr>
                              <m:e>
                                <m:sSub>
                                  <m:sSubPr>
                                    <m:ctrlPr>
                                      <a:rPr lang="en-US" i="1">
                                        <a:latin typeface="Cambria Math" panose="02040503050406030204" pitchFamily="18" charset="0"/>
                                      </a:rPr>
                                    </m:ctrlPr>
                                  </m:sSubPr>
                                  <m:e>
                                    <m:r>
                                      <m:rPr>
                                        <m:sty m:val="p"/>
                                      </m:rPr>
                                      <a:rPr lang="en-US" i="0">
                                        <a:latin typeface="Cambria Math" panose="02040503050406030204" pitchFamily="18" charset="0"/>
                                      </a:rPr>
                                      <m:t>λ</m:t>
                                    </m:r>
                                  </m:e>
                                  <m:sub>
                                    <m:sSub>
                                      <m:sSubPr>
                                        <m:ctrlPr>
                                          <a:rPr lang="en-US" i="1">
                                            <a:latin typeface="Cambria Math" panose="02040503050406030204" pitchFamily="18" charset="0"/>
                                          </a:rPr>
                                        </m:ctrlPr>
                                      </m:sSubPr>
                                      <m:e>
                                        <m:r>
                                          <m:rPr>
                                            <m:sty m:val="p"/>
                                          </m:rPr>
                                          <a:rPr lang="en-US" i="0">
                                            <a:latin typeface="Cambria Math" panose="02040503050406030204" pitchFamily="18" charset="0"/>
                                          </a:rPr>
                                          <m:t>i</m:t>
                                        </m:r>
                                      </m:e>
                                      <m:sub>
                                        <m:r>
                                          <m:rPr>
                                            <m:sty m:val="p"/>
                                          </m:rPr>
                                          <a:rPr lang="en-US" i="0">
                                            <a:latin typeface="Cambria Math" panose="02040503050406030204" pitchFamily="18" charset="0"/>
                                          </a:rPr>
                                          <m:t>r</m:t>
                                        </m:r>
                                      </m:sub>
                                    </m:sSub>
                                  </m:sub>
                                </m:sSub>
                                <m:d>
                                  <m:dPr>
                                    <m:ctrlPr>
                                      <a:rPr lang="en-US" i="1">
                                        <a:latin typeface="Cambria Math" panose="02040503050406030204" pitchFamily="18" charset="0"/>
                                      </a:rPr>
                                    </m:ctrlPr>
                                  </m:dPr>
                                  <m:e>
                                    <m:r>
                                      <m:rPr>
                                        <m:sty m:val="p"/>
                                      </m:rPr>
                                      <a:rPr lang="en-US" i="0">
                                        <a:latin typeface="Cambria Math" panose="02040503050406030204" pitchFamily="18" charset="0"/>
                                      </a:rPr>
                                      <m:t>k</m:t>
                                    </m:r>
                                  </m:e>
                                </m:d>
                                <m:r>
                                  <m:rPr>
                                    <m:sty m:val="p"/>
                                  </m:rPr>
                                  <a:rPr lang="en-US" i="0">
                                    <a:latin typeface="Cambria Math" panose="02040503050406030204" pitchFamily="18" charset="0"/>
                                  </a:rPr>
                                  <m:t>Q</m:t>
                                </m:r>
                                <m:d>
                                  <m:dPr>
                                    <m:ctrlPr>
                                      <a:rPr lang="en-US" i="1">
                                        <a:latin typeface="Cambria Math" panose="02040503050406030204" pitchFamily="18" charset="0"/>
                                      </a:rPr>
                                    </m:ctrlPr>
                                  </m:dPr>
                                  <m:e>
                                    <m:r>
                                      <m:rPr>
                                        <m:sty m:val="p"/>
                                      </m:rPr>
                                      <a:rPr lang="en-US" i="0">
                                        <a:latin typeface="Cambria Math" panose="02040503050406030204" pitchFamily="18" charset="0"/>
                                      </a:rPr>
                                      <m:t>i</m:t>
                                    </m:r>
                                    <m:r>
                                      <a:rPr lang="en-US" i="0">
                                        <a:latin typeface="Cambria Math" panose="02040503050406030204" pitchFamily="18" charset="0"/>
                                      </a:rPr>
                                      <m:t>,</m:t>
                                    </m:r>
                                    <m:r>
                                      <m:rPr>
                                        <m:sty m:val="p"/>
                                      </m:rPr>
                                      <a:rPr lang="en-US" i="0">
                                        <a:latin typeface="Cambria Math" panose="02040503050406030204" pitchFamily="18" charset="0"/>
                                      </a:rPr>
                                      <m:t>k</m:t>
                                    </m:r>
                                  </m:e>
                                </m:d>
                              </m:e>
                            </m:groupChr>
                          </m:e>
                        </m:mr>
                      </m:m>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703331" y="4515817"/>
                <a:ext cx="8300710" cy="757387"/>
              </a:xfrm>
              <a:prstGeom prst="rect">
                <a:avLst/>
              </a:prstGeom>
              <a:blipFill>
                <a:blip r:embed="rId5"/>
                <a:stretch>
                  <a:fillRect/>
                </a:stretch>
              </a:blipFill>
            </p:spPr>
            <p:txBody>
              <a:bodyPr/>
              <a:lstStyle/>
              <a:p>
                <a:r>
                  <a:rPr lang="en-US">
                    <a:noFill/>
                  </a:rPr>
                  <a:t> </a:t>
                </a:r>
              </a:p>
            </p:txBody>
          </p:sp>
        </mc:Fallback>
      </mc:AlternateContent>
      <p:sp>
        <p:nvSpPr>
          <p:cNvPr id="7" name="TextBox 6"/>
          <p:cNvSpPr txBox="1"/>
          <p:nvPr/>
        </p:nvSpPr>
        <p:spPr>
          <a:xfrm>
            <a:off x="843290" y="503256"/>
            <a:ext cx="1674946" cy="461665"/>
          </a:xfrm>
          <a:prstGeom prst="rect">
            <a:avLst/>
          </a:prstGeom>
          <a:noFill/>
        </p:spPr>
        <p:txBody>
          <a:bodyPr wrap="none" rtlCol="0">
            <a:spAutoFit/>
          </a:bodyPr>
          <a:lstStyle/>
          <a:p>
            <a:r>
              <a:rPr lang="en-US" sz="2400" dirty="0" smtClean="0"/>
              <a:t>VAST model</a:t>
            </a:r>
            <a:endParaRPr lang="en-US" sz="2400" dirty="0"/>
          </a:p>
        </p:txBody>
      </p:sp>
      <p:cxnSp>
        <p:nvCxnSpPr>
          <p:cNvPr id="8" name="Straight Arrow Connector 7"/>
          <p:cNvCxnSpPr/>
          <p:nvPr/>
        </p:nvCxnSpPr>
        <p:spPr>
          <a:xfrm flipH="1">
            <a:off x="5085184" y="941036"/>
            <a:ext cx="2453951" cy="654499"/>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085184" y="1915529"/>
            <a:ext cx="2453951" cy="36114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23107" y="763336"/>
            <a:ext cx="1574598" cy="369332"/>
          </a:xfrm>
          <a:prstGeom prst="rect">
            <a:avLst/>
          </a:prstGeom>
          <a:noFill/>
        </p:spPr>
        <p:txBody>
          <a:bodyPr wrap="none" rtlCol="0">
            <a:spAutoFit/>
          </a:bodyPr>
          <a:lstStyle/>
          <a:p>
            <a:r>
              <a:rPr lang="en-US" dirty="0" smtClean="0"/>
              <a:t>Encounter rate</a:t>
            </a:r>
            <a:endParaRPr lang="en-US" dirty="0"/>
          </a:p>
        </p:txBody>
      </p:sp>
      <p:sp>
        <p:nvSpPr>
          <p:cNvPr id="13" name="TextBox 12"/>
          <p:cNvSpPr txBox="1"/>
          <p:nvPr/>
        </p:nvSpPr>
        <p:spPr>
          <a:xfrm>
            <a:off x="7626215" y="2110055"/>
            <a:ext cx="888385" cy="369332"/>
          </a:xfrm>
          <a:prstGeom prst="rect">
            <a:avLst/>
          </a:prstGeom>
          <a:noFill/>
        </p:spPr>
        <p:txBody>
          <a:bodyPr wrap="none" rtlCol="0">
            <a:spAutoFit/>
          </a:bodyPr>
          <a:lstStyle/>
          <a:p>
            <a:r>
              <a:rPr lang="en-US" dirty="0" smtClean="0"/>
              <a:t>Density</a:t>
            </a:r>
            <a:endParaRPr lang="en-US" dirty="0"/>
          </a:p>
        </p:txBody>
      </p:sp>
    </p:spTree>
    <p:extLst>
      <p:ext uri="{BB962C8B-B14F-4D97-AF65-F5344CB8AC3E}">
        <p14:creationId xmlns:p14="http://schemas.microsoft.com/office/powerpoint/2010/main" val="3553317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363636" y="1608620"/>
                <a:ext cx="2448106" cy="7527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rPr>
                              <a:rPr lang="en-US">
                                <a:latin typeface="Cambria Math" panose="02040503050406030204" pitchFamily="18" charset="0"/>
                              </a:rPr>
                              <m:t>catchability</m:t>
                            </m:r>
                            <m:r>
                              <a:rPr lang="en-US">
                                <a:latin typeface="Cambria Math" panose="02040503050406030204" pitchFamily="18" charset="0"/>
                              </a:rPr>
                              <m:t> </m:t>
                            </m:r>
                            <m:r>
                              <m:rPr>
                                <m:sty m:val="p"/>
                              </m:rPr>
                              <a:rPr lang="en-US">
                                <a:latin typeface="Cambria Math" panose="02040503050406030204" pitchFamily="18" charset="0"/>
                              </a:rPr>
                              <m:t>covariates</m:t>
                            </m:r>
                          </m:e>
                        </m:mr>
                        <m:mr>
                          <m:e>
                            <m:groupChr>
                              <m:groupChrPr>
                                <m:chr m:val="⏞"/>
                                <m:pos m:val="top"/>
                                <m:vertJc m:val="bot"/>
                                <m:ctrlPr>
                                  <a:rPr lang="en-US" i="1">
                                    <a:latin typeface="Cambria Math" panose="02040503050406030204" pitchFamily="18" charset="0"/>
                                  </a:rPr>
                                </m:ctrlPr>
                              </m:groupChrPr>
                              <m:e>
                                <m:sSub>
                                  <m:sSubPr>
                                    <m:ctrlPr>
                                      <a:rPr lang="en-US" i="1">
                                        <a:latin typeface="Cambria Math" panose="02040503050406030204" pitchFamily="18" charset="0"/>
                                      </a:rPr>
                                    </m:ctrlPr>
                                  </m:sSubPr>
                                  <m:e>
                                    <m:r>
                                      <m:rPr>
                                        <m:sty m:val="p"/>
                                      </m:rPr>
                                      <a:rPr lang="en-US">
                                        <a:latin typeface="Cambria Math" panose="02040503050406030204" pitchFamily="18" charset="0"/>
                                      </a:rPr>
                                      <m:t>λ</m:t>
                                    </m:r>
                                  </m:e>
                                  <m:sub>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m:rPr>
                                            <m:sty m:val="p"/>
                                          </m:rPr>
                                          <a:rPr lang="en-US">
                                            <a:latin typeface="Cambria Math" panose="02040503050406030204" pitchFamily="18" charset="0"/>
                                          </a:rPr>
                                          <m:t>r</m:t>
                                        </m:r>
                                      </m:sub>
                                    </m:sSub>
                                  </m:sub>
                                </m:sSub>
                                <m:d>
                                  <m:dPr>
                                    <m:ctrlPr>
                                      <a:rPr lang="en-US" i="1">
                                        <a:latin typeface="Cambria Math" panose="02040503050406030204" pitchFamily="18" charset="0"/>
                                      </a:rPr>
                                    </m:ctrlPr>
                                  </m:dPr>
                                  <m:e>
                                    <m:r>
                                      <m:rPr>
                                        <m:sty m:val="p"/>
                                      </m:rPr>
                                      <a:rPr lang="en-US">
                                        <a:latin typeface="Cambria Math" panose="02040503050406030204" pitchFamily="18" charset="0"/>
                                      </a:rPr>
                                      <m:t>k</m:t>
                                    </m:r>
                                  </m:e>
                                </m:d>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i</m:t>
                                    </m:r>
                                    <m:r>
                                      <a:rPr lang="en-US">
                                        <a:latin typeface="Cambria Math" panose="02040503050406030204" pitchFamily="18" charset="0"/>
                                      </a:rPr>
                                      <m:t>,</m:t>
                                    </m:r>
                                    <m:r>
                                      <m:rPr>
                                        <m:sty m:val="p"/>
                                      </m:rPr>
                                      <a:rPr lang="en-US">
                                        <a:latin typeface="Cambria Math" panose="02040503050406030204" pitchFamily="18" charset="0"/>
                                      </a:rPr>
                                      <m:t>k</m:t>
                                    </m:r>
                                  </m:e>
                                </m:d>
                              </m:e>
                            </m:groupChr>
                          </m:e>
                        </m:mr>
                      </m:m>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363636" y="1608620"/>
                <a:ext cx="2448106" cy="752707"/>
              </a:xfrm>
              <a:prstGeom prst="rect">
                <a:avLst/>
              </a:prstGeom>
              <a:blipFill>
                <a:blip r:embed="rId3"/>
                <a:stretch>
                  <a:fillRect/>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3964" y="1608620"/>
            <a:ext cx="5270829" cy="3513886"/>
          </a:xfrm>
          <a:prstGeom prst="rect">
            <a:avLst/>
          </a:prstGeom>
        </p:spPr>
      </p:pic>
      <p:cxnSp>
        <p:nvCxnSpPr>
          <p:cNvPr id="8" name="Straight Arrow Connector 7"/>
          <p:cNvCxnSpPr/>
          <p:nvPr/>
        </p:nvCxnSpPr>
        <p:spPr>
          <a:xfrm flipH="1">
            <a:off x="1800808" y="2295331"/>
            <a:ext cx="951723" cy="1539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51585" y="2300678"/>
            <a:ext cx="1116562" cy="1534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22310" y="4086808"/>
            <a:ext cx="862737" cy="369332"/>
          </a:xfrm>
          <a:prstGeom prst="rect">
            <a:avLst/>
          </a:prstGeom>
          <a:noFill/>
        </p:spPr>
        <p:txBody>
          <a:bodyPr wrap="none" rtlCol="0">
            <a:spAutoFit/>
          </a:bodyPr>
          <a:lstStyle/>
          <a:p>
            <a:r>
              <a:rPr lang="en-US" dirty="0" smtClean="0"/>
              <a:t>Salinity</a:t>
            </a:r>
            <a:endParaRPr lang="en-US" dirty="0"/>
          </a:p>
        </p:txBody>
      </p:sp>
      <p:sp>
        <p:nvSpPr>
          <p:cNvPr id="12" name="TextBox 11"/>
          <p:cNvSpPr txBox="1"/>
          <p:nvPr/>
        </p:nvSpPr>
        <p:spPr>
          <a:xfrm>
            <a:off x="3540019" y="4086808"/>
            <a:ext cx="1388585" cy="369332"/>
          </a:xfrm>
          <a:prstGeom prst="rect">
            <a:avLst/>
          </a:prstGeom>
          <a:noFill/>
        </p:spPr>
        <p:txBody>
          <a:bodyPr wrap="none" rtlCol="0">
            <a:spAutoFit/>
          </a:bodyPr>
          <a:lstStyle/>
          <a:p>
            <a:r>
              <a:rPr lang="en-US" dirty="0" smtClean="0"/>
              <a:t>Temperature</a:t>
            </a:r>
            <a:endParaRPr lang="en-US" dirty="0"/>
          </a:p>
        </p:txBody>
      </p:sp>
    </p:spTree>
    <p:extLst>
      <p:ext uri="{BB962C8B-B14F-4D97-AF65-F5344CB8AC3E}">
        <p14:creationId xmlns:p14="http://schemas.microsoft.com/office/powerpoint/2010/main" val="3130761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165666" y="1779776"/>
            <a:ext cx="5714286" cy="3809524"/>
          </a:xfrm>
          <a:prstGeom prst="rect">
            <a:avLst/>
          </a:prstGeom>
        </p:spPr>
      </p:pic>
      <p:sp>
        <p:nvSpPr>
          <p:cNvPr id="4" name="TextBox 3"/>
          <p:cNvSpPr txBox="1"/>
          <p:nvPr/>
        </p:nvSpPr>
        <p:spPr>
          <a:xfrm>
            <a:off x="526049" y="114387"/>
            <a:ext cx="1714187" cy="461665"/>
          </a:xfrm>
          <a:prstGeom prst="rect">
            <a:avLst/>
          </a:prstGeom>
          <a:noFill/>
        </p:spPr>
        <p:txBody>
          <a:bodyPr wrap="none" rtlCol="0">
            <a:spAutoFit/>
          </a:bodyPr>
          <a:lstStyle/>
          <a:p>
            <a:r>
              <a:rPr lang="en-US" sz="2400" dirty="0" smtClean="0"/>
              <a:t>VAST results</a:t>
            </a:r>
            <a:endParaRPr lang="en-US" sz="2400" dirty="0"/>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7429798" y="0"/>
            <a:ext cx="2912110" cy="6810375"/>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391887" y="1061243"/>
                <a:ext cx="8490857" cy="6276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logit</m:t>
                          </m:r>
                        </m:fName>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m:rPr>
                                      <m:sty m:val="p"/>
                                    </m:rPr>
                                    <a:rPr lang="en-US" sz="1400">
                                      <a:latin typeface="Cambria Math" panose="02040503050406030204" pitchFamily="18" charset="0"/>
                                    </a:rPr>
                                    <m:t>p</m:t>
                                  </m:r>
                                </m:e>
                                <m:sub>
                                  <m:r>
                                    <m:rPr>
                                      <m:sty m:val="p"/>
                                    </m:rPr>
                                    <a:rPr lang="en-US" sz="1400">
                                      <a:latin typeface="Cambria Math" panose="02040503050406030204" pitchFamily="18" charset="0"/>
                                    </a:rPr>
                                    <m:t>i</m:t>
                                  </m:r>
                                </m:sub>
                              </m:sSub>
                            </m:e>
                          </m:d>
                        </m:e>
                      </m:func>
                      <m:r>
                        <a:rPr lang="en-US" sz="1400">
                          <a:latin typeface="Cambria Math" panose="02040503050406030204" pitchFamily="18" charset="0"/>
                        </a:rPr>
                        <m:t>=</m:t>
                      </m:r>
                      <m:m>
                        <m:mPr>
                          <m:mcs>
                            <m:mc>
                              <m:mcPr>
                                <m:count m:val="1"/>
                                <m:mcJc m:val="center"/>
                              </m:mcPr>
                            </m:mc>
                          </m:mcs>
                          <m:ctrlPr>
                            <a:rPr lang="en-US" sz="1400" b="1" i="1" smtClean="0">
                              <a:solidFill>
                                <a:srgbClr val="92D050"/>
                              </a:solidFill>
                              <a:latin typeface="Cambria Math" panose="02040503050406030204" pitchFamily="18" charset="0"/>
                            </a:rPr>
                          </m:ctrlPr>
                        </m:mPr>
                        <m:mr>
                          <m:e>
                            <m:r>
                              <a:rPr lang="en-US" sz="1400" b="1" i="0">
                                <a:solidFill>
                                  <a:srgbClr val="92D050"/>
                                </a:solidFill>
                                <a:latin typeface="Cambria Math" panose="02040503050406030204" pitchFamily="18" charset="0"/>
                              </a:rPr>
                              <m:t>𝐢𝐧𝐭𝐞𝐫𝐜𝐞𝐩𝐭</m:t>
                            </m:r>
                          </m:e>
                        </m:mr>
                        <m:mr>
                          <m:e>
                            <m:groupChr>
                              <m:groupChrPr>
                                <m:chr m:val="⏞"/>
                                <m:pos m:val="top"/>
                                <m:vertJc m:val="bot"/>
                                <m:ctrlPr>
                                  <a:rPr lang="en-US" sz="1400" b="1" i="1">
                                    <a:solidFill>
                                      <a:srgbClr val="92D050"/>
                                    </a:solidFill>
                                    <a:latin typeface="Cambria Math" panose="02040503050406030204" pitchFamily="18" charset="0"/>
                                  </a:rPr>
                                </m:ctrlPr>
                              </m:groupChrPr>
                              <m:e>
                                <m:sSub>
                                  <m:sSubPr>
                                    <m:ctrlPr>
                                      <a:rPr lang="en-US" sz="1400" b="1" i="1">
                                        <a:solidFill>
                                          <a:srgbClr val="92D050"/>
                                        </a:solidFill>
                                        <a:latin typeface="Cambria Math" panose="02040503050406030204" pitchFamily="18" charset="0"/>
                                      </a:rPr>
                                    </m:ctrlPr>
                                  </m:sSubPr>
                                  <m:e>
                                    <m:r>
                                      <a:rPr lang="en-US" sz="1400" b="1" i="0">
                                        <a:solidFill>
                                          <a:srgbClr val="92D050"/>
                                        </a:solidFill>
                                        <a:latin typeface="Cambria Math" panose="02040503050406030204" pitchFamily="18" charset="0"/>
                                      </a:rPr>
                                      <m:t>𝛃</m:t>
                                    </m:r>
                                  </m:e>
                                  <m:sub>
                                    <m:r>
                                      <a:rPr lang="en-US" sz="1400" b="1" i="0">
                                        <a:solidFill>
                                          <a:srgbClr val="92D050"/>
                                        </a:solidFill>
                                        <a:latin typeface="Cambria Math" panose="02040503050406030204" pitchFamily="18" charset="0"/>
                                      </a:rPr>
                                      <m:t>𝐩</m:t>
                                    </m:r>
                                  </m:sub>
                                </m:sSub>
                                <m:d>
                                  <m:dPr>
                                    <m:ctrlPr>
                                      <a:rPr lang="en-US" sz="1400" b="1" i="1">
                                        <a:solidFill>
                                          <a:srgbClr val="92D050"/>
                                        </a:solidFill>
                                        <a:latin typeface="Cambria Math" panose="02040503050406030204" pitchFamily="18" charset="0"/>
                                      </a:rPr>
                                    </m:ctrlPr>
                                  </m:dPr>
                                  <m:e>
                                    <m:sSub>
                                      <m:sSubPr>
                                        <m:ctrlPr>
                                          <a:rPr lang="en-US" sz="1400" b="1" i="1">
                                            <a:solidFill>
                                              <a:srgbClr val="92D050"/>
                                            </a:solidFill>
                                            <a:latin typeface="Cambria Math" panose="02040503050406030204" pitchFamily="18" charset="0"/>
                                          </a:rPr>
                                        </m:ctrlPr>
                                      </m:sSubPr>
                                      <m:e>
                                        <m:r>
                                          <a:rPr lang="en-US" sz="1400" b="1" i="0">
                                            <a:solidFill>
                                              <a:srgbClr val="92D050"/>
                                            </a:solidFill>
                                            <a:latin typeface="Cambria Math" panose="02040503050406030204" pitchFamily="18" charset="0"/>
                                          </a:rPr>
                                          <m:t>𝐭</m:t>
                                        </m:r>
                                      </m:e>
                                      <m:sub>
                                        <m:r>
                                          <a:rPr lang="en-US" sz="1400" b="1" i="0">
                                            <a:solidFill>
                                              <a:srgbClr val="92D050"/>
                                            </a:solidFill>
                                            <a:latin typeface="Cambria Math" panose="02040503050406030204" pitchFamily="18" charset="0"/>
                                          </a:rPr>
                                          <m:t>𝐢</m:t>
                                        </m:r>
                                      </m:sub>
                                    </m:sSub>
                                  </m:e>
                                </m:d>
                              </m:e>
                            </m:groupChr>
                          </m:e>
                        </m:mr>
                      </m:m>
                      <m:r>
                        <a:rPr lang="en-US" sz="1400">
                          <a:latin typeface="Cambria Math" panose="02040503050406030204" pitchFamily="18" charset="0"/>
                        </a:rPr>
                        <m:t>+</m:t>
                      </m:r>
                      <m:m>
                        <m:mPr>
                          <m:mcs>
                            <m:mc>
                              <m:mcPr>
                                <m:count m:val="1"/>
                                <m:mcJc m:val="center"/>
                              </m:mcPr>
                            </m:mc>
                          </m:mcs>
                          <m:ctrlPr>
                            <a:rPr lang="en-US" sz="1400" i="1">
                              <a:latin typeface="Cambria Math" panose="02040503050406030204" pitchFamily="18" charset="0"/>
                            </a:rPr>
                          </m:ctrlPr>
                        </m:mPr>
                        <m:mr>
                          <m:e>
                            <m:r>
                              <m:rPr>
                                <m:sty m:val="p"/>
                              </m:rPr>
                              <a:rPr lang="en-US" sz="1400">
                                <a:latin typeface="Cambria Math" panose="02040503050406030204" pitchFamily="18" charset="0"/>
                              </a:rPr>
                              <m:t>spatial</m:t>
                            </m:r>
                          </m:e>
                        </m:mr>
                        <m:mr>
                          <m:e>
                            <m:groupChr>
                              <m:groupChrPr>
                                <m:chr m:val="⏞"/>
                                <m:pos m:val="top"/>
                                <m:vertJc m:val="bot"/>
                                <m:ctrlPr>
                                  <a:rPr lang="en-US" sz="1400" i="1">
                                    <a:latin typeface="Cambria Math" panose="02040503050406030204" pitchFamily="18" charset="0"/>
                                  </a:rPr>
                                </m:ctrlPr>
                              </m:groupChrPr>
                              <m:e>
                                <m:sSub>
                                  <m:sSubPr>
                                    <m:ctrlPr>
                                      <a:rPr lang="en-US" sz="1400" i="1">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m:rPr>
                                            <m:sty m:val="p"/>
                                          </m:rPr>
                                          <a:rPr lang="en-US" sz="1400">
                                            <a:latin typeface="Cambria Math" panose="02040503050406030204" pitchFamily="18" charset="0"/>
                                          </a:rPr>
                                          <m:t>ω</m:t>
                                        </m:r>
                                      </m:e>
                                      <m:sub>
                                        <m:r>
                                          <m:rPr>
                                            <m:sty m:val="p"/>
                                          </m:rPr>
                                          <a:rPr lang="en-US" sz="1400">
                                            <a:latin typeface="Cambria Math" panose="02040503050406030204" pitchFamily="18" charset="0"/>
                                          </a:rPr>
                                          <m:t>p</m:t>
                                        </m:r>
                                      </m:sub>
                                    </m:sSub>
                                  </m:sub>
                                </m:sSub>
                                <m:r>
                                  <a:rPr lang="en-US" sz="1400">
                                    <a:latin typeface="Cambria Math" panose="02040503050406030204" pitchFamily="18" charset="0"/>
                                  </a:rPr>
                                  <m:t>(</m:t>
                                </m:r>
                                <m:sSub>
                                  <m:sSubPr>
                                    <m:ctrlPr>
                                      <a:rPr lang="en-US" sz="1400" i="1">
                                        <a:latin typeface="Cambria Math" panose="02040503050406030204" pitchFamily="18" charset="0"/>
                                      </a:rPr>
                                    </m:ctrlPr>
                                  </m:sSubPr>
                                  <m:e>
                                    <m:r>
                                      <m:rPr>
                                        <m:sty m:val="p"/>
                                      </m:rPr>
                                      <a:rPr lang="en-US" sz="1400">
                                        <a:latin typeface="Cambria Math" panose="02040503050406030204" pitchFamily="18" charset="0"/>
                                      </a:rPr>
                                      <m:t>f</m:t>
                                    </m:r>
                                  </m:e>
                                  <m:sub>
                                    <m:r>
                                      <m:rPr>
                                        <m:sty m:val="p"/>
                                      </m:rPr>
                                      <a:rPr lang="en-US" sz="1400">
                                        <a:latin typeface="Cambria Math" panose="02040503050406030204" pitchFamily="18" charset="0"/>
                                      </a:rPr>
                                      <m:t>i</m:t>
                                    </m:r>
                                  </m:sub>
                                </m:sSub>
                                <m:r>
                                  <a:rPr lang="en-US" sz="1400">
                                    <a:latin typeface="Cambria Math" panose="02040503050406030204" pitchFamily="18" charset="0"/>
                                  </a:rPr>
                                  <m:t>)</m:t>
                                </m:r>
                                <m:sSub>
                                  <m:sSubPr>
                                    <m:ctrlPr>
                                      <a:rPr lang="en-US" sz="1400" i="1">
                                        <a:latin typeface="Cambria Math" panose="02040503050406030204" pitchFamily="18" charset="0"/>
                                      </a:rPr>
                                    </m:ctrlPr>
                                  </m:sSubPr>
                                  <m:e>
                                    <m:r>
                                      <m:rPr>
                                        <m:sty m:val="p"/>
                                      </m:rPr>
                                      <a:rPr lang="en-US" sz="1400">
                                        <a:latin typeface="Cambria Math" panose="02040503050406030204" pitchFamily="18" charset="0"/>
                                      </a:rPr>
                                      <m:t>ω</m:t>
                                    </m:r>
                                  </m:e>
                                  <m:sub>
                                    <m:r>
                                      <m:rPr>
                                        <m:sty m:val="p"/>
                                      </m:rPr>
                                      <a:rPr lang="en-US" sz="1400">
                                        <a:latin typeface="Cambria Math" panose="02040503050406030204" pitchFamily="18" charset="0"/>
                                      </a:rPr>
                                      <m:t>p</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m:rPr>
                                            <m:sty m:val="p"/>
                                          </m:rPr>
                                          <a:rPr lang="en-US" sz="1400">
                                            <a:latin typeface="Cambria Math" panose="02040503050406030204" pitchFamily="18" charset="0"/>
                                          </a:rPr>
                                          <m:t>s</m:t>
                                        </m:r>
                                      </m:e>
                                      <m:sub>
                                        <m:r>
                                          <m:rPr>
                                            <m:sty m:val="p"/>
                                          </m:rPr>
                                          <a:rPr lang="en-US" sz="1400">
                                            <a:latin typeface="Cambria Math" panose="02040503050406030204" pitchFamily="18" charset="0"/>
                                          </a:rPr>
                                          <m:t>i</m:t>
                                        </m:r>
                                      </m:sub>
                                    </m:sSub>
                                    <m:r>
                                      <a:rPr lang="en-US" sz="1400">
                                        <a:latin typeface="Cambria Math" panose="02040503050406030204" pitchFamily="18" charset="0"/>
                                      </a:rPr>
                                      <m:t>,</m:t>
                                    </m:r>
                                    <m:sSub>
                                      <m:sSubPr>
                                        <m:ctrlPr>
                                          <a:rPr lang="en-US" sz="1400" i="1">
                                            <a:latin typeface="Cambria Math" panose="02040503050406030204" pitchFamily="18" charset="0"/>
                                          </a:rPr>
                                        </m:ctrlPr>
                                      </m:sSubPr>
                                      <m:e>
                                        <m:r>
                                          <m:rPr>
                                            <m:sty m:val="p"/>
                                          </m:rPr>
                                          <a:rPr lang="en-US" sz="1400">
                                            <a:latin typeface="Cambria Math" panose="02040503050406030204" pitchFamily="18" charset="0"/>
                                          </a:rPr>
                                          <m:t>f</m:t>
                                        </m:r>
                                      </m:e>
                                      <m:sub>
                                        <m:r>
                                          <m:rPr>
                                            <m:sty m:val="p"/>
                                          </m:rPr>
                                          <a:rPr lang="en-US" sz="1400">
                                            <a:latin typeface="Cambria Math" panose="02040503050406030204" pitchFamily="18" charset="0"/>
                                          </a:rPr>
                                          <m:t>i</m:t>
                                        </m:r>
                                      </m:sub>
                                    </m:sSub>
                                  </m:e>
                                </m:d>
                              </m:e>
                            </m:groupChr>
                          </m:e>
                        </m:mr>
                      </m:m>
                      <m:r>
                        <a:rPr lang="en-US" sz="1400">
                          <a:latin typeface="Cambria Math" panose="02040503050406030204" pitchFamily="18" charset="0"/>
                        </a:rPr>
                        <m:t>+</m:t>
                      </m:r>
                      <m:m>
                        <m:mPr>
                          <m:mcs>
                            <m:mc>
                              <m:mcPr>
                                <m:count m:val="1"/>
                                <m:mcJc m:val="center"/>
                              </m:mcPr>
                            </m:mc>
                          </m:mcs>
                          <m:ctrlPr>
                            <a:rPr lang="en-US" sz="1400" i="1">
                              <a:latin typeface="Cambria Math" panose="02040503050406030204" pitchFamily="18" charset="0"/>
                            </a:rPr>
                          </m:ctrlPr>
                        </m:mPr>
                        <m:mr>
                          <m:e>
                            <m:r>
                              <m:rPr>
                                <m:sty m:val="p"/>
                              </m:rPr>
                              <a:rPr lang="en-US" sz="1400">
                                <a:latin typeface="Cambria Math" panose="02040503050406030204" pitchFamily="18" charset="0"/>
                              </a:rPr>
                              <m:t>spatiotemporal</m:t>
                            </m:r>
                          </m:e>
                        </m:mr>
                        <m:mr>
                          <m:e>
                            <m:groupChr>
                              <m:groupChrPr>
                                <m:chr m:val="⏞"/>
                                <m:pos m:val="top"/>
                                <m:vertJc m:val="bot"/>
                                <m:ctrlPr>
                                  <a:rPr lang="en-US" sz="1400" i="1">
                                    <a:latin typeface="Cambria Math" panose="02040503050406030204" pitchFamily="18" charset="0"/>
                                  </a:rPr>
                                </m:ctrlPr>
                              </m:groupChrPr>
                              <m:e>
                                <m:sSub>
                                  <m:sSubPr>
                                    <m:ctrlPr>
                                      <a:rPr lang="en-US" sz="1400" i="1">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m:rPr>
                                            <m:sty m:val="p"/>
                                          </m:rPr>
                                          <a:rPr lang="en-US" sz="1400">
                                            <a:latin typeface="Cambria Math" panose="02040503050406030204" pitchFamily="18" charset="0"/>
                                          </a:rPr>
                                          <m:t>ε</m:t>
                                        </m:r>
                                      </m:e>
                                      <m:sub>
                                        <m:r>
                                          <m:rPr>
                                            <m:sty m:val="p"/>
                                          </m:rPr>
                                          <a:rPr lang="en-US" sz="1400">
                                            <a:latin typeface="Cambria Math" panose="02040503050406030204" pitchFamily="18" charset="0"/>
                                          </a:rPr>
                                          <m:t>p</m:t>
                                        </m:r>
                                      </m:sub>
                                    </m:sSub>
                                  </m:sub>
                                </m:sSub>
                                <m:r>
                                  <a:rPr lang="en-US" sz="1400">
                                    <a:latin typeface="Cambria Math" panose="02040503050406030204" pitchFamily="18" charset="0"/>
                                  </a:rPr>
                                  <m:t>(</m:t>
                                </m:r>
                                <m:sSub>
                                  <m:sSubPr>
                                    <m:ctrlPr>
                                      <a:rPr lang="en-US" sz="1400" i="1">
                                        <a:latin typeface="Cambria Math" panose="02040503050406030204" pitchFamily="18" charset="0"/>
                                      </a:rPr>
                                    </m:ctrlPr>
                                  </m:sSubPr>
                                  <m:e>
                                    <m:r>
                                      <m:rPr>
                                        <m:sty m:val="p"/>
                                      </m:rPr>
                                      <a:rPr lang="en-US" sz="1400">
                                        <a:latin typeface="Cambria Math" panose="02040503050406030204" pitchFamily="18" charset="0"/>
                                      </a:rPr>
                                      <m:t>f</m:t>
                                    </m:r>
                                  </m:e>
                                  <m:sub>
                                    <m:r>
                                      <m:rPr>
                                        <m:sty m:val="p"/>
                                      </m:rPr>
                                      <a:rPr lang="en-US" sz="1400">
                                        <a:latin typeface="Cambria Math" panose="02040503050406030204" pitchFamily="18" charset="0"/>
                                      </a:rPr>
                                      <m:t>i</m:t>
                                    </m:r>
                                  </m:sub>
                                </m:sSub>
                                <m:r>
                                  <a:rPr lang="en-US" sz="1400">
                                    <a:latin typeface="Cambria Math" panose="02040503050406030204" pitchFamily="18" charset="0"/>
                                  </a:rPr>
                                  <m:t>)</m:t>
                                </m:r>
                                <m:sSub>
                                  <m:sSubPr>
                                    <m:ctrlPr>
                                      <a:rPr lang="en-US" sz="1400" i="1">
                                        <a:latin typeface="Cambria Math" panose="02040503050406030204" pitchFamily="18" charset="0"/>
                                      </a:rPr>
                                    </m:ctrlPr>
                                  </m:sSubPr>
                                  <m:e>
                                    <m:r>
                                      <m:rPr>
                                        <m:sty m:val="p"/>
                                      </m:rPr>
                                      <a:rPr lang="en-US" sz="1400">
                                        <a:latin typeface="Cambria Math" panose="02040503050406030204" pitchFamily="18" charset="0"/>
                                      </a:rPr>
                                      <m:t>ε</m:t>
                                    </m:r>
                                  </m:e>
                                  <m:sub>
                                    <m:r>
                                      <m:rPr>
                                        <m:sty m:val="p"/>
                                      </m:rPr>
                                      <a:rPr lang="en-US" sz="1400">
                                        <a:latin typeface="Cambria Math" panose="02040503050406030204" pitchFamily="18" charset="0"/>
                                      </a:rPr>
                                      <m:t>p</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m:rPr>
                                            <m:sty m:val="p"/>
                                          </m:rPr>
                                          <a:rPr lang="en-US" sz="1400">
                                            <a:latin typeface="Cambria Math" panose="02040503050406030204" pitchFamily="18" charset="0"/>
                                          </a:rPr>
                                          <m:t>s</m:t>
                                        </m:r>
                                      </m:e>
                                      <m:sub>
                                        <m:r>
                                          <m:rPr>
                                            <m:sty m:val="p"/>
                                          </m:rPr>
                                          <a:rPr lang="en-US" sz="1400">
                                            <a:latin typeface="Cambria Math" panose="02040503050406030204" pitchFamily="18" charset="0"/>
                                          </a:rPr>
                                          <m:t>i</m:t>
                                        </m:r>
                                      </m:sub>
                                    </m:sSub>
                                    <m:r>
                                      <a:rPr lang="en-US" sz="1400">
                                        <a:latin typeface="Cambria Math" panose="02040503050406030204" pitchFamily="18" charset="0"/>
                                      </a:rPr>
                                      <m:t>,</m:t>
                                    </m:r>
                                    <m:sSub>
                                      <m:sSubPr>
                                        <m:ctrlPr>
                                          <a:rPr lang="en-US" sz="1400" i="1">
                                            <a:latin typeface="Cambria Math" panose="02040503050406030204" pitchFamily="18" charset="0"/>
                                          </a:rPr>
                                        </m:ctrlPr>
                                      </m:sSubPr>
                                      <m:e>
                                        <m:r>
                                          <m:rPr>
                                            <m:sty m:val="p"/>
                                          </m:rPr>
                                          <a:rPr lang="en-US" sz="1400">
                                            <a:latin typeface="Cambria Math" panose="02040503050406030204" pitchFamily="18" charset="0"/>
                                          </a:rPr>
                                          <m:t>t</m:t>
                                        </m:r>
                                      </m:e>
                                      <m:sub>
                                        <m:r>
                                          <m:rPr>
                                            <m:sty m:val="p"/>
                                          </m:rPr>
                                          <a:rPr lang="en-US" sz="1400">
                                            <a:latin typeface="Cambria Math" panose="02040503050406030204" pitchFamily="18" charset="0"/>
                                          </a:rPr>
                                          <m:t>i</m:t>
                                        </m:r>
                                      </m:sub>
                                    </m:sSub>
                                    <m:r>
                                      <a:rPr lang="en-US" sz="1400">
                                        <a:latin typeface="Cambria Math" panose="02040503050406030204" pitchFamily="18" charset="0"/>
                                      </a:rPr>
                                      <m:t>,</m:t>
                                    </m:r>
                                    <m:sSub>
                                      <m:sSubPr>
                                        <m:ctrlPr>
                                          <a:rPr lang="en-US" sz="1400" i="1">
                                            <a:latin typeface="Cambria Math" panose="02040503050406030204" pitchFamily="18" charset="0"/>
                                          </a:rPr>
                                        </m:ctrlPr>
                                      </m:sSubPr>
                                      <m:e>
                                        <m:r>
                                          <m:rPr>
                                            <m:sty m:val="p"/>
                                          </m:rPr>
                                          <a:rPr lang="en-US" sz="1400">
                                            <a:latin typeface="Cambria Math" panose="02040503050406030204" pitchFamily="18" charset="0"/>
                                          </a:rPr>
                                          <m:t>f</m:t>
                                        </m:r>
                                      </m:e>
                                      <m:sub>
                                        <m:r>
                                          <m:rPr>
                                            <m:sty m:val="p"/>
                                          </m:rPr>
                                          <a:rPr lang="en-US" sz="1400">
                                            <a:latin typeface="Cambria Math" panose="02040503050406030204" pitchFamily="18" charset="0"/>
                                          </a:rPr>
                                          <m:t>i</m:t>
                                        </m:r>
                                      </m:sub>
                                    </m:sSub>
                                  </m:e>
                                </m:d>
                              </m:e>
                            </m:groupChr>
                          </m:e>
                        </m:mr>
                      </m:m>
                      <m:r>
                        <a:rPr lang="en-US" sz="1400">
                          <a:latin typeface="Cambria Math" panose="02040503050406030204" pitchFamily="18" charset="0"/>
                        </a:rPr>
                        <m:t>+</m:t>
                      </m:r>
                      <m:m>
                        <m:mPr>
                          <m:mcs>
                            <m:mc>
                              <m:mcPr>
                                <m:count m:val="1"/>
                                <m:mcJc m:val="center"/>
                              </m:mcPr>
                            </m:mc>
                          </m:mcs>
                          <m:ctrlPr>
                            <a:rPr lang="en-US" sz="1400" i="1">
                              <a:latin typeface="Cambria Math" panose="02040503050406030204" pitchFamily="18" charset="0"/>
                            </a:rPr>
                          </m:ctrlPr>
                        </m:mPr>
                        <m:mr>
                          <m:e>
                            <m:r>
                              <m:rPr>
                                <m:sty m:val="p"/>
                              </m:rPr>
                              <a:rPr lang="en-US" sz="1400">
                                <a:latin typeface="Cambria Math" panose="02040503050406030204" pitchFamily="18" charset="0"/>
                              </a:rPr>
                              <m:t>catchability</m:t>
                            </m:r>
                            <m:r>
                              <a:rPr lang="en-US" sz="1400">
                                <a:latin typeface="Cambria Math" panose="02040503050406030204" pitchFamily="18" charset="0"/>
                              </a:rPr>
                              <m:t> </m:t>
                            </m:r>
                            <m:r>
                              <m:rPr>
                                <m:sty m:val="p"/>
                              </m:rPr>
                              <a:rPr lang="en-US" sz="1400">
                                <a:latin typeface="Cambria Math" panose="02040503050406030204" pitchFamily="18" charset="0"/>
                              </a:rPr>
                              <m:t>covariates</m:t>
                            </m:r>
                          </m:e>
                        </m:mr>
                        <m:mr>
                          <m:e>
                            <m:groupChr>
                              <m:groupChrPr>
                                <m:chr m:val="⏞"/>
                                <m:pos m:val="top"/>
                                <m:vertJc m:val="bot"/>
                                <m:ctrlPr>
                                  <a:rPr lang="en-US" sz="1400" i="1">
                                    <a:latin typeface="Cambria Math" panose="02040503050406030204" pitchFamily="18" charset="0"/>
                                  </a:rPr>
                                </m:ctrlPr>
                              </m:groupChrPr>
                              <m:e>
                                <m:sSub>
                                  <m:sSubPr>
                                    <m:ctrlPr>
                                      <a:rPr lang="en-US" sz="1400" i="1">
                                        <a:latin typeface="Cambria Math" panose="02040503050406030204" pitchFamily="18" charset="0"/>
                                      </a:rPr>
                                    </m:ctrlPr>
                                  </m:sSubPr>
                                  <m:e>
                                    <m:r>
                                      <m:rPr>
                                        <m:sty m:val="p"/>
                                      </m:rPr>
                                      <a:rPr lang="en-US" sz="1400">
                                        <a:latin typeface="Cambria Math" panose="02040503050406030204" pitchFamily="18" charset="0"/>
                                      </a:rPr>
                                      <m:t>λ</m:t>
                                    </m:r>
                                  </m:e>
                                  <m:sub>
                                    <m:r>
                                      <m:rPr>
                                        <m:sty m:val="p"/>
                                      </m:rPr>
                                      <a:rPr lang="en-US" sz="1400">
                                        <a:latin typeface="Cambria Math" panose="02040503050406030204" pitchFamily="18" charset="0"/>
                                      </a:rPr>
                                      <m:t>p</m:t>
                                    </m:r>
                                  </m:sub>
                                </m:sSub>
                                <m:d>
                                  <m:dPr>
                                    <m:ctrlPr>
                                      <a:rPr lang="en-US" sz="1400" i="1">
                                        <a:latin typeface="Cambria Math" panose="02040503050406030204" pitchFamily="18" charset="0"/>
                                      </a:rPr>
                                    </m:ctrlPr>
                                  </m:dPr>
                                  <m:e>
                                    <m:r>
                                      <m:rPr>
                                        <m:sty m:val="p"/>
                                      </m:rPr>
                                      <a:rPr lang="en-US" sz="1400">
                                        <a:latin typeface="Cambria Math" panose="02040503050406030204" pitchFamily="18" charset="0"/>
                                      </a:rPr>
                                      <m:t>k</m:t>
                                    </m:r>
                                  </m:e>
                                </m:d>
                                <m:r>
                                  <m:rPr>
                                    <m:sty m:val="p"/>
                                  </m:rPr>
                                  <a:rPr lang="en-US" sz="1400">
                                    <a:latin typeface="Cambria Math" panose="02040503050406030204" pitchFamily="18" charset="0"/>
                                  </a:rPr>
                                  <m:t>Q</m:t>
                                </m:r>
                                <m:d>
                                  <m:dPr>
                                    <m:ctrlPr>
                                      <a:rPr lang="en-US" sz="1400" i="1">
                                        <a:latin typeface="Cambria Math" panose="02040503050406030204" pitchFamily="18" charset="0"/>
                                      </a:rPr>
                                    </m:ctrlPr>
                                  </m:dPr>
                                  <m:e>
                                    <m:r>
                                      <m:rPr>
                                        <m:sty m:val="p"/>
                                      </m:rPr>
                                      <a:rPr lang="en-US" sz="1400">
                                        <a:latin typeface="Cambria Math" panose="02040503050406030204" pitchFamily="18" charset="0"/>
                                      </a:rPr>
                                      <m:t>i</m:t>
                                    </m:r>
                                    <m:r>
                                      <a:rPr lang="en-US" sz="1400">
                                        <a:latin typeface="Cambria Math" panose="02040503050406030204" pitchFamily="18" charset="0"/>
                                      </a:rPr>
                                      <m:t>,</m:t>
                                    </m:r>
                                    <m:r>
                                      <m:rPr>
                                        <m:sty m:val="p"/>
                                      </m:rPr>
                                      <a:rPr lang="en-US" sz="1400">
                                        <a:latin typeface="Cambria Math" panose="02040503050406030204" pitchFamily="18" charset="0"/>
                                      </a:rPr>
                                      <m:t>k</m:t>
                                    </m:r>
                                  </m:e>
                                </m:d>
                              </m:e>
                            </m:groupChr>
                          </m:e>
                        </m:mr>
                      </m:m>
                    </m:oMath>
                  </m:oMathPara>
                </a14:m>
                <a:endParaRPr lang="en-US" sz="1400" dirty="0"/>
              </a:p>
            </p:txBody>
          </p:sp>
        </mc:Choice>
        <mc:Fallback xmlns="">
          <p:sp>
            <p:nvSpPr>
              <p:cNvPr id="6" name="Rectangle 5"/>
              <p:cNvSpPr>
                <a:spLocks noRot="1" noChangeAspect="1" noMove="1" noResize="1" noEditPoints="1" noAdjustHandles="1" noChangeArrowheads="1" noChangeShapeType="1" noTextEdit="1"/>
              </p:cNvSpPr>
              <p:nvPr/>
            </p:nvSpPr>
            <p:spPr>
              <a:xfrm>
                <a:off x="-391887" y="1061243"/>
                <a:ext cx="8490857" cy="62767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06157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165666" y="1779776"/>
            <a:ext cx="5714286" cy="3809524"/>
          </a:xfrm>
          <a:prstGeom prst="rect">
            <a:avLst/>
          </a:prstGeom>
        </p:spPr>
      </p:pic>
      <p:sp>
        <p:nvSpPr>
          <p:cNvPr id="4" name="TextBox 3"/>
          <p:cNvSpPr txBox="1"/>
          <p:nvPr/>
        </p:nvSpPr>
        <p:spPr>
          <a:xfrm>
            <a:off x="526049" y="114387"/>
            <a:ext cx="1714187" cy="461665"/>
          </a:xfrm>
          <a:prstGeom prst="rect">
            <a:avLst/>
          </a:prstGeom>
          <a:noFill/>
        </p:spPr>
        <p:txBody>
          <a:bodyPr wrap="none" rtlCol="0">
            <a:spAutoFit/>
          </a:bodyPr>
          <a:lstStyle/>
          <a:p>
            <a:r>
              <a:rPr lang="en-US" sz="2400" dirty="0" smtClean="0"/>
              <a:t>VAST results</a:t>
            </a:r>
            <a:endParaRPr lang="en-US" sz="2400" dirty="0"/>
          </a:p>
        </p:txBody>
      </p:sp>
      <mc:AlternateContent xmlns:mc="http://schemas.openxmlformats.org/markup-compatibility/2006" xmlns:a14="http://schemas.microsoft.com/office/drawing/2010/main">
        <mc:Choice Requires="a14">
          <p:sp>
            <p:nvSpPr>
              <p:cNvPr id="6" name="Rectangle 5"/>
              <p:cNvSpPr/>
              <p:nvPr/>
            </p:nvSpPr>
            <p:spPr>
              <a:xfrm>
                <a:off x="-391887" y="1061243"/>
                <a:ext cx="8490857" cy="6097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log</m:t>
                          </m:r>
                        </m:fName>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m:rPr>
                                      <m:sty m:val="p"/>
                                    </m:rPr>
                                    <a:rPr lang="en-US" sz="1400">
                                      <a:latin typeface="Cambria Math" panose="02040503050406030204" pitchFamily="18" charset="0"/>
                                    </a:rPr>
                                    <m:t>r</m:t>
                                  </m:r>
                                </m:e>
                                <m:sub>
                                  <m:r>
                                    <m:rPr>
                                      <m:sty m:val="p"/>
                                    </m:rPr>
                                    <a:rPr lang="en-US" sz="1400">
                                      <a:latin typeface="Cambria Math" panose="02040503050406030204" pitchFamily="18" charset="0"/>
                                    </a:rPr>
                                    <m:t>i</m:t>
                                  </m:r>
                                </m:sub>
                              </m:sSub>
                            </m:e>
                          </m:d>
                        </m:e>
                      </m:func>
                      <m:r>
                        <a:rPr lang="en-US" sz="1400">
                          <a:latin typeface="Cambria Math" panose="02040503050406030204" pitchFamily="18" charset="0"/>
                        </a:rPr>
                        <m:t>=</m:t>
                      </m:r>
                      <m:m>
                        <m:mPr>
                          <m:mcs>
                            <m:mc>
                              <m:mcPr>
                                <m:count m:val="1"/>
                                <m:mcJc m:val="center"/>
                              </m:mcPr>
                            </m:mc>
                          </m:mcs>
                          <m:ctrlPr>
                            <a:rPr lang="en-US" sz="1400" b="1" i="1" smtClean="0">
                              <a:solidFill>
                                <a:srgbClr val="92D050"/>
                              </a:solidFill>
                              <a:latin typeface="Cambria Math" panose="02040503050406030204" pitchFamily="18" charset="0"/>
                            </a:rPr>
                          </m:ctrlPr>
                        </m:mPr>
                        <m:mr>
                          <m:e>
                            <m:r>
                              <a:rPr lang="en-US" sz="1400" b="1" i="0">
                                <a:solidFill>
                                  <a:srgbClr val="92D050"/>
                                </a:solidFill>
                                <a:latin typeface="Cambria Math" panose="02040503050406030204" pitchFamily="18" charset="0"/>
                              </a:rPr>
                              <m:t>𝐢𝐧𝐭𝐞𝐫𝐜𝐞𝐩𝐭</m:t>
                            </m:r>
                          </m:e>
                        </m:mr>
                        <m:mr>
                          <m:e>
                            <m:groupChr>
                              <m:groupChrPr>
                                <m:chr m:val="⏞"/>
                                <m:pos m:val="top"/>
                                <m:vertJc m:val="bot"/>
                                <m:ctrlPr>
                                  <a:rPr lang="en-US" sz="1400" b="1" i="1">
                                    <a:solidFill>
                                      <a:srgbClr val="92D050"/>
                                    </a:solidFill>
                                    <a:latin typeface="Cambria Math" panose="02040503050406030204" pitchFamily="18" charset="0"/>
                                  </a:rPr>
                                </m:ctrlPr>
                              </m:groupChrPr>
                              <m:e>
                                <m:sSub>
                                  <m:sSubPr>
                                    <m:ctrlPr>
                                      <a:rPr lang="en-US" sz="1400" b="1" i="1">
                                        <a:solidFill>
                                          <a:srgbClr val="92D050"/>
                                        </a:solidFill>
                                        <a:latin typeface="Cambria Math" panose="02040503050406030204" pitchFamily="18" charset="0"/>
                                      </a:rPr>
                                    </m:ctrlPr>
                                  </m:sSubPr>
                                  <m:e>
                                    <m:r>
                                      <a:rPr lang="en-US" sz="1400" b="1" i="0">
                                        <a:solidFill>
                                          <a:srgbClr val="92D050"/>
                                        </a:solidFill>
                                        <a:latin typeface="Cambria Math" panose="02040503050406030204" pitchFamily="18" charset="0"/>
                                      </a:rPr>
                                      <m:t>𝛃</m:t>
                                    </m:r>
                                  </m:e>
                                  <m:sub>
                                    <m:r>
                                      <a:rPr lang="en-US" sz="1400" b="1" i="0">
                                        <a:solidFill>
                                          <a:srgbClr val="92D050"/>
                                        </a:solidFill>
                                        <a:latin typeface="Cambria Math" panose="02040503050406030204" pitchFamily="18" charset="0"/>
                                      </a:rPr>
                                      <m:t>𝐫</m:t>
                                    </m:r>
                                  </m:sub>
                                </m:sSub>
                                <m:d>
                                  <m:dPr>
                                    <m:ctrlPr>
                                      <a:rPr lang="en-US" sz="1400" b="1" i="1">
                                        <a:solidFill>
                                          <a:srgbClr val="92D050"/>
                                        </a:solidFill>
                                        <a:latin typeface="Cambria Math" panose="02040503050406030204" pitchFamily="18" charset="0"/>
                                      </a:rPr>
                                    </m:ctrlPr>
                                  </m:dPr>
                                  <m:e>
                                    <m:sSub>
                                      <m:sSubPr>
                                        <m:ctrlPr>
                                          <a:rPr lang="en-US" sz="1400" b="1" i="1">
                                            <a:solidFill>
                                              <a:srgbClr val="92D050"/>
                                            </a:solidFill>
                                            <a:latin typeface="Cambria Math" panose="02040503050406030204" pitchFamily="18" charset="0"/>
                                          </a:rPr>
                                        </m:ctrlPr>
                                      </m:sSubPr>
                                      <m:e>
                                        <m:r>
                                          <a:rPr lang="en-US" sz="1400" b="1" i="0">
                                            <a:solidFill>
                                              <a:srgbClr val="92D050"/>
                                            </a:solidFill>
                                            <a:latin typeface="Cambria Math" panose="02040503050406030204" pitchFamily="18" charset="0"/>
                                          </a:rPr>
                                          <m:t>𝐭</m:t>
                                        </m:r>
                                      </m:e>
                                      <m:sub>
                                        <m:r>
                                          <a:rPr lang="en-US" sz="1400" b="1" i="0">
                                            <a:solidFill>
                                              <a:srgbClr val="92D050"/>
                                            </a:solidFill>
                                            <a:latin typeface="Cambria Math" panose="02040503050406030204" pitchFamily="18" charset="0"/>
                                          </a:rPr>
                                          <m:t>𝐢</m:t>
                                        </m:r>
                                      </m:sub>
                                    </m:sSub>
                                  </m:e>
                                </m:d>
                              </m:e>
                            </m:groupChr>
                          </m:e>
                        </m:mr>
                      </m:m>
                      <m:r>
                        <a:rPr lang="en-US" sz="1400">
                          <a:latin typeface="Cambria Math" panose="02040503050406030204" pitchFamily="18" charset="0"/>
                        </a:rPr>
                        <m:t>+</m:t>
                      </m:r>
                      <m:m>
                        <m:mPr>
                          <m:mcs>
                            <m:mc>
                              <m:mcPr>
                                <m:count m:val="1"/>
                                <m:mcJc m:val="center"/>
                              </m:mcPr>
                            </m:mc>
                          </m:mcs>
                          <m:ctrlPr>
                            <a:rPr lang="en-US" sz="1400" i="1">
                              <a:latin typeface="Cambria Math" panose="02040503050406030204" pitchFamily="18" charset="0"/>
                            </a:rPr>
                          </m:ctrlPr>
                        </m:mPr>
                        <m:mr>
                          <m:e>
                            <m:r>
                              <m:rPr>
                                <m:sty m:val="p"/>
                              </m:rPr>
                              <a:rPr lang="en-US" sz="1400">
                                <a:latin typeface="Cambria Math" panose="02040503050406030204" pitchFamily="18" charset="0"/>
                              </a:rPr>
                              <m:t>spatial</m:t>
                            </m:r>
                          </m:e>
                        </m:mr>
                        <m:mr>
                          <m:e>
                            <m:groupChr>
                              <m:groupChrPr>
                                <m:chr m:val="⏞"/>
                                <m:pos m:val="top"/>
                                <m:vertJc m:val="bot"/>
                                <m:ctrlPr>
                                  <a:rPr lang="en-US" sz="1400" i="1">
                                    <a:latin typeface="Cambria Math" panose="02040503050406030204" pitchFamily="18" charset="0"/>
                                  </a:rPr>
                                </m:ctrlPr>
                              </m:groupChrPr>
                              <m:e>
                                <m:sSub>
                                  <m:sSubPr>
                                    <m:ctrlPr>
                                      <a:rPr lang="en-US" sz="1400" i="1">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m:rPr>
                                            <m:sty m:val="p"/>
                                          </m:rPr>
                                          <a:rPr lang="en-US" sz="1400">
                                            <a:latin typeface="Cambria Math" panose="02040503050406030204" pitchFamily="18" charset="0"/>
                                          </a:rPr>
                                          <m:t>ω</m:t>
                                        </m:r>
                                      </m:e>
                                      <m:sub>
                                        <m:r>
                                          <m:rPr>
                                            <m:sty m:val="p"/>
                                          </m:rPr>
                                          <a:rPr lang="en-US" sz="1400">
                                            <a:latin typeface="Cambria Math" panose="02040503050406030204" pitchFamily="18" charset="0"/>
                                          </a:rPr>
                                          <m:t>r</m:t>
                                        </m:r>
                                      </m:sub>
                                    </m:sSub>
                                  </m:sub>
                                </m:sSub>
                                <m:r>
                                  <a:rPr lang="en-US" sz="1400">
                                    <a:latin typeface="Cambria Math" panose="02040503050406030204" pitchFamily="18" charset="0"/>
                                  </a:rPr>
                                  <m:t>(</m:t>
                                </m:r>
                                <m:sSub>
                                  <m:sSubPr>
                                    <m:ctrlPr>
                                      <a:rPr lang="en-US" sz="1400" i="1">
                                        <a:latin typeface="Cambria Math" panose="02040503050406030204" pitchFamily="18" charset="0"/>
                                      </a:rPr>
                                    </m:ctrlPr>
                                  </m:sSubPr>
                                  <m:e>
                                    <m:r>
                                      <m:rPr>
                                        <m:sty m:val="p"/>
                                      </m:rPr>
                                      <a:rPr lang="en-US" sz="1400">
                                        <a:latin typeface="Cambria Math" panose="02040503050406030204" pitchFamily="18" charset="0"/>
                                      </a:rPr>
                                      <m:t>f</m:t>
                                    </m:r>
                                  </m:e>
                                  <m:sub>
                                    <m:r>
                                      <m:rPr>
                                        <m:sty m:val="p"/>
                                      </m:rPr>
                                      <a:rPr lang="en-US" sz="1400">
                                        <a:latin typeface="Cambria Math" panose="02040503050406030204" pitchFamily="18" charset="0"/>
                                      </a:rPr>
                                      <m:t>i</m:t>
                                    </m:r>
                                  </m:sub>
                                </m:sSub>
                                <m:r>
                                  <a:rPr lang="en-US" sz="1400">
                                    <a:latin typeface="Cambria Math" panose="02040503050406030204" pitchFamily="18" charset="0"/>
                                  </a:rPr>
                                  <m:t>)</m:t>
                                </m:r>
                                <m:sSub>
                                  <m:sSubPr>
                                    <m:ctrlPr>
                                      <a:rPr lang="en-US" sz="1400" i="1">
                                        <a:latin typeface="Cambria Math" panose="02040503050406030204" pitchFamily="18" charset="0"/>
                                      </a:rPr>
                                    </m:ctrlPr>
                                  </m:sSubPr>
                                  <m:e>
                                    <m:r>
                                      <m:rPr>
                                        <m:sty m:val="p"/>
                                      </m:rPr>
                                      <a:rPr lang="en-US" sz="1400">
                                        <a:latin typeface="Cambria Math" panose="02040503050406030204" pitchFamily="18" charset="0"/>
                                      </a:rPr>
                                      <m:t>ω</m:t>
                                    </m:r>
                                  </m:e>
                                  <m:sub>
                                    <m:r>
                                      <m:rPr>
                                        <m:sty m:val="p"/>
                                      </m:rPr>
                                      <a:rPr lang="en-US" sz="1400">
                                        <a:latin typeface="Cambria Math" panose="02040503050406030204" pitchFamily="18" charset="0"/>
                                      </a:rPr>
                                      <m:t>r</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m:rPr>
                                            <m:sty m:val="p"/>
                                          </m:rPr>
                                          <a:rPr lang="en-US" sz="1400">
                                            <a:latin typeface="Cambria Math" panose="02040503050406030204" pitchFamily="18" charset="0"/>
                                          </a:rPr>
                                          <m:t>s</m:t>
                                        </m:r>
                                      </m:e>
                                      <m:sub>
                                        <m:r>
                                          <m:rPr>
                                            <m:sty m:val="p"/>
                                          </m:rPr>
                                          <a:rPr lang="en-US" sz="1400">
                                            <a:latin typeface="Cambria Math" panose="02040503050406030204" pitchFamily="18" charset="0"/>
                                          </a:rPr>
                                          <m:t>i</m:t>
                                        </m:r>
                                      </m:sub>
                                    </m:sSub>
                                  </m:e>
                                </m:d>
                              </m:e>
                            </m:groupChr>
                          </m:e>
                        </m:mr>
                      </m:m>
                      <m:r>
                        <a:rPr lang="en-US" sz="1400">
                          <a:latin typeface="Cambria Math" panose="02040503050406030204" pitchFamily="18" charset="0"/>
                        </a:rPr>
                        <m:t>+</m:t>
                      </m:r>
                      <m:m>
                        <m:mPr>
                          <m:mcs>
                            <m:mc>
                              <m:mcPr>
                                <m:count m:val="1"/>
                                <m:mcJc m:val="center"/>
                              </m:mcPr>
                            </m:mc>
                          </m:mcs>
                          <m:ctrlPr>
                            <a:rPr lang="en-US" sz="1400" i="1">
                              <a:latin typeface="Cambria Math" panose="02040503050406030204" pitchFamily="18" charset="0"/>
                            </a:rPr>
                          </m:ctrlPr>
                        </m:mPr>
                        <m:mr>
                          <m:e>
                            <m:r>
                              <m:rPr>
                                <m:sty m:val="p"/>
                              </m:rPr>
                              <a:rPr lang="en-US" sz="1400">
                                <a:latin typeface="Cambria Math" panose="02040503050406030204" pitchFamily="18" charset="0"/>
                              </a:rPr>
                              <m:t>spatiotemporal</m:t>
                            </m:r>
                          </m:e>
                        </m:mr>
                        <m:mr>
                          <m:e>
                            <m:groupChr>
                              <m:groupChrPr>
                                <m:chr m:val="⏞"/>
                                <m:pos m:val="top"/>
                                <m:vertJc m:val="bot"/>
                                <m:ctrlPr>
                                  <a:rPr lang="en-US" sz="1400" i="1">
                                    <a:latin typeface="Cambria Math" panose="02040503050406030204" pitchFamily="18" charset="0"/>
                                  </a:rPr>
                                </m:ctrlPr>
                              </m:groupChrPr>
                              <m:e>
                                <m:sSub>
                                  <m:sSubPr>
                                    <m:ctrlPr>
                                      <a:rPr lang="en-US" sz="1400" i="1">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m:rPr>
                                            <m:sty m:val="p"/>
                                          </m:rPr>
                                          <a:rPr lang="en-US" sz="1400">
                                            <a:latin typeface="Cambria Math" panose="02040503050406030204" pitchFamily="18" charset="0"/>
                                          </a:rPr>
                                          <m:t>ε</m:t>
                                        </m:r>
                                      </m:e>
                                      <m:sub>
                                        <m:r>
                                          <m:rPr>
                                            <m:sty m:val="p"/>
                                          </m:rPr>
                                          <a:rPr lang="en-US" sz="1400">
                                            <a:latin typeface="Cambria Math" panose="02040503050406030204" pitchFamily="18" charset="0"/>
                                          </a:rPr>
                                          <m:t>r</m:t>
                                        </m:r>
                                      </m:sub>
                                    </m:sSub>
                                  </m:sub>
                                </m:sSub>
                                <m:sSub>
                                  <m:sSubPr>
                                    <m:ctrlPr>
                                      <a:rPr lang="en-US" sz="1400" i="1">
                                        <a:latin typeface="Cambria Math" panose="02040503050406030204" pitchFamily="18" charset="0"/>
                                      </a:rPr>
                                    </m:ctrlPr>
                                  </m:sSubPr>
                                  <m:e>
                                    <m:d>
                                      <m:dPr>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m:rPr>
                                                <m:sty m:val="p"/>
                                              </m:rPr>
                                              <a:rPr lang="en-US" sz="1400">
                                                <a:latin typeface="Cambria Math" panose="02040503050406030204" pitchFamily="18" charset="0"/>
                                              </a:rPr>
                                              <m:t>f</m:t>
                                            </m:r>
                                          </m:e>
                                          <m:sub>
                                            <m:r>
                                              <m:rPr>
                                                <m:sty m:val="p"/>
                                              </m:rPr>
                                              <a:rPr lang="en-US" sz="1400">
                                                <a:latin typeface="Cambria Math" panose="02040503050406030204" pitchFamily="18" charset="0"/>
                                              </a:rPr>
                                              <m:t>i</m:t>
                                            </m:r>
                                          </m:sub>
                                        </m:sSub>
                                        <m:r>
                                          <a:rPr lang="en-US" sz="1400">
                                            <a:latin typeface="Cambria Math" panose="02040503050406030204" pitchFamily="18" charset="0"/>
                                          </a:rPr>
                                          <m:t>)</m:t>
                                        </m:r>
                                        <m:r>
                                          <m:rPr>
                                            <m:sty m:val="p"/>
                                          </m:rPr>
                                          <a:rPr lang="en-US" sz="1400">
                                            <a:latin typeface="Cambria Math" panose="02040503050406030204" pitchFamily="18" charset="0"/>
                                          </a:rPr>
                                          <m:t>ε</m:t>
                                        </m:r>
                                      </m:e>
                                    </m:d>
                                  </m:e>
                                  <m:sub>
                                    <m:r>
                                      <m:rPr>
                                        <m:sty m:val="p"/>
                                      </m:rPr>
                                      <a:rPr lang="en-US" sz="1400">
                                        <a:latin typeface="Cambria Math" panose="02040503050406030204" pitchFamily="18" charset="0"/>
                                      </a:rPr>
                                      <m:t>r</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m:rPr>
                                            <m:sty m:val="p"/>
                                          </m:rPr>
                                          <a:rPr lang="en-US" sz="1400">
                                            <a:latin typeface="Cambria Math" panose="02040503050406030204" pitchFamily="18" charset="0"/>
                                          </a:rPr>
                                          <m:t>s</m:t>
                                        </m:r>
                                      </m:e>
                                      <m:sub>
                                        <m:r>
                                          <m:rPr>
                                            <m:sty m:val="p"/>
                                          </m:rPr>
                                          <a:rPr lang="en-US" sz="1400">
                                            <a:latin typeface="Cambria Math" panose="02040503050406030204" pitchFamily="18" charset="0"/>
                                          </a:rPr>
                                          <m:t>i</m:t>
                                        </m:r>
                                      </m:sub>
                                    </m:sSub>
                                    <m:r>
                                      <a:rPr lang="en-US" sz="1400">
                                        <a:latin typeface="Cambria Math" panose="02040503050406030204" pitchFamily="18" charset="0"/>
                                      </a:rPr>
                                      <m:t>,</m:t>
                                    </m:r>
                                    <m:sSub>
                                      <m:sSubPr>
                                        <m:ctrlPr>
                                          <a:rPr lang="en-US" sz="1400" i="1">
                                            <a:latin typeface="Cambria Math" panose="02040503050406030204" pitchFamily="18" charset="0"/>
                                          </a:rPr>
                                        </m:ctrlPr>
                                      </m:sSubPr>
                                      <m:e>
                                        <m:r>
                                          <m:rPr>
                                            <m:sty m:val="p"/>
                                          </m:rPr>
                                          <a:rPr lang="en-US" sz="1400">
                                            <a:latin typeface="Cambria Math" panose="02040503050406030204" pitchFamily="18" charset="0"/>
                                          </a:rPr>
                                          <m:t>t</m:t>
                                        </m:r>
                                      </m:e>
                                      <m:sub>
                                        <m:r>
                                          <m:rPr>
                                            <m:sty m:val="p"/>
                                          </m:rPr>
                                          <a:rPr lang="en-US" sz="1400">
                                            <a:latin typeface="Cambria Math" panose="02040503050406030204" pitchFamily="18" charset="0"/>
                                          </a:rPr>
                                          <m:t>i</m:t>
                                        </m:r>
                                      </m:sub>
                                    </m:sSub>
                                    <m:r>
                                      <a:rPr lang="en-US" sz="1400">
                                        <a:latin typeface="Cambria Math" panose="02040503050406030204" pitchFamily="18" charset="0"/>
                                      </a:rPr>
                                      <m:t>,</m:t>
                                    </m:r>
                                    <m:sSub>
                                      <m:sSubPr>
                                        <m:ctrlPr>
                                          <a:rPr lang="en-US" sz="1400" i="1">
                                            <a:latin typeface="Cambria Math" panose="02040503050406030204" pitchFamily="18" charset="0"/>
                                          </a:rPr>
                                        </m:ctrlPr>
                                      </m:sSubPr>
                                      <m:e>
                                        <m:r>
                                          <m:rPr>
                                            <m:sty m:val="p"/>
                                          </m:rPr>
                                          <a:rPr lang="en-US" sz="1400">
                                            <a:latin typeface="Cambria Math" panose="02040503050406030204" pitchFamily="18" charset="0"/>
                                          </a:rPr>
                                          <m:t>f</m:t>
                                        </m:r>
                                      </m:e>
                                      <m:sub>
                                        <m:r>
                                          <m:rPr>
                                            <m:sty m:val="p"/>
                                          </m:rPr>
                                          <a:rPr lang="en-US" sz="1400">
                                            <a:latin typeface="Cambria Math" panose="02040503050406030204" pitchFamily="18" charset="0"/>
                                          </a:rPr>
                                          <m:t>i</m:t>
                                        </m:r>
                                      </m:sub>
                                    </m:sSub>
                                  </m:e>
                                </m:d>
                              </m:e>
                            </m:groupChr>
                          </m:e>
                        </m:mr>
                      </m:m>
                      <m:r>
                        <a:rPr lang="en-US" sz="1400">
                          <a:latin typeface="Cambria Math" panose="02040503050406030204" pitchFamily="18" charset="0"/>
                        </a:rPr>
                        <m:t>+</m:t>
                      </m:r>
                      <m:m>
                        <m:mPr>
                          <m:mcs>
                            <m:mc>
                              <m:mcPr>
                                <m:count m:val="1"/>
                                <m:mcJc m:val="center"/>
                              </m:mcPr>
                            </m:mc>
                          </m:mcs>
                          <m:ctrlPr>
                            <a:rPr lang="en-US" sz="1400" i="1">
                              <a:latin typeface="Cambria Math" panose="02040503050406030204" pitchFamily="18" charset="0"/>
                            </a:rPr>
                          </m:ctrlPr>
                        </m:mPr>
                        <m:mr>
                          <m:e>
                            <m:r>
                              <m:rPr>
                                <m:sty m:val="p"/>
                              </m:rPr>
                              <a:rPr lang="en-US" sz="1400">
                                <a:latin typeface="Cambria Math" panose="02040503050406030204" pitchFamily="18" charset="0"/>
                              </a:rPr>
                              <m:t>catchability</m:t>
                            </m:r>
                            <m:r>
                              <a:rPr lang="en-US" sz="1400">
                                <a:latin typeface="Cambria Math" panose="02040503050406030204" pitchFamily="18" charset="0"/>
                              </a:rPr>
                              <m:t> </m:t>
                            </m:r>
                            <m:r>
                              <m:rPr>
                                <m:sty m:val="p"/>
                              </m:rPr>
                              <a:rPr lang="en-US" sz="1400">
                                <a:latin typeface="Cambria Math" panose="02040503050406030204" pitchFamily="18" charset="0"/>
                              </a:rPr>
                              <m:t>covariates</m:t>
                            </m:r>
                          </m:e>
                        </m:mr>
                        <m:mr>
                          <m:e>
                            <m:groupChr>
                              <m:groupChrPr>
                                <m:chr m:val="⏞"/>
                                <m:pos m:val="top"/>
                                <m:vertJc m:val="bot"/>
                                <m:ctrlPr>
                                  <a:rPr lang="en-US" sz="1400" i="1">
                                    <a:latin typeface="Cambria Math" panose="02040503050406030204" pitchFamily="18" charset="0"/>
                                  </a:rPr>
                                </m:ctrlPr>
                              </m:groupChrPr>
                              <m:e>
                                <m:sSub>
                                  <m:sSubPr>
                                    <m:ctrlPr>
                                      <a:rPr lang="en-US" sz="1400" i="1">
                                        <a:latin typeface="Cambria Math" panose="02040503050406030204" pitchFamily="18" charset="0"/>
                                      </a:rPr>
                                    </m:ctrlPr>
                                  </m:sSubPr>
                                  <m:e>
                                    <m:r>
                                      <m:rPr>
                                        <m:sty m:val="p"/>
                                      </m:rPr>
                                      <a:rPr lang="en-US" sz="1400">
                                        <a:latin typeface="Cambria Math" panose="02040503050406030204" pitchFamily="18" charset="0"/>
                                      </a:rPr>
                                      <m:t>λ</m:t>
                                    </m:r>
                                  </m:e>
                                  <m:sub>
                                    <m:sSub>
                                      <m:sSubPr>
                                        <m:ctrlPr>
                                          <a:rPr lang="en-US" sz="1400" i="1">
                                            <a:latin typeface="Cambria Math" panose="02040503050406030204" pitchFamily="18" charset="0"/>
                                          </a:rPr>
                                        </m:ctrlPr>
                                      </m:sSubPr>
                                      <m:e>
                                        <m:r>
                                          <m:rPr>
                                            <m:sty m:val="p"/>
                                          </m:rPr>
                                          <a:rPr lang="en-US" sz="1400">
                                            <a:latin typeface="Cambria Math" panose="02040503050406030204" pitchFamily="18" charset="0"/>
                                          </a:rPr>
                                          <m:t>i</m:t>
                                        </m:r>
                                      </m:e>
                                      <m:sub>
                                        <m:r>
                                          <m:rPr>
                                            <m:sty m:val="p"/>
                                          </m:rPr>
                                          <a:rPr lang="en-US" sz="1400">
                                            <a:latin typeface="Cambria Math" panose="02040503050406030204" pitchFamily="18" charset="0"/>
                                          </a:rPr>
                                          <m:t>r</m:t>
                                        </m:r>
                                      </m:sub>
                                    </m:sSub>
                                  </m:sub>
                                </m:sSub>
                                <m:d>
                                  <m:dPr>
                                    <m:ctrlPr>
                                      <a:rPr lang="en-US" sz="1400" i="1">
                                        <a:latin typeface="Cambria Math" panose="02040503050406030204" pitchFamily="18" charset="0"/>
                                      </a:rPr>
                                    </m:ctrlPr>
                                  </m:dPr>
                                  <m:e>
                                    <m:r>
                                      <m:rPr>
                                        <m:sty m:val="p"/>
                                      </m:rPr>
                                      <a:rPr lang="en-US" sz="1400">
                                        <a:latin typeface="Cambria Math" panose="02040503050406030204" pitchFamily="18" charset="0"/>
                                      </a:rPr>
                                      <m:t>k</m:t>
                                    </m:r>
                                  </m:e>
                                </m:d>
                                <m:r>
                                  <m:rPr>
                                    <m:sty m:val="p"/>
                                  </m:rPr>
                                  <a:rPr lang="en-US" sz="1400">
                                    <a:latin typeface="Cambria Math" panose="02040503050406030204" pitchFamily="18" charset="0"/>
                                  </a:rPr>
                                  <m:t>Q</m:t>
                                </m:r>
                                <m:d>
                                  <m:dPr>
                                    <m:ctrlPr>
                                      <a:rPr lang="en-US" sz="1400" i="1">
                                        <a:latin typeface="Cambria Math" panose="02040503050406030204" pitchFamily="18" charset="0"/>
                                      </a:rPr>
                                    </m:ctrlPr>
                                  </m:dPr>
                                  <m:e>
                                    <m:r>
                                      <m:rPr>
                                        <m:sty m:val="p"/>
                                      </m:rPr>
                                      <a:rPr lang="en-US" sz="1400">
                                        <a:latin typeface="Cambria Math" panose="02040503050406030204" pitchFamily="18" charset="0"/>
                                      </a:rPr>
                                      <m:t>i</m:t>
                                    </m:r>
                                    <m:r>
                                      <a:rPr lang="en-US" sz="1400">
                                        <a:latin typeface="Cambria Math" panose="02040503050406030204" pitchFamily="18" charset="0"/>
                                      </a:rPr>
                                      <m:t>,</m:t>
                                    </m:r>
                                    <m:r>
                                      <m:rPr>
                                        <m:sty m:val="p"/>
                                      </m:rPr>
                                      <a:rPr lang="en-US" sz="1400">
                                        <a:latin typeface="Cambria Math" panose="02040503050406030204" pitchFamily="18" charset="0"/>
                                      </a:rPr>
                                      <m:t>k</m:t>
                                    </m:r>
                                  </m:e>
                                </m:d>
                              </m:e>
                            </m:groupChr>
                          </m:e>
                        </m:mr>
                      </m:m>
                    </m:oMath>
                  </m:oMathPara>
                </a14:m>
                <a:endParaRPr lang="en-US" sz="1400" dirty="0"/>
              </a:p>
            </p:txBody>
          </p:sp>
        </mc:Choice>
        <mc:Fallback xmlns="">
          <p:sp>
            <p:nvSpPr>
              <p:cNvPr id="6" name="Rectangle 5"/>
              <p:cNvSpPr>
                <a:spLocks noRot="1" noChangeAspect="1" noMove="1" noResize="1" noEditPoints="1" noAdjustHandles="1" noChangeArrowheads="1" noChangeShapeType="1" noTextEdit="1"/>
              </p:cNvSpPr>
              <p:nvPr/>
            </p:nvSpPr>
            <p:spPr>
              <a:xfrm>
                <a:off x="-391887" y="1061243"/>
                <a:ext cx="8490857" cy="609719"/>
              </a:xfrm>
              <a:prstGeom prst="rect">
                <a:avLst/>
              </a:prstGeom>
              <a:blipFill>
                <a:blip r:embed="rId4"/>
                <a:stretch>
                  <a:fillRect/>
                </a:stretch>
              </a:blipFill>
            </p:spPr>
            <p:txBody>
              <a:bodyPr/>
              <a:lstStyle/>
              <a:p>
                <a:r>
                  <a:rPr lang="en-US">
                    <a:noFill/>
                  </a:rPr>
                  <a:t> </a:t>
                </a:r>
              </a:p>
            </p:txBody>
          </p:sp>
        </mc:Fallback>
      </mc:AlternateContent>
      <p:pic>
        <p:nvPicPr>
          <p:cNvPr id="2" name="Picture 1"/>
          <p:cNvPicPr>
            <a:picLocks noChangeAspect="1"/>
          </p:cNvPicPr>
          <p:nvPr/>
        </p:nvPicPr>
        <p:blipFill>
          <a:blip r:embed="rId5"/>
          <a:stretch>
            <a:fillRect/>
          </a:stretch>
        </p:blipFill>
        <p:spPr>
          <a:xfrm>
            <a:off x="1165666" y="1779776"/>
            <a:ext cx="5714286" cy="3809524"/>
          </a:xfrm>
          <a:prstGeom prst="rect">
            <a:avLst/>
          </a:prstGeom>
        </p:spPr>
      </p:pic>
      <p:pic>
        <p:nvPicPr>
          <p:cNvPr id="8" name="Picture 7"/>
          <p:cNvPicPr/>
          <p:nvPr/>
        </p:nvPicPr>
        <p:blipFill>
          <a:blip r:embed="rId6" cstate="print">
            <a:extLst>
              <a:ext uri="{28A0092B-C50C-407E-A947-70E740481C1C}">
                <a14:useLocalDpi xmlns:a14="http://schemas.microsoft.com/office/drawing/2010/main" val="0"/>
              </a:ext>
            </a:extLst>
          </a:blip>
          <a:stretch>
            <a:fillRect/>
          </a:stretch>
        </p:blipFill>
        <p:spPr>
          <a:xfrm>
            <a:off x="7434072" y="0"/>
            <a:ext cx="2916936" cy="6812280"/>
          </a:xfrm>
          <a:prstGeom prst="rect">
            <a:avLst/>
          </a:prstGeom>
        </p:spPr>
      </p:pic>
    </p:spTree>
    <p:extLst>
      <p:ext uri="{BB962C8B-B14F-4D97-AF65-F5344CB8AC3E}">
        <p14:creationId xmlns:p14="http://schemas.microsoft.com/office/powerpoint/2010/main" val="3077287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2032</Words>
  <Application>Microsoft Office PowerPoint</Application>
  <PresentationFormat>Widescreen</PresentationFormat>
  <Paragraphs>138</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Monotype Corsiva</vt:lpstr>
      <vt:lpstr>Times New Roman</vt:lpstr>
      <vt:lpstr>Office Theme</vt:lpstr>
      <vt:lpstr>PowerPoint Presentation</vt:lpstr>
      <vt:lpstr>http://byui-mbfe.blogspot.com/2015/04/mbfe-day-7-sun-and-sand.html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Brandon.Chasco</dc:creator>
  <cp:lastModifiedBy>Chasco, Brandon Edward</cp:lastModifiedBy>
  <cp:revision>35</cp:revision>
  <dcterms:created xsi:type="dcterms:W3CDTF">2021-02-18T16:36:08Z</dcterms:created>
  <dcterms:modified xsi:type="dcterms:W3CDTF">2021-02-25T17:04:26Z</dcterms:modified>
</cp:coreProperties>
</file>