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cf413af6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cf413af6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c92359e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c92359e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c92359e2a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c92359e2a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c92359e2a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c92359e2a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c92359e2a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c92359e2a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c92359e2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c92359e2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c92359e2a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c92359e2a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c92359e2a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c92359e2a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cf413af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cf413a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F3F3F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10800000">
            <a:off x="7376700" y="0"/>
            <a:ext cx="1767300" cy="703800"/>
          </a:xfrm>
          <a:prstGeom prst="rtTriangle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1" Type="http://schemas.openxmlformats.org/officeDocument/2006/relationships/image" Target="../media/image10.png"/><Relationship Id="rId10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745400"/>
            <a:ext cx="8520600" cy="10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Computational motor control and learning</a:t>
            </a:r>
            <a:r>
              <a:rPr lang="en" sz="3000"/>
              <a:t>: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a game theoretic </a:t>
            </a:r>
            <a:r>
              <a:rPr i="1" lang="en" sz="3000"/>
              <a:t>approach</a:t>
            </a:r>
            <a:endParaRPr i="1" sz="3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392000"/>
            <a:ext cx="85206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Ben Chasnov, B</a:t>
            </a:r>
            <a:r>
              <a:rPr lang="en" sz="1400"/>
              <a:t>ehnoosh Parsa</a:t>
            </a:r>
            <a:br>
              <a:rPr lang="en" sz="1400"/>
            </a:br>
            <a:r>
              <a:rPr lang="en" sz="1400"/>
              <a:t>Dr. Sam Burden, Dr. Lillian Ratliff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deliverables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47950" y="1152475"/>
            <a:ext cx="40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Theory</a:t>
            </a:r>
            <a:endParaRPr b="1"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LQR games via gradient play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Convergence </a:t>
            </a:r>
            <a:r>
              <a:rPr lang="en" sz="1200"/>
              <a:t>guarantees			</a:t>
            </a:r>
            <a:r>
              <a:rPr lang="en" sz="1200">
                <a:solidFill>
                  <a:srgbClr val="00FF00"/>
                </a:solidFill>
                <a:highlight>
                  <a:srgbClr val="666666"/>
                </a:highlight>
              </a:rPr>
              <a:t>✓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Prelim simulations				</a:t>
            </a:r>
            <a:r>
              <a:rPr lang="en" sz="1200">
                <a:solidFill>
                  <a:srgbClr val="00FF00"/>
                </a:solidFill>
                <a:highlight>
                  <a:srgbClr val="666666"/>
                </a:highlight>
              </a:rPr>
              <a:t>✓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MDP minimax games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Problem </a:t>
            </a:r>
            <a:r>
              <a:rPr lang="en" sz="1200"/>
              <a:t>formulation</a:t>
            </a:r>
            <a:r>
              <a:rPr lang="en" sz="1200"/>
              <a:t> with constraints	</a:t>
            </a:r>
            <a:r>
              <a:rPr lang="en" sz="1200">
                <a:solidFill>
                  <a:srgbClr val="00FF00"/>
                </a:solidFill>
                <a:highlight>
                  <a:srgbClr val="666666"/>
                </a:highlight>
              </a:rPr>
              <a:t>✓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Prelim. simulations				</a:t>
            </a:r>
            <a:r>
              <a:rPr lang="en" sz="1200">
                <a:solidFill>
                  <a:srgbClr val="FFFF00"/>
                </a:solidFill>
                <a:highlight>
                  <a:srgbClr val="666666"/>
                </a:highlight>
              </a:rPr>
              <a:t>⌾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Adaptive control with multi-agent SI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 sz="1200"/>
              <a:t>Novel</a:t>
            </a:r>
            <a:r>
              <a:rPr lang="en" sz="1200"/>
              <a:t> multi-agent approach		</a:t>
            </a:r>
            <a:r>
              <a:rPr lang="en" sz="1200">
                <a:solidFill>
                  <a:srgbClr val="FFFF00"/>
                </a:solidFill>
                <a:highlight>
                  <a:srgbClr val="666666"/>
                </a:highlight>
              </a:rPr>
              <a:t>⌾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Inverse optimal control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Shift nash of cost minimizing agents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Prelim. simulations</a:t>
            </a:r>
            <a:endParaRPr sz="1200"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4261475" y="1152475"/>
            <a:ext cx="45324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Experimental</a:t>
            </a:r>
            <a:endParaRPr b="1"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Modular testbench: </a:t>
            </a:r>
            <a:r>
              <a:rPr lang="en" sz="1200">
                <a:solidFill>
                  <a:schemeClr val="dk1"/>
                </a:solidFill>
              </a:rPr>
              <a:t>series-elastic haptic paddle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Design first prototype 			</a:t>
            </a:r>
            <a:r>
              <a:rPr lang="en" sz="1200">
                <a:solidFill>
                  <a:srgbClr val="00FF00"/>
                </a:solidFill>
                <a:highlight>
                  <a:srgbClr val="666666"/>
                </a:highlight>
              </a:rPr>
              <a:t>✓</a:t>
            </a:r>
            <a:r>
              <a:rPr lang="en" sz="1200">
                <a:solidFill>
                  <a:srgbClr val="00FF00"/>
                </a:solidFill>
                <a:highlight>
                  <a:srgbClr val="000000"/>
                </a:highlight>
              </a:rPr>
              <a:t> </a:t>
            </a:r>
            <a:endParaRPr sz="1200">
              <a:solidFill>
                <a:srgbClr val="00FF00"/>
              </a:solidFill>
              <a:highlight>
                <a:srgbClr val="000000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Source parts					</a:t>
            </a:r>
            <a:r>
              <a:rPr lang="en" sz="1200">
                <a:solidFill>
                  <a:srgbClr val="00FF00"/>
                </a:solidFill>
                <a:highlight>
                  <a:srgbClr val="666666"/>
                </a:highlight>
              </a:rPr>
              <a:t>✓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Print and assemble				</a:t>
            </a:r>
            <a:r>
              <a:rPr lang="en" sz="1200">
                <a:solidFill>
                  <a:srgbClr val="FFFF00"/>
                </a:solidFill>
                <a:highlight>
                  <a:srgbClr val="666666"/>
                </a:highlight>
              </a:rPr>
              <a:t>⌾</a:t>
            </a:r>
            <a:endParaRPr sz="1200">
              <a:solidFill>
                <a:srgbClr val="FFFF00"/>
              </a:solidFill>
              <a:highlight>
                <a:srgbClr val="666666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Simple PID controller			</a:t>
            </a:r>
            <a:r>
              <a:rPr lang="en" sz="1200">
                <a:solidFill>
                  <a:srgbClr val="FFFF00"/>
                </a:solidFill>
                <a:highlight>
                  <a:srgbClr val="666666"/>
                </a:highlight>
              </a:rPr>
              <a:t>⌾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Validation experiments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Adaptive controller detects sys. params.	</a:t>
            </a:r>
            <a:r>
              <a:rPr lang="en" sz="1200">
                <a:solidFill>
                  <a:srgbClr val="FFFF00"/>
                </a:solidFill>
                <a:highlight>
                  <a:srgbClr val="666666"/>
                </a:highlight>
              </a:rPr>
              <a:t>⌾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Reproduce Wolpert motor games		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(Stretch goal) </a:t>
            </a:r>
            <a:r>
              <a:rPr b="1" lang="en" sz="1200">
                <a:solidFill>
                  <a:schemeClr val="dk1"/>
                </a:solidFill>
              </a:rPr>
              <a:t>Novel experiments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Characterize nash of two-player dynamic games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Inverse reinforcement learning via adaptive control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(Stretch goal) </a:t>
            </a:r>
            <a:r>
              <a:rPr b="1" lang="en" sz="1200">
                <a:solidFill>
                  <a:schemeClr val="dk1"/>
                </a:solidFill>
              </a:rPr>
              <a:t>Extend modular hardware setup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Hopper games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Balance games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sp>
        <p:nvSpPr>
          <p:cNvPr id="213" name="Google Shape;213;p22"/>
          <p:cNvSpPr txBox="1"/>
          <p:nvPr/>
        </p:nvSpPr>
        <p:spPr>
          <a:xfrm>
            <a:off x="7545625" y="643800"/>
            <a:ext cx="1314000" cy="572700"/>
          </a:xfrm>
          <a:prstGeom prst="rect">
            <a:avLst/>
          </a:prstGeom>
          <a:solidFill>
            <a:srgbClr val="D9D9D9">
              <a:alpha val="5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highlight>
                  <a:srgbClr val="666666"/>
                </a:highlight>
              </a:rPr>
              <a:t>✓</a:t>
            </a:r>
            <a:r>
              <a:rPr lang="en" sz="1200"/>
              <a:t>   </a:t>
            </a:r>
            <a:r>
              <a:rPr lang="en" sz="1200"/>
              <a:t>Completed</a:t>
            </a:r>
            <a:br>
              <a:rPr lang="en" sz="1200"/>
            </a:br>
            <a:r>
              <a:rPr lang="en" sz="1200">
                <a:solidFill>
                  <a:srgbClr val="FFFF00"/>
                </a:solidFill>
                <a:highlight>
                  <a:srgbClr val="666666"/>
                </a:highlight>
              </a:rPr>
              <a:t>⌾</a:t>
            </a:r>
            <a:r>
              <a:rPr lang="en" sz="1200">
                <a:solidFill>
                  <a:schemeClr val="dk1"/>
                </a:solidFill>
              </a:rPr>
              <a:t>   In progress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550" y="1244325"/>
            <a:ext cx="3694800" cy="385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 system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</a:t>
            </a:r>
            <a:r>
              <a:rPr lang="en"/>
              <a:t> Multi-agent Dynamics</a:t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1462000" y="3773850"/>
            <a:ext cx="366609" cy="523103"/>
            <a:chOff x="1885100" y="2637775"/>
            <a:chExt cx="366609" cy="523103"/>
          </a:xfrm>
        </p:grpSpPr>
        <p:grpSp>
          <p:nvGrpSpPr>
            <p:cNvPr id="64" name="Google Shape;64;p14"/>
            <p:cNvGrpSpPr/>
            <p:nvPr/>
          </p:nvGrpSpPr>
          <p:grpSpPr>
            <a:xfrm>
              <a:off x="1885100" y="2637775"/>
              <a:ext cx="366609" cy="366600"/>
              <a:chOff x="1885100" y="2637775"/>
              <a:chExt cx="366609" cy="366600"/>
            </a:xfrm>
          </p:grpSpPr>
          <p:cxnSp>
            <p:nvCxnSpPr>
              <p:cNvPr id="65" name="Google Shape;65;p14"/>
              <p:cNvCxnSpPr/>
              <p:nvPr/>
            </p:nvCxnSpPr>
            <p:spPr>
              <a:xfrm rot="10800000">
                <a:off x="1885100" y="2637775"/>
                <a:ext cx="0" cy="366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" name="Google Shape;66;p14"/>
              <p:cNvCxnSpPr/>
              <p:nvPr/>
            </p:nvCxnSpPr>
            <p:spPr>
              <a:xfrm rot="10800000">
                <a:off x="2068409" y="2821069"/>
                <a:ext cx="0" cy="366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id="67" name="Google Shape;6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39302" y="3050153"/>
              <a:ext cx="98200" cy="110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p14"/>
          <p:cNvGrpSpPr/>
          <p:nvPr/>
        </p:nvGrpSpPr>
        <p:grpSpPr>
          <a:xfrm>
            <a:off x="3676175" y="3773850"/>
            <a:ext cx="366609" cy="523103"/>
            <a:chOff x="1885100" y="2637775"/>
            <a:chExt cx="366609" cy="523103"/>
          </a:xfrm>
        </p:grpSpPr>
        <p:grpSp>
          <p:nvGrpSpPr>
            <p:cNvPr id="69" name="Google Shape;69;p14"/>
            <p:cNvGrpSpPr/>
            <p:nvPr/>
          </p:nvGrpSpPr>
          <p:grpSpPr>
            <a:xfrm>
              <a:off x="1885100" y="2637775"/>
              <a:ext cx="366609" cy="366600"/>
              <a:chOff x="1885100" y="2637775"/>
              <a:chExt cx="366609" cy="366600"/>
            </a:xfrm>
          </p:grpSpPr>
          <p:cxnSp>
            <p:nvCxnSpPr>
              <p:cNvPr id="70" name="Google Shape;70;p14"/>
              <p:cNvCxnSpPr/>
              <p:nvPr/>
            </p:nvCxnSpPr>
            <p:spPr>
              <a:xfrm rot="10800000">
                <a:off x="1885100" y="2637775"/>
                <a:ext cx="0" cy="366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1" name="Google Shape;71;p14"/>
              <p:cNvCxnSpPr/>
              <p:nvPr/>
            </p:nvCxnSpPr>
            <p:spPr>
              <a:xfrm rot="10800000">
                <a:off x="2068409" y="2821069"/>
                <a:ext cx="0" cy="366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id="72" name="Google Shape;7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39302" y="3050153"/>
              <a:ext cx="98200" cy="110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4"/>
          <p:cNvSpPr/>
          <p:nvPr/>
        </p:nvSpPr>
        <p:spPr>
          <a:xfrm>
            <a:off x="1664863" y="2661175"/>
            <a:ext cx="577350" cy="1315625"/>
          </a:xfrm>
          <a:custGeom>
            <a:rect b="b" l="l" r="r" t="t"/>
            <a:pathLst>
              <a:path extrusionOk="0" h="52625" w="23094">
                <a:moveTo>
                  <a:pt x="291" y="52625"/>
                </a:moveTo>
                <a:cubicBezTo>
                  <a:pt x="291" y="48760"/>
                  <a:pt x="-875" y="44073"/>
                  <a:pt x="1600" y="41105"/>
                </a:cubicBezTo>
                <a:cubicBezTo>
                  <a:pt x="4834" y="37226"/>
                  <a:pt x="11926" y="40577"/>
                  <a:pt x="16524" y="38487"/>
                </a:cubicBezTo>
                <a:cubicBezTo>
                  <a:pt x="21976" y="36009"/>
                  <a:pt x="24508" y="27030"/>
                  <a:pt x="22284" y="21469"/>
                </a:cubicBezTo>
                <a:cubicBezTo>
                  <a:pt x="19979" y="15707"/>
                  <a:pt x="10692" y="16795"/>
                  <a:pt x="5528" y="13352"/>
                </a:cubicBezTo>
                <a:cubicBezTo>
                  <a:pt x="1824" y="10882"/>
                  <a:pt x="2641" y="3146"/>
                  <a:pt x="579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4" name="Google Shape;74;p14"/>
          <p:cNvSpPr/>
          <p:nvPr/>
        </p:nvSpPr>
        <p:spPr>
          <a:xfrm>
            <a:off x="3838800" y="2798625"/>
            <a:ext cx="1027650" cy="1178175"/>
          </a:xfrm>
          <a:custGeom>
            <a:rect b="b" l="l" r="r" t="t"/>
            <a:pathLst>
              <a:path extrusionOk="0" h="47127" w="41106">
                <a:moveTo>
                  <a:pt x="0" y="47127"/>
                </a:moveTo>
                <a:cubicBezTo>
                  <a:pt x="0" y="43804"/>
                  <a:pt x="749" y="38931"/>
                  <a:pt x="3928" y="37963"/>
                </a:cubicBezTo>
                <a:cubicBezTo>
                  <a:pt x="9608" y="36234"/>
                  <a:pt x="16421" y="41143"/>
                  <a:pt x="21731" y="38487"/>
                </a:cubicBezTo>
                <a:cubicBezTo>
                  <a:pt x="25113" y="36796"/>
                  <a:pt x="22251" y="29851"/>
                  <a:pt x="25397" y="27753"/>
                </a:cubicBezTo>
                <a:cubicBezTo>
                  <a:pt x="29668" y="24905"/>
                  <a:pt x="37763" y="27632"/>
                  <a:pt x="40059" y="23040"/>
                </a:cubicBezTo>
                <a:cubicBezTo>
                  <a:pt x="43114" y="16931"/>
                  <a:pt x="28429" y="11082"/>
                  <a:pt x="30895" y="4713"/>
                </a:cubicBezTo>
                <a:cubicBezTo>
                  <a:pt x="32248" y="1217"/>
                  <a:pt x="37408" y="616"/>
                  <a:pt x="41106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grpSp>
        <p:nvGrpSpPr>
          <p:cNvPr id="75" name="Google Shape;75;p14"/>
          <p:cNvGrpSpPr/>
          <p:nvPr/>
        </p:nvGrpSpPr>
        <p:grpSpPr>
          <a:xfrm>
            <a:off x="6587275" y="2661175"/>
            <a:ext cx="1190275" cy="1635778"/>
            <a:chOff x="5657200" y="2192725"/>
            <a:chExt cx="1190275" cy="1635778"/>
          </a:xfrm>
        </p:grpSpPr>
        <p:grpSp>
          <p:nvGrpSpPr>
            <p:cNvPr id="76" name="Google Shape;76;p14"/>
            <p:cNvGrpSpPr/>
            <p:nvPr/>
          </p:nvGrpSpPr>
          <p:grpSpPr>
            <a:xfrm>
              <a:off x="5657200" y="3305400"/>
              <a:ext cx="366609" cy="523103"/>
              <a:chOff x="1885100" y="2637775"/>
              <a:chExt cx="366609" cy="523103"/>
            </a:xfrm>
          </p:grpSpPr>
          <p:grpSp>
            <p:nvGrpSpPr>
              <p:cNvPr id="77" name="Google Shape;77;p14"/>
              <p:cNvGrpSpPr/>
              <p:nvPr/>
            </p:nvGrpSpPr>
            <p:grpSpPr>
              <a:xfrm>
                <a:off x="1885100" y="2637775"/>
                <a:ext cx="366609" cy="366600"/>
                <a:chOff x="1885100" y="2637775"/>
                <a:chExt cx="366609" cy="366600"/>
              </a:xfrm>
            </p:grpSpPr>
            <p:cxnSp>
              <p:nvCxnSpPr>
                <p:cNvPr id="78" name="Google Shape;78;p14"/>
                <p:cNvCxnSpPr/>
                <p:nvPr/>
              </p:nvCxnSpPr>
              <p:spPr>
                <a:xfrm rot="10800000">
                  <a:off x="1885100" y="2637775"/>
                  <a:ext cx="0" cy="36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79" name="Google Shape;79;p14"/>
                <p:cNvCxnSpPr/>
                <p:nvPr/>
              </p:nvCxnSpPr>
              <p:spPr>
                <a:xfrm rot="10800000">
                  <a:off x="2068409" y="2821069"/>
                  <a:ext cx="0" cy="366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pic>
            <p:nvPicPr>
              <p:cNvPr id="80" name="Google Shape;80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39302" y="3050153"/>
                <a:ext cx="98200" cy="1107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1" name="Google Shape;81;p14"/>
            <p:cNvSpPr/>
            <p:nvPr/>
          </p:nvSpPr>
          <p:spPr>
            <a:xfrm>
              <a:off x="5819825" y="2330175"/>
              <a:ext cx="1027650" cy="1178175"/>
            </a:xfrm>
            <a:custGeom>
              <a:rect b="b" l="l" r="r" t="t"/>
              <a:pathLst>
                <a:path extrusionOk="0" h="47127" w="41106">
                  <a:moveTo>
                    <a:pt x="0" y="47127"/>
                  </a:moveTo>
                  <a:cubicBezTo>
                    <a:pt x="0" y="43804"/>
                    <a:pt x="749" y="38931"/>
                    <a:pt x="3928" y="37963"/>
                  </a:cubicBezTo>
                  <a:cubicBezTo>
                    <a:pt x="9608" y="36234"/>
                    <a:pt x="16421" y="41143"/>
                    <a:pt x="21731" y="38487"/>
                  </a:cubicBezTo>
                  <a:cubicBezTo>
                    <a:pt x="25113" y="36796"/>
                    <a:pt x="22251" y="29851"/>
                    <a:pt x="25397" y="27753"/>
                  </a:cubicBezTo>
                  <a:cubicBezTo>
                    <a:pt x="29668" y="24905"/>
                    <a:pt x="37763" y="27632"/>
                    <a:pt x="40059" y="23040"/>
                  </a:cubicBezTo>
                  <a:cubicBezTo>
                    <a:pt x="43114" y="16931"/>
                    <a:pt x="28429" y="11082"/>
                    <a:pt x="30895" y="4713"/>
                  </a:cubicBezTo>
                  <a:cubicBezTo>
                    <a:pt x="32248" y="1217"/>
                    <a:pt x="37408" y="616"/>
                    <a:pt x="4110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stealth"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5819813" y="2192725"/>
              <a:ext cx="577350" cy="1315625"/>
            </a:xfrm>
            <a:custGeom>
              <a:rect b="b" l="l" r="r" t="t"/>
              <a:pathLst>
                <a:path extrusionOk="0" h="52625" w="23094">
                  <a:moveTo>
                    <a:pt x="291" y="52625"/>
                  </a:moveTo>
                  <a:cubicBezTo>
                    <a:pt x="291" y="48760"/>
                    <a:pt x="-875" y="44073"/>
                    <a:pt x="1600" y="41105"/>
                  </a:cubicBezTo>
                  <a:cubicBezTo>
                    <a:pt x="4834" y="37226"/>
                    <a:pt x="11926" y="40577"/>
                    <a:pt x="16524" y="38487"/>
                  </a:cubicBezTo>
                  <a:cubicBezTo>
                    <a:pt x="21976" y="36009"/>
                    <a:pt x="24508" y="27030"/>
                    <a:pt x="22284" y="21469"/>
                  </a:cubicBezTo>
                  <a:cubicBezTo>
                    <a:pt x="19979" y="15707"/>
                    <a:pt x="10692" y="16795"/>
                    <a:pt x="5528" y="13352"/>
                  </a:cubicBezTo>
                  <a:cubicBezTo>
                    <a:pt x="1824" y="10882"/>
                    <a:pt x="2641" y="3146"/>
                    <a:pt x="579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stealth"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5844606" y="2245100"/>
              <a:ext cx="761175" cy="1269800"/>
            </a:xfrm>
            <a:custGeom>
              <a:rect b="b" l="l" r="r" t="t"/>
              <a:pathLst>
                <a:path extrusionOk="0" h="50792" w="30447">
                  <a:moveTo>
                    <a:pt x="20" y="50792"/>
                  </a:moveTo>
                  <a:cubicBezTo>
                    <a:pt x="20" y="46596"/>
                    <a:pt x="-296" y="40074"/>
                    <a:pt x="3685" y="38749"/>
                  </a:cubicBezTo>
                  <a:cubicBezTo>
                    <a:pt x="9067" y="36957"/>
                    <a:pt x="17557" y="43469"/>
                    <a:pt x="20703" y="38749"/>
                  </a:cubicBezTo>
                  <a:cubicBezTo>
                    <a:pt x="22771" y="35646"/>
                    <a:pt x="22562" y="31378"/>
                    <a:pt x="24631" y="28276"/>
                  </a:cubicBezTo>
                  <a:cubicBezTo>
                    <a:pt x="26138" y="26017"/>
                    <a:pt x="30838" y="25194"/>
                    <a:pt x="30391" y="22516"/>
                  </a:cubicBezTo>
                  <a:cubicBezTo>
                    <a:pt x="29442" y="16832"/>
                    <a:pt x="20441" y="14141"/>
                    <a:pt x="20441" y="8378"/>
                  </a:cubicBezTo>
                  <a:cubicBezTo>
                    <a:pt x="20441" y="5452"/>
                    <a:pt x="23060" y="2926"/>
                    <a:pt x="23060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84" name="Google Shape;84;p14"/>
          <p:cNvSpPr txBox="1"/>
          <p:nvPr/>
        </p:nvSpPr>
        <p:spPr>
          <a:xfrm>
            <a:off x="1391425" y="2015525"/>
            <a:ext cx="1589100" cy="572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1’s optimal trajectory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3798850" y="2015525"/>
            <a:ext cx="1589100" cy="572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2’s optimal trajectory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6633750" y="2109125"/>
            <a:ext cx="1746900" cy="385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Coupled dynamics?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941250" y="3112800"/>
            <a:ext cx="314100" cy="314100"/>
          </a:xfrm>
          <a:prstGeom prst="mathPlus">
            <a:avLst>
              <a:gd fmla="val 14835" name="adj1"/>
            </a:avLst>
          </a:prstGeom>
          <a:solidFill>
            <a:srgbClr val="E6913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5672575" y="2865325"/>
            <a:ext cx="314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endParaRPr b="1"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4">
            <a:alphaModFix/>
          </a:blip>
          <a:srcRect b="50588" l="0" r="0" t="0"/>
          <a:stretch/>
        </p:blipFill>
        <p:spPr>
          <a:xfrm>
            <a:off x="2389685" y="1283832"/>
            <a:ext cx="1667402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5652939" y="3207275"/>
            <a:ext cx="401100" cy="114000"/>
          </a:xfrm>
          <a:prstGeom prst="rightArrow">
            <a:avLst>
              <a:gd fmla="val 31096" name="adj1"/>
              <a:gd fmla="val 72858" name="adj2"/>
            </a:avLst>
          </a:prstGeom>
          <a:solidFill>
            <a:srgbClr val="E6913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2207658" y="2267800"/>
            <a:ext cx="5033480" cy="1924575"/>
            <a:chOff x="1322170" y="1970175"/>
            <a:chExt cx="5033480" cy="1924575"/>
          </a:xfrm>
        </p:grpSpPr>
        <p:cxnSp>
          <p:nvCxnSpPr>
            <p:cNvPr id="96" name="Google Shape;96;p15"/>
            <p:cNvCxnSpPr/>
            <p:nvPr/>
          </p:nvCxnSpPr>
          <p:spPr>
            <a:xfrm>
              <a:off x="3100350" y="2913827"/>
              <a:ext cx="132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" name="Google Shape;97;p15"/>
            <p:cNvCxnSpPr/>
            <p:nvPr/>
          </p:nvCxnSpPr>
          <p:spPr>
            <a:xfrm>
              <a:off x="3100350" y="2304227"/>
              <a:ext cx="132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8" name="Google Shape;98;p15"/>
            <p:cNvSpPr/>
            <p:nvPr/>
          </p:nvSpPr>
          <p:spPr>
            <a:xfrm>
              <a:off x="4424850" y="2062525"/>
              <a:ext cx="1387500" cy="12060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Environment</a:t>
              </a:r>
              <a:br>
                <a:rPr lang="en"/>
              </a:b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762588" y="1970175"/>
              <a:ext cx="1459800" cy="422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Agent</a:t>
              </a:r>
              <a:r>
                <a:rPr lang="en" sz="1200"/>
                <a:t> 1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762588" y="2645350"/>
              <a:ext cx="1459800" cy="422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Agent</a:t>
              </a:r>
              <a:r>
                <a:rPr lang="en" sz="1200"/>
                <a:t> 2</a:t>
              </a:r>
              <a:br>
                <a:rPr lang="en"/>
              </a:br>
              <a:br>
                <a:rPr lang="en"/>
              </a:br>
              <a:br>
                <a:rPr lang="en"/>
              </a:br>
              <a:r>
                <a:rPr lang="en"/>
                <a:t>…...</a:t>
              </a:r>
              <a:endParaRPr/>
            </a:p>
          </p:txBody>
        </p:sp>
        <p:pic>
          <p:nvPicPr>
            <p:cNvPr id="101" name="Google Shape;10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7569" y="2748324"/>
              <a:ext cx="191986" cy="14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60639" y="2089556"/>
              <a:ext cx="1047758" cy="21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68606" y="2764603"/>
              <a:ext cx="1047776" cy="216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27562" y="2138724"/>
              <a:ext cx="192000" cy="14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99362" y="2409023"/>
              <a:ext cx="1238474" cy="4721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6" name="Google Shape;106;p15"/>
            <p:cNvCxnSpPr/>
            <p:nvPr/>
          </p:nvCxnSpPr>
          <p:spPr>
            <a:xfrm>
              <a:off x="1322170" y="2228025"/>
              <a:ext cx="41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" name="Google Shape;107;p15"/>
            <p:cNvCxnSpPr/>
            <p:nvPr/>
          </p:nvCxnSpPr>
          <p:spPr>
            <a:xfrm>
              <a:off x="1322170" y="2913825"/>
              <a:ext cx="41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" name="Google Shape;108;p15"/>
            <p:cNvCxnSpPr/>
            <p:nvPr/>
          </p:nvCxnSpPr>
          <p:spPr>
            <a:xfrm>
              <a:off x="1328738" y="2236950"/>
              <a:ext cx="0" cy="165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>
              <a:stCxn id="98" idx="3"/>
            </p:cNvCxnSpPr>
            <p:nvPr/>
          </p:nvCxnSpPr>
          <p:spPr>
            <a:xfrm>
              <a:off x="5812350" y="2665525"/>
              <a:ext cx="543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>
              <a:off x="6355650" y="2664600"/>
              <a:ext cx="0" cy="122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5"/>
            <p:cNvCxnSpPr/>
            <p:nvPr/>
          </p:nvCxnSpPr>
          <p:spPr>
            <a:xfrm>
              <a:off x="1328725" y="3884725"/>
              <a:ext cx="502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12" name="Google Shape;112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106151" y="2491331"/>
              <a:ext cx="105624" cy="174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410287" y="2771275"/>
              <a:ext cx="164086" cy="14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410286" y="2085475"/>
              <a:ext cx="164088" cy="142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5" name="Google Shape;115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2525" y="1170125"/>
            <a:ext cx="1564550" cy="104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</a:t>
            </a:r>
            <a:endParaRPr/>
          </a:p>
        </p:txBody>
      </p:sp>
      <p:cxnSp>
        <p:nvCxnSpPr>
          <p:cNvPr id="117" name="Google Shape;117;p15"/>
          <p:cNvCxnSpPr/>
          <p:nvPr/>
        </p:nvCxnSpPr>
        <p:spPr>
          <a:xfrm>
            <a:off x="2207658" y="3788229"/>
            <a:ext cx="41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8" name="Google Shape;118;p15"/>
          <p:cNvSpPr/>
          <p:nvPr/>
        </p:nvSpPr>
        <p:spPr>
          <a:xfrm>
            <a:off x="2648075" y="3583560"/>
            <a:ext cx="1459800" cy="422100"/>
          </a:xfrm>
          <a:prstGeom prst="rect">
            <a:avLst/>
          </a:prstGeom>
          <a:solidFill>
            <a:srgbClr val="FCE5CD">
              <a:alpha val="657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 Human/Agent Example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9156" l="0" r="0" t="0"/>
          <a:stretch/>
        </p:blipFill>
        <p:spPr>
          <a:xfrm>
            <a:off x="715750" y="2111761"/>
            <a:ext cx="1829575" cy="177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15874" l="0" r="0" t="0"/>
          <a:stretch/>
        </p:blipFill>
        <p:spPr>
          <a:xfrm>
            <a:off x="3029713" y="2229200"/>
            <a:ext cx="3140449" cy="13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4538" y="1133463"/>
            <a:ext cx="1994486" cy="287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 rotWithShape="1">
          <a:blip r:embed="rId6">
            <a:alphaModFix/>
          </a:blip>
          <a:srcRect b="50588" l="0" r="0" t="0"/>
          <a:stretch/>
        </p:blipFill>
        <p:spPr>
          <a:xfrm>
            <a:off x="2920337" y="1995900"/>
            <a:ext cx="1238476" cy="2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6115825" y="4010000"/>
            <a:ext cx="2533200" cy="233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Reed, Peshkin (2008)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work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Adaptive Control </a:t>
            </a:r>
            <a:r>
              <a:rPr i="1" lang="en" sz="1400"/>
              <a:t>(Slotine, 1980s …)</a:t>
            </a:r>
            <a:br>
              <a:rPr i="1" lang="en" sz="1400"/>
            </a:br>
            <a:r>
              <a:rPr lang="en" sz="1400"/>
              <a:t>	Learns unknown system parameters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Inverse optimal control (</a:t>
            </a:r>
            <a:r>
              <a:rPr i="1" lang="en" sz="1400"/>
              <a:t>Levine, Abbeel, Ng, etc, 2000s …)</a:t>
            </a:r>
            <a:r>
              <a:rPr lang="en" sz="1400"/>
              <a:t> </a:t>
            </a:r>
            <a:br>
              <a:rPr lang="en" sz="1400"/>
            </a:br>
            <a:r>
              <a:rPr lang="en" sz="1400"/>
              <a:t>	Learns control law from trajectory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Dynamic noncooperative games </a:t>
            </a:r>
            <a:r>
              <a:rPr i="1" lang="en" sz="1400"/>
              <a:t>(Başar, Olser, 1999 … )</a:t>
            </a:r>
            <a:br>
              <a:rPr i="1" lang="en" sz="1400"/>
            </a:br>
            <a:r>
              <a:rPr i="1" lang="en" sz="1400"/>
              <a:t>	</a:t>
            </a:r>
            <a:r>
              <a:rPr lang="en" sz="1400"/>
              <a:t>Theoretical framework for analyzing dynamic games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Motor games</a:t>
            </a:r>
            <a:r>
              <a:rPr lang="en" sz="1400"/>
              <a:t> (</a:t>
            </a:r>
            <a:r>
              <a:rPr i="1" lang="en" sz="1400"/>
              <a:t>Wolpert, 2009 … )</a:t>
            </a:r>
            <a:br>
              <a:rPr lang="en" sz="1400"/>
            </a:br>
            <a:r>
              <a:rPr lang="en" sz="1400"/>
              <a:t>	Cooperation vs nash equilibrium in motor games</a:t>
            </a:r>
            <a:endParaRPr sz="1400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975" y="2669800"/>
            <a:ext cx="2870600" cy="216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579" y="175975"/>
            <a:ext cx="1947099" cy="217034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6619577" y="2346320"/>
            <a:ext cx="1947000" cy="186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Lavretsky et. al (2003)</a:t>
            </a:r>
            <a:endParaRPr sz="1200"/>
          </a:p>
        </p:txBody>
      </p:sp>
      <p:sp>
        <p:nvSpPr>
          <p:cNvPr id="138" name="Google Shape;138;p17"/>
          <p:cNvSpPr txBox="1"/>
          <p:nvPr/>
        </p:nvSpPr>
        <p:spPr>
          <a:xfrm>
            <a:off x="5695975" y="4837800"/>
            <a:ext cx="2870700" cy="186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Braun, Pedro, </a:t>
            </a:r>
            <a:r>
              <a:rPr lang="en" sz="1200"/>
              <a:t>Wolpert (2009)</a:t>
            </a:r>
            <a:endParaRPr sz="1200"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3950" y="3936875"/>
            <a:ext cx="3554176" cy="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1073950" y="4794625"/>
            <a:ext cx="3554100" cy="186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Levine, </a:t>
            </a:r>
            <a:r>
              <a:rPr lang="en" sz="1100">
                <a:solidFill>
                  <a:schemeClr val="dk1"/>
                </a:solidFill>
              </a:rPr>
              <a:t>Vladlen</a:t>
            </a:r>
            <a:r>
              <a:rPr lang="en" sz="1200"/>
              <a:t> (2012)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contribution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Dynamical system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Non-cooperative agents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adaptive controllers</a:t>
            </a:r>
            <a:br>
              <a:rPr lang="en"/>
            </a:br>
            <a:r>
              <a:rPr lang="en"/>
              <a:t>	Learns unknown parameters/control law of other agents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theoretic insights</a:t>
            </a:r>
            <a:br>
              <a:rPr lang="en"/>
            </a:br>
            <a:r>
              <a:rPr lang="en"/>
              <a:t>	Nash </a:t>
            </a:r>
            <a:r>
              <a:rPr lang="en">
                <a:solidFill>
                  <a:schemeClr val="dk1"/>
                </a:solidFill>
              </a:rPr>
              <a:t>equilibria</a:t>
            </a:r>
            <a:r>
              <a:rPr lang="en"/>
              <a:t>, </a:t>
            </a:r>
            <a:r>
              <a:rPr lang="en"/>
              <a:t>stackelberg</a:t>
            </a:r>
            <a:r>
              <a:rPr lang="en"/>
              <a:t> equilibria, information patterns…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validation of theory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175" y="2213125"/>
            <a:ext cx="1771800" cy="2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175" y="1527427"/>
            <a:ext cx="2180700" cy="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2677500" y="3406025"/>
            <a:ext cx="16692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(           )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809875" y="2772900"/>
            <a:ext cx="1256725" cy="279725"/>
          </a:xfrm>
          <a:custGeom>
            <a:rect b="b" l="l" r="r" t="t"/>
            <a:pathLst>
              <a:path extrusionOk="0" h="11189" w="50269">
                <a:moveTo>
                  <a:pt x="0" y="0"/>
                </a:moveTo>
                <a:cubicBezTo>
                  <a:pt x="10897" y="341"/>
                  <a:pt x="21033" y="5901"/>
                  <a:pt x="31156" y="9949"/>
                </a:cubicBezTo>
                <a:cubicBezTo>
                  <a:pt x="37074" y="12316"/>
                  <a:pt x="43896" y="10473"/>
                  <a:pt x="50269" y="1047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sp>
      <p:sp>
        <p:nvSpPr>
          <p:cNvPr id="156" name="Google Shape;156;p19"/>
          <p:cNvSpPr/>
          <p:nvPr/>
        </p:nvSpPr>
        <p:spPr>
          <a:xfrm>
            <a:off x="3809875" y="3231075"/>
            <a:ext cx="1269825" cy="814975"/>
          </a:xfrm>
          <a:custGeom>
            <a:rect b="b" l="l" r="r" t="t"/>
            <a:pathLst>
              <a:path extrusionOk="0" h="32599" w="50793">
                <a:moveTo>
                  <a:pt x="0" y="31419"/>
                </a:moveTo>
                <a:cubicBezTo>
                  <a:pt x="8140" y="31896"/>
                  <a:pt x="18582" y="34827"/>
                  <a:pt x="24349" y="29062"/>
                </a:cubicBezTo>
                <a:cubicBezTo>
                  <a:pt x="29885" y="23528"/>
                  <a:pt x="28796" y="13768"/>
                  <a:pt x="33251" y="7331"/>
                </a:cubicBezTo>
                <a:cubicBezTo>
                  <a:pt x="36858" y="2120"/>
                  <a:pt x="44456" y="0"/>
                  <a:pt x="50793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sp>
      <p:sp>
        <p:nvSpPr>
          <p:cNvPr id="157" name="Google Shape;157;p19"/>
          <p:cNvSpPr/>
          <p:nvPr/>
        </p:nvSpPr>
        <p:spPr>
          <a:xfrm>
            <a:off x="5067550" y="2692925"/>
            <a:ext cx="1950600" cy="781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 simulator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3151875" y="2115575"/>
            <a:ext cx="641700" cy="781173"/>
            <a:chOff x="2029075" y="2644450"/>
            <a:chExt cx="641700" cy="781173"/>
          </a:xfrm>
        </p:grpSpPr>
        <p:sp>
          <p:nvSpPr>
            <p:cNvPr id="159" name="Google Shape;159;p19"/>
            <p:cNvSpPr/>
            <p:nvPr/>
          </p:nvSpPr>
          <p:spPr>
            <a:xfrm>
              <a:off x="2029075" y="2873475"/>
              <a:ext cx="641700" cy="157075"/>
            </a:xfrm>
            <a:prstGeom prst="flowChartMerge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029075" y="2993623"/>
              <a:ext cx="641700" cy="432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rot="10800000">
              <a:off x="2130125" y="2644450"/>
              <a:ext cx="470400" cy="178500"/>
            </a:xfrm>
            <a:prstGeom prst="curvedLeftArrow">
              <a:avLst>
                <a:gd fmla="val 25000" name="adj1"/>
                <a:gd fmla="val 49965" name="adj2"/>
                <a:gd fmla="val 25000" name="adj3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9"/>
          <p:cNvGrpSpPr/>
          <p:nvPr/>
        </p:nvGrpSpPr>
        <p:grpSpPr>
          <a:xfrm>
            <a:off x="3151875" y="3346150"/>
            <a:ext cx="641700" cy="781173"/>
            <a:chOff x="2029075" y="2644450"/>
            <a:chExt cx="641700" cy="781173"/>
          </a:xfrm>
        </p:grpSpPr>
        <p:sp>
          <p:nvSpPr>
            <p:cNvPr id="163" name="Google Shape;163;p19"/>
            <p:cNvSpPr/>
            <p:nvPr/>
          </p:nvSpPr>
          <p:spPr>
            <a:xfrm>
              <a:off x="2029075" y="2873475"/>
              <a:ext cx="641700" cy="157075"/>
            </a:xfrm>
            <a:prstGeom prst="flowChartMerge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029075" y="2993623"/>
              <a:ext cx="641700" cy="432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 flipH="1" rot="10800000">
              <a:off x="2136175" y="2644450"/>
              <a:ext cx="458400" cy="178500"/>
            </a:xfrm>
            <a:prstGeom prst="curvedLeftArrow">
              <a:avLst>
                <a:gd fmla="val 25000" name="adj1"/>
                <a:gd fmla="val 49965" name="adj2"/>
                <a:gd fmla="val 25000" name="adj3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412" y="2846848"/>
            <a:ext cx="1238474" cy="4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838" y="2692913"/>
            <a:ext cx="425450" cy="14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750" y="3858181"/>
            <a:ext cx="425450" cy="1446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19"/>
          <p:cNvGrpSpPr/>
          <p:nvPr/>
        </p:nvGrpSpPr>
        <p:grpSpPr>
          <a:xfrm rot="-3017139">
            <a:off x="1546444" y="1296816"/>
            <a:ext cx="375158" cy="470467"/>
            <a:chOff x="1485825" y="1525100"/>
            <a:chExt cx="530100" cy="470500"/>
          </a:xfrm>
        </p:grpSpPr>
        <p:sp>
          <p:nvSpPr>
            <p:cNvPr id="170" name="Google Shape;170;p19"/>
            <p:cNvSpPr/>
            <p:nvPr/>
          </p:nvSpPr>
          <p:spPr>
            <a:xfrm>
              <a:off x="1485825" y="1525100"/>
              <a:ext cx="530100" cy="382800"/>
            </a:xfrm>
            <a:prstGeom prst="snip2SameRect">
              <a:avLst>
                <a:gd fmla="val 29092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485825" y="1908000"/>
              <a:ext cx="530100" cy="876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9"/>
          <p:cNvSpPr txBox="1"/>
          <p:nvPr/>
        </p:nvSpPr>
        <p:spPr>
          <a:xfrm>
            <a:off x="1989825" y="1132350"/>
            <a:ext cx="1446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capture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2829900" y="4148300"/>
            <a:ext cx="2254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Haptic paddles</a:t>
            </a:r>
            <a:endParaRPr/>
          </a:p>
        </p:txBody>
      </p:sp>
      <p:grpSp>
        <p:nvGrpSpPr>
          <p:cNvPr id="174" name="Google Shape;174;p19"/>
          <p:cNvGrpSpPr/>
          <p:nvPr/>
        </p:nvGrpSpPr>
        <p:grpSpPr>
          <a:xfrm rot="2882464">
            <a:off x="5120809" y="1252956"/>
            <a:ext cx="375178" cy="470492"/>
            <a:chOff x="1485825" y="1525100"/>
            <a:chExt cx="530100" cy="470500"/>
          </a:xfrm>
        </p:grpSpPr>
        <p:sp>
          <p:nvSpPr>
            <p:cNvPr id="175" name="Google Shape;175;p19"/>
            <p:cNvSpPr/>
            <p:nvPr/>
          </p:nvSpPr>
          <p:spPr>
            <a:xfrm>
              <a:off x="1485825" y="1525100"/>
              <a:ext cx="530100" cy="382800"/>
            </a:xfrm>
            <a:prstGeom prst="snip2SameRect">
              <a:avLst>
                <a:gd fmla="val 29092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1485825" y="1908000"/>
              <a:ext cx="530100" cy="876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7" name="Google Shape;17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6495" y="3139730"/>
            <a:ext cx="174132" cy="1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0814" y="1906564"/>
            <a:ext cx="174132" cy="18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342450" y="2736000"/>
            <a:ext cx="84591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Basar, Tamer, and Geert Jan Olsder. </a:t>
            </a:r>
            <a:r>
              <a:rPr i="1" lang="en" sz="1100">
                <a:solidFill>
                  <a:schemeClr val="dk1"/>
                </a:solidFill>
              </a:rPr>
              <a:t>Dynamic noncooperative game theory</a:t>
            </a:r>
            <a:r>
              <a:rPr lang="en" sz="1100">
                <a:solidFill>
                  <a:schemeClr val="dk1"/>
                </a:solidFill>
              </a:rPr>
              <a:t>. Vol. 23. Siam, 1999.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Braun, Daniel A., Pedro A. Ortega, and Daniel M. Wolpert. "Nash equilibria in multi-agent motor interactions." </a:t>
            </a:r>
            <a:r>
              <a:rPr i="1" lang="en" sz="1100">
                <a:solidFill>
                  <a:schemeClr val="dk1"/>
                </a:solidFill>
              </a:rPr>
              <a:t>PLoS computational biology</a:t>
            </a:r>
            <a:r>
              <a:rPr lang="en" sz="1100">
                <a:solidFill>
                  <a:schemeClr val="dk1"/>
                </a:solidFill>
              </a:rPr>
              <a:t> 5, no. 8 (2009): e1000468.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Lavretsky, E., Hovakimyan, N., Calise, A., Stepanyan, V. “Adaptive Vortex Seeking Formation Flight Neurocontrol”, </a:t>
            </a:r>
            <a:r>
              <a:rPr i="1" lang="en" sz="1100">
                <a:solidFill>
                  <a:schemeClr val="dk1"/>
                </a:solidFill>
              </a:rPr>
              <a:t>AIAA-2002-4757, AIAA GN&amp;C Conference,St. </a:t>
            </a:r>
            <a:r>
              <a:rPr lang="en" sz="1100">
                <a:solidFill>
                  <a:schemeClr val="dk1"/>
                </a:solidFill>
              </a:rPr>
              <a:t>Antonio, TX, 2003.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Levine, Sergey, and Vladlen Koltun. "Continuous inverse optimal control with locally optimal examples." </a:t>
            </a:r>
            <a:r>
              <a:rPr i="1" lang="en" sz="1100">
                <a:solidFill>
                  <a:schemeClr val="dk1"/>
                </a:solidFill>
              </a:rPr>
              <a:t>arXiv preprint arXiv:1206.4617</a:t>
            </a:r>
            <a:r>
              <a:rPr lang="en" sz="1100">
                <a:solidFill>
                  <a:schemeClr val="dk1"/>
                </a:solidFill>
              </a:rPr>
              <a:t> (2012).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Reed, Kyle B., and Michael A. Peshkin. "Physical collaboration of human-human and human-robot teams." </a:t>
            </a:r>
            <a:r>
              <a:rPr i="1" lang="en" sz="1100">
                <a:solidFill>
                  <a:schemeClr val="dk1"/>
                </a:solidFill>
              </a:rPr>
              <a:t>IEEE Transactions on Haptics</a:t>
            </a:r>
            <a:r>
              <a:rPr lang="en" sz="1100">
                <a:solidFill>
                  <a:schemeClr val="dk1"/>
                </a:solidFill>
              </a:rPr>
              <a:t> 1, no. 2 (2008): 108-120.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Slotine, Jean-Jacques E., and Weiping Li. </a:t>
            </a:r>
            <a:r>
              <a:rPr i="1" lang="en" sz="1100">
                <a:solidFill>
                  <a:schemeClr val="dk1"/>
                </a:solidFill>
              </a:rPr>
              <a:t>Applied nonlinear control</a:t>
            </a:r>
            <a:r>
              <a:rPr lang="en" sz="1100">
                <a:solidFill>
                  <a:schemeClr val="dk1"/>
                </a:solidFill>
              </a:rPr>
              <a:t>. Vol. 199, no. 1. Englewood Cliffs, NJ: Prentice hall, 1991.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311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 rot="-5400000">
            <a:off x="-1047150" y="2772575"/>
            <a:ext cx="3106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Summer				Spring</a:t>
            </a:r>
            <a:endParaRPr b="1"/>
          </a:p>
        </p:txBody>
      </p:sp>
      <p:sp>
        <p:nvSpPr>
          <p:cNvPr id="192" name="Google Shape;192;p21"/>
          <p:cNvSpPr/>
          <p:nvPr/>
        </p:nvSpPr>
        <p:spPr>
          <a:xfrm>
            <a:off x="1635750" y="1536075"/>
            <a:ext cx="6545700" cy="18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</a:t>
            </a:r>
            <a:r>
              <a:rPr lang="en" sz="1200">
                <a:solidFill>
                  <a:srgbClr val="FFFFFF"/>
                </a:solidFill>
              </a:rPr>
              <a:t>Lit</a:t>
            </a:r>
            <a:r>
              <a:rPr b="1" lang="en" sz="12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review</a:t>
            </a:r>
            <a:r>
              <a:rPr b="1" lang="en" sz="1200">
                <a:solidFill>
                  <a:srgbClr val="FFFFFF"/>
                </a:solidFill>
              </a:rPr>
              <a:t> 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010800" y="1156625"/>
            <a:ext cx="7641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						May						June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1010800" y="2595400"/>
            <a:ext cx="7641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</a:t>
            </a:r>
            <a:r>
              <a:rPr lang="en"/>
              <a:t> 						Aug						Sept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696400" y="1720575"/>
            <a:ext cx="5484900" cy="1845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Develop novel models and theory: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4100625" y="1905075"/>
            <a:ext cx="4080900" cy="1845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(Method 1) </a:t>
            </a:r>
            <a:r>
              <a:rPr i="1" lang="en" sz="1200">
                <a:solidFill>
                  <a:srgbClr val="FFFFFF"/>
                </a:solidFill>
              </a:rPr>
              <a:t>LQR games via gradient play</a:t>
            </a:r>
            <a:endParaRPr b="1" i="1" sz="1200">
              <a:solidFill>
                <a:srgbClr val="FFFFFF"/>
              </a:solidFill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1426925" y="3111625"/>
            <a:ext cx="4151400" cy="1845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(Method</a:t>
            </a:r>
            <a:r>
              <a:rPr lang="en" sz="1200">
                <a:solidFill>
                  <a:srgbClr val="FFFFFF"/>
                </a:solidFill>
              </a:rPr>
              <a:t> 2) </a:t>
            </a:r>
            <a:r>
              <a:rPr i="1" lang="en" sz="1200">
                <a:solidFill>
                  <a:srgbClr val="FFFFFF"/>
                </a:solidFill>
              </a:rPr>
              <a:t>MDP minimax games via LPs</a:t>
            </a:r>
            <a:endParaRPr b="1" i="1" sz="1200">
              <a:solidFill>
                <a:srgbClr val="FFFFFF"/>
              </a:solidFill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1898675" y="3296125"/>
            <a:ext cx="3755700" cy="1845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>
                <a:solidFill>
                  <a:srgbClr val="FFFFFF"/>
                </a:solidFill>
              </a:rPr>
              <a:t>Method 3) </a:t>
            </a:r>
            <a:r>
              <a:rPr i="1" lang="en" sz="1200">
                <a:solidFill>
                  <a:srgbClr val="FFFFFF"/>
                </a:solidFill>
              </a:rPr>
              <a:t>Adaptive control for multi-agents</a:t>
            </a:r>
            <a:endParaRPr b="1" i="1" sz="1200">
              <a:solidFill>
                <a:srgbClr val="FFFFFF"/>
              </a:solidFill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1010800" y="2927125"/>
            <a:ext cx="3399600" cy="18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8425400" y="1720575"/>
            <a:ext cx="606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...</a:t>
            </a:r>
            <a:endParaRPr b="1" sz="3000"/>
          </a:p>
        </p:txBody>
      </p:sp>
      <p:sp>
        <p:nvSpPr>
          <p:cNvPr id="201" name="Google Shape;201;p21"/>
          <p:cNvSpPr/>
          <p:nvPr/>
        </p:nvSpPr>
        <p:spPr>
          <a:xfrm>
            <a:off x="1010800" y="3480625"/>
            <a:ext cx="7170600" cy="184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Hardware testbench: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1010800" y="3665125"/>
            <a:ext cx="3485400" cy="1845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Source parts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1565325" y="3849625"/>
            <a:ext cx="3590100" cy="1845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Manufacture first prototype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963725" y="4034125"/>
            <a:ext cx="3485400" cy="1845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Prelim. data collection and verification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3784900" y="4218625"/>
            <a:ext cx="3590100" cy="1845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Iterate</a:t>
            </a:r>
            <a:r>
              <a:rPr lang="en" sz="1200">
                <a:solidFill>
                  <a:srgbClr val="FFFFFF"/>
                </a:solidFill>
              </a:rPr>
              <a:t> second prototype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