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  <p:sldMasterId id="2147483667" r:id="rId3"/>
    <p:sldMasterId id="2147483679" r:id="rId4"/>
  </p:sldMasterIdLst>
  <p:notesMasterIdLst>
    <p:notesMasterId r:id="rId16"/>
  </p:notesMasterIdLst>
  <p:sldIdLst>
    <p:sldId id="256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 snapToGrid="0" snapToObjects="1">
      <p:cViewPr varScale="1">
        <p:scale>
          <a:sx n="136" d="100"/>
          <a:sy n="136" d="100"/>
        </p:scale>
        <p:origin x="-90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CFA0-92A3-1F46-93CC-B2C95F7EDB8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8EDF-E92A-7C48-B00A-3CEB0E68F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F303-C5A3-43E8-AD6F-D28F807E8A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F303-C5A3-43E8-AD6F-D28F807E8A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F303-C5A3-43E8-AD6F-D28F807E8A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C64C1-BFC9-6840-A66B-F68E11ABC099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C8C84A-B048-CC40-8615-0E358E34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4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283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155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278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0351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5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5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370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9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96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8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407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567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43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0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05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95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D98EF0A-C89C-FE4B-9EB2-6C0B09FD648C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22286E2-9B2E-4B47-BD69-1EBED7C3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UTC_1920x1080_title_final_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0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0" i="0" kern="1200" baseline="0">
          <a:solidFill>
            <a:srgbClr val="FFFFFF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FFFFFF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FFFFF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UTC_1920x1080_12A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249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4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400" b="0" i="0" kern="1200">
          <a:solidFill>
            <a:srgbClr val="FFFFFF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TC_1920x1080_inside_alt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7E69-6E34-1140-AE01-9491E8C0166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B9F2-0EA6-D942-B2FE-FA16E184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3400" b="0" i="0" kern="1200">
          <a:solidFill>
            <a:srgbClr val="FFFFFF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TC_1920x1080_18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77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3400" b="0" i="0" kern="1200">
          <a:solidFill>
            <a:srgbClr val="FFFFFF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3698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FFFFFF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</a:lstStyle>
          <a:p>
            <a:r>
              <a:rPr lang="en-US" altLang="en-US" dirty="0">
                <a:latin typeface="Calibri"/>
                <a:cs typeface="Calibri"/>
              </a:rPr>
              <a:t>Creating Feeds for News, Events, and More</a:t>
            </a:r>
            <a:endParaRPr lang="en-US" altLang="en-US" dirty="0" smtClean="0">
              <a:latin typeface="Calibri"/>
              <a:cs typeface="Calibri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13207" y="2671863"/>
            <a:ext cx="6400800" cy="1113377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Calibri"/>
                <a:cs typeface="Calibri"/>
              </a:rPr>
              <a:t>Vinit Varghese</a:t>
            </a:r>
          </a:p>
          <a:p>
            <a:pPr eaLnBrk="1" hangingPunct="1"/>
            <a:r>
              <a:rPr lang="en-US" altLang="en-US" sz="2800" i="1" dirty="0" smtClean="0">
                <a:latin typeface="Calibri"/>
                <a:cs typeface="Calibri"/>
              </a:rPr>
              <a:t>Implementation Manager</a:t>
            </a:r>
          </a:p>
        </p:txBody>
      </p:sp>
    </p:spTree>
    <p:extLst>
      <p:ext uri="{BB962C8B-B14F-4D97-AF65-F5344CB8AC3E}">
        <p14:creationId xmlns:p14="http://schemas.microsoft.com/office/powerpoint/2010/main" val="137476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5416" y="1342736"/>
            <a:ext cx="6987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Don</a:t>
            </a:r>
            <a:r>
              <a:rPr lang="fr-FR" sz="4000" dirty="0" smtClean="0">
                <a:solidFill>
                  <a:srgbClr val="FFFFFF"/>
                </a:solidFill>
              </a:rPr>
              <a:t>’</a:t>
            </a:r>
            <a:r>
              <a:rPr lang="en-US" sz="4000" dirty="0" smtClean="0">
                <a:solidFill>
                  <a:srgbClr val="FFFFFF"/>
                </a:solidFill>
              </a:rPr>
              <a:t>t forget to take our survey</a:t>
            </a:r>
          </a:p>
          <a:p>
            <a:pPr algn="ctr"/>
            <a:endParaRPr lang="en-US" sz="4000" dirty="0" smtClean="0">
              <a:solidFill>
                <a:srgbClr val="FFFFFF"/>
              </a:solidFill>
            </a:endParaRPr>
          </a:p>
          <a:p>
            <a:pPr algn="ctr"/>
            <a:r>
              <a:rPr lang="en-US" sz="4000" u="sng" dirty="0" smtClean="0">
                <a:solidFill>
                  <a:srgbClr val="FFFFFF"/>
                </a:solidFill>
              </a:rPr>
              <a:t>outc15</a:t>
            </a:r>
            <a:r>
              <a:rPr lang="en-US" sz="4000" u="sng" dirty="0">
                <a:solidFill>
                  <a:srgbClr val="FFFFFF"/>
                </a:solidFill>
              </a:rPr>
              <a:t>.com/surveys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950" y="1543050"/>
            <a:ext cx="5760111" cy="1569660"/>
          </a:xfrm>
          <a:prstGeom prst="rect">
            <a:avLst/>
          </a:prstGeom>
          <a:noFill/>
          <a:ln cap="rnd" cmpd="dbl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solidFill>
                  <a:srgbClr val="FFFFFF"/>
                </a:solidFill>
              </a:rPr>
              <a:t>Thank you!</a:t>
            </a:r>
            <a:endParaRPr lang="en-US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"/>
                <a:cs typeface="Calibri"/>
              </a:rPr>
              <a:t>Agenda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>
                <a:latin typeface="Calibri"/>
                <a:cs typeface="Calibri"/>
              </a:rPr>
              <a:t>Understanding RSS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alibri"/>
                <a:cs typeface="Calibri"/>
              </a:rPr>
              <a:t>Overview of page templating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alibri"/>
                <a:cs typeface="Calibri"/>
              </a:rPr>
              <a:t>Understanding RSS items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alibri"/>
                <a:cs typeface="Calibri"/>
              </a:rPr>
              <a:t>Configuring the </a:t>
            </a:r>
            <a:r>
              <a:rPr lang="en-US" altLang="en-US" dirty="0" err="1" smtClean="0">
                <a:latin typeface="Calibri"/>
                <a:cs typeface="Calibri"/>
              </a:rPr>
              <a:t>TCF</a:t>
            </a:r>
            <a:endParaRPr lang="en-US" alt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alibri"/>
                <a:cs typeface="Calibri"/>
              </a:rPr>
              <a:t>Displaying the feed items</a:t>
            </a:r>
          </a:p>
        </p:txBody>
      </p:sp>
    </p:spTree>
    <p:extLst>
      <p:ext uri="{BB962C8B-B14F-4D97-AF65-F5344CB8AC3E}">
        <p14:creationId xmlns:p14="http://schemas.microsoft.com/office/powerpoint/2010/main" val="20845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RSS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Rich Site Summary; AKA Really Simple Syndication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Displays real-time updated bursts of information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Often used for: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News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Events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Announcements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Feeds are configured by administrators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Items are added by end users and administrators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OU Campus uses feeds and aggregates of feeds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Maintain the item in one place and update multiple feeds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Template Structure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026" name="Picture 2" descr="T:\Janaye\Template Tree\Pieces\New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5" y="1596757"/>
            <a:ext cx="949426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:\Janaye\Template Tree\Pieces\T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3" y="2592849"/>
            <a:ext cx="87085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:\Janaye\Template Tree\Pieces\TM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06" y="3447184"/>
            <a:ext cx="89171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T:\Janaye\Template Tree\Pieces\TM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06" y="2620826"/>
            <a:ext cx="89171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:\Janaye\Template Tree\Pieces\TM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06" y="4286250"/>
            <a:ext cx="89171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T:\Janaye\Template Tree\Pieces\IN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86250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:\Janaye\Template Tree\Pieces\X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46145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:\Janaye\Template Tree\Pieces\PC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45" y="2649738"/>
            <a:ext cx="89944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:\Janaye\Template Tree\Pieces\XSL-mob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27" y="907084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T:\Janaye\Template Tree\Pieces\XSL-pd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27" y="1763576"/>
            <a:ext cx="969821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:\Janaye\Template Tree\Pieces\XSL-we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29" y="2637968"/>
            <a:ext cx="969819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T:\Janaye\Template Tree\Pieces\Output-mobi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06326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:\Janaye\Template Tree\Pieces\Output-pdf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762506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T:\Janaye\Template Tree\Pieces\Output-web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619756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799409" y="2388840"/>
            <a:ext cx="45719" cy="230917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Plus 3"/>
          <p:cNvSpPr/>
          <p:nvPr/>
        </p:nvSpPr>
        <p:spPr>
          <a:xfrm>
            <a:off x="1378527" y="2866259"/>
            <a:ext cx="415636" cy="353291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9" name="Plus 18"/>
          <p:cNvSpPr/>
          <p:nvPr/>
        </p:nvSpPr>
        <p:spPr>
          <a:xfrm>
            <a:off x="4537363" y="2866258"/>
            <a:ext cx="415636" cy="353291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3117447" y="2755038"/>
            <a:ext cx="34291" cy="588818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Down Arrow 20"/>
          <p:cNvSpPr/>
          <p:nvPr/>
        </p:nvSpPr>
        <p:spPr>
          <a:xfrm rot="16200000">
            <a:off x="6570691" y="2391357"/>
            <a:ext cx="34292" cy="1316181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6570691" y="1551254"/>
            <a:ext cx="34292" cy="1316181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6570691" y="696038"/>
            <a:ext cx="34292" cy="1316181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14" name="Elbow Connector 13"/>
          <p:cNvCxnSpPr>
            <a:stCxn id="44" idx="1"/>
            <a:endCxn id="1028" idx="1"/>
          </p:cNvCxnSpPr>
          <p:nvPr/>
        </p:nvCxnSpPr>
        <p:spPr>
          <a:xfrm rot="16200000" flipH="1">
            <a:off x="1307616" y="3313919"/>
            <a:ext cx="255654" cy="868125"/>
          </a:xfrm>
          <a:prstGeom prst="bentConnector2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lus 43"/>
          <p:cNvSpPr/>
          <p:nvPr/>
        </p:nvSpPr>
        <p:spPr>
          <a:xfrm>
            <a:off x="820218" y="3352999"/>
            <a:ext cx="362326" cy="307978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45" name="Elbow Connector 44"/>
          <p:cNvCxnSpPr>
            <a:stCxn id="46" idx="1"/>
            <a:endCxn id="1030" idx="1"/>
          </p:cNvCxnSpPr>
          <p:nvPr/>
        </p:nvCxnSpPr>
        <p:spPr>
          <a:xfrm rot="16200000" flipH="1">
            <a:off x="657946" y="3503315"/>
            <a:ext cx="1094720" cy="1328400"/>
          </a:xfrm>
          <a:prstGeom prst="bentConnector2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Plus 45"/>
          <p:cNvSpPr/>
          <p:nvPr/>
        </p:nvSpPr>
        <p:spPr>
          <a:xfrm>
            <a:off x="359943" y="3352999"/>
            <a:ext cx="362326" cy="307978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370619" y="906326"/>
            <a:ext cx="13855" cy="416368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 flipH="1" flipV="1">
            <a:off x="4414806" y="1974509"/>
            <a:ext cx="314389" cy="749775"/>
          </a:xfrm>
          <a:prstGeom prst="bentConnector2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Plus 52"/>
          <p:cNvSpPr/>
          <p:nvPr/>
        </p:nvSpPr>
        <p:spPr>
          <a:xfrm>
            <a:off x="4028989" y="2465767"/>
            <a:ext cx="362326" cy="307978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56" name="Elbow Connector 55"/>
          <p:cNvCxnSpPr>
            <a:endCxn id="1034" idx="1"/>
          </p:cNvCxnSpPr>
          <p:nvPr/>
        </p:nvCxnSpPr>
        <p:spPr>
          <a:xfrm rot="5400000" flipH="1" flipV="1">
            <a:off x="3763414" y="1269253"/>
            <a:ext cx="1130059" cy="1262970"/>
          </a:xfrm>
          <a:prstGeom prst="bentConnector2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lus 56"/>
          <p:cNvSpPr/>
          <p:nvPr/>
        </p:nvSpPr>
        <p:spPr>
          <a:xfrm>
            <a:off x="3528834" y="2465766"/>
            <a:ext cx="362326" cy="307978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47976" y="930463"/>
            <a:ext cx="615553" cy="413954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PRODUCTION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1453" y="1063229"/>
            <a:ext cx="220720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STAGING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Down Arrow 23"/>
          <p:cNvSpPr/>
          <p:nvPr/>
        </p:nvSpPr>
        <p:spPr>
          <a:xfrm rot="16200000">
            <a:off x="5801480" y="2464605"/>
            <a:ext cx="34289" cy="2854614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5801477" y="3304712"/>
            <a:ext cx="34294" cy="2854613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8" name="Down Arrow 67"/>
          <p:cNvSpPr/>
          <p:nvPr/>
        </p:nvSpPr>
        <p:spPr>
          <a:xfrm rot="16200000">
            <a:off x="3117446" y="3597502"/>
            <a:ext cx="34291" cy="588818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9" name="Down Arrow 68"/>
          <p:cNvSpPr/>
          <p:nvPr/>
        </p:nvSpPr>
        <p:spPr>
          <a:xfrm rot="16200000">
            <a:off x="3107055" y="4437611"/>
            <a:ext cx="34291" cy="588818"/>
          </a:xfrm>
          <a:prstGeom prst="downArrow">
            <a:avLst/>
          </a:prstGeom>
          <a:solidFill>
            <a:srgbClr val="0000FF"/>
          </a:solidFill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67" name="Picture 8" descr="T:\Janaye\Template Tree\Pieces\X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34" y="3411855"/>
            <a:ext cx="899444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T:\Janaye\Template Tree\Pieces\IN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34" y="4269105"/>
            <a:ext cx="899444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6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  <p:bldP spid="46" grpId="0" animBg="1"/>
      <p:bldP spid="53" grpId="0" animBg="1"/>
      <p:bldP spid="57" grpId="0" animBg="1"/>
      <p:bldP spid="43" grpId="0"/>
      <p:bldP spid="65" grpId="0"/>
      <p:bldP spid="24" grpId="0" animBg="1"/>
      <p:bldP spid="25" grpId="0" animBg="1"/>
      <p:bldP spid="6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Terminology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latin typeface="Calibri"/>
                <a:cs typeface="Calibri"/>
              </a:rPr>
              <a:t>TCF</a:t>
            </a:r>
            <a:r>
              <a:rPr lang="en-US" sz="2200" dirty="0">
                <a:latin typeface="Calibri"/>
                <a:cs typeface="Calibri"/>
              </a:rPr>
              <a:t> = Template Control File</a:t>
            </a: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Can </a:t>
            </a:r>
            <a:r>
              <a:rPr lang="en-US" sz="2200" dirty="0">
                <a:latin typeface="Calibri"/>
                <a:cs typeface="Calibri"/>
              </a:rPr>
              <a:t>contain 4 lists:</a:t>
            </a:r>
          </a:p>
          <a:p>
            <a:pPr lvl="2"/>
            <a:r>
              <a:rPr lang="en-US" sz="2200" dirty="0">
                <a:latin typeface="Calibri"/>
                <a:cs typeface="Calibri"/>
              </a:rPr>
              <a:t>Variable List</a:t>
            </a:r>
          </a:p>
          <a:p>
            <a:pPr lvl="2"/>
            <a:r>
              <a:rPr lang="en-US" sz="2200" dirty="0">
                <a:latin typeface="Calibri"/>
                <a:cs typeface="Calibri"/>
              </a:rPr>
              <a:t>Directory List</a:t>
            </a:r>
          </a:p>
          <a:p>
            <a:pPr lvl="2"/>
            <a:r>
              <a:rPr lang="en-US" sz="2200" dirty="0">
                <a:latin typeface="Calibri"/>
                <a:cs typeface="Calibri"/>
              </a:rPr>
              <a:t>Template List</a:t>
            </a:r>
          </a:p>
          <a:p>
            <a:pPr lvl="2"/>
            <a:r>
              <a:rPr lang="en-US" sz="2200" dirty="0">
                <a:latin typeface="Calibri"/>
                <a:cs typeface="Calibri"/>
              </a:rPr>
              <a:t>Navigation List</a:t>
            </a:r>
          </a:p>
          <a:p>
            <a:pPr lvl="1"/>
            <a:r>
              <a:rPr lang="en-US" sz="2200" dirty="0">
                <a:latin typeface="Calibri"/>
                <a:cs typeface="Calibri"/>
              </a:rPr>
              <a:t>May </a:t>
            </a:r>
            <a:r>
              <a:rPr lang="en-US" sz="2200" dirty="0" smtClean="0">
                <a:latin typeface="Calibri"/>
                <a:cs typeface="Calibri"/>
              </a:rPr>
              <a:t>use </a:t>
            </a:r>
            <a:r>
              <a:rPr lang="en-US" sz="2200" dirty="0">
                <a:latin typeface="Calibri"/>
                <a:cs typeface="Calibri"/>
              </a:rPr>
              <a:t>multiple TMPLs</a:t>
            </a:r>
          </a:p>
          <a:p>
            <a:pPr lvl="1"/>
            <a:r>
              <a:rPr lang="en-US" sz="2200" dirty="0">
                <a:latin typeface="Calibri"/>
                <a:cs typeface="Calibri"/>
              </a:rPr>
              <a:t>May be used to pass RSS variables</a:t>
            </a:r>
          </a:p>
          <a:p>
            <a:pPr lvl="1"/>
            <a:r>
              <a:rPr lang="en-US" sz="2200" dirty="0">
                <a:latin typeface="Calibri"/>
                <a:cs typeface="Calibri"/>
              </a:rPr>
              <a:t>May utilize auto navigation</a:t>
            </a:r>
          </a:p>
        </p:txBody>
      </p:sp>
    </p:spTree>
    <p:extLst>
      <p:ext uri="{BB962C8B-B14F-4D97-AF65-F5344CB8AC3E}">
        <p14:creationId xmlns:p14="http://schemas.microsoft.com/office/powerpoint/2010/main" val="27329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Template Control File (</a:t>
            </a:r>
            <a:r>
              <a:rPr lang="en-US" dirty="0" err="1" smtClean="0">
                <a:latin typeface="Calibri"/>
                <a:cs typeface="Calibri"/>
              </a:rPr>
              <a:t>TCF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6682" y="1063625"/>
            <a:ext cx="446896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8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RSS Items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Pass components from variables through templates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Variables can include: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Feed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Title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Description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Author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Link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Media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Extra XML elements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Publish date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Item is posted when page is published</a:t>
            </a:r>
          </a:p>
        </p:txBody>
      </p:sp>
    </p:spTree>
    <p:extLst>
      <p:ext uri="{BB962C8B-B14F-4D97-AF65-F5344CB8AC3E}">
        <p14:creationId xmlns:p14="http://schemas.microsoft.com/office/powerpoint/2010/main" val="15140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0702" y="1543050"/>
            <a:ext cx="5602615" cy="1569660"/>
          </a:xfrm>
          <a:prstGeom prst="rect">
            <a:avLst/>
          </a:prstGeom>
          <a:noFill/>
          <a:ln cap="rnd" cmpd="dbl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Let’s Do It!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8567" y="1543050"/>
            <a:ext cx="2646878" cy="1569660"/>
          </a:xfrm>
          <a:prstGeom prst="rect">
            <a:avLst/>
          </a:prstGeom>
          <a:noFill/>
          <a:ln cap="rnd" cmpd="dbl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solidFill>
                  <a:srgbClr val="FFFFFF"/>
                </a:solidFill>
              </a:rPr>
              <a:t>Q&amp;A</a:t>
            </a:r>
            <a:endParaRPr lang="en-US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terior 6 sta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terior 5 sta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terior 2 sta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177</Words>
  <Application>Microsoft Office PowerPoint</Application>
  <PresentationFormat>On-screen Show (16:9)</PresentationFormat>
  <Paragraphs>55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title</vt:lpstr>
      <vt:lpstr>interior 6 stars</vt:lpstr>
      <vt:lpstr>interior 5 stars</vt:lpstr>
      <vt:lpstr>interior 2 stars</vt:lpstr>
      <vt:lpstr>PowerPoint Presentation</vt:lpstr>
      <vt:lpstr>Agenda</vt:lpstr>
      <vt:lpstr>RSS</vt:lpstr>
      <vt:lpstr>Template Structure</vt:lpstr>
      <vt:lpstr>Terminology</vt:lpstr>
      <vt:lpstr>Template Control File (TCF)</vt:lpstr>
      <vt:lpstr>RSS Items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Seki</dc:creator>
  <cp:lastModifiedBy>Vinit Varghese</cp:lastModifiedBy>
  <cp:revision>13</cp:revision>
  <dcterms:created xsi:type="dcterms:W3CDTF">2015-01-09T22:10:19Z</dcterms:created>
  <dcterms:modified xsi:type="dcterms:W3CDTF">2015-02-17T23:05:29Z</dcterms:modified>
</cp:coreProperties>
</file>