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79" r:id="rId3"/>
    <p:sldId id="280" r:id="rId4"/>
    <p:sldId id="281" r:id="rId5"/>
    <p:sldId id="282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14" r:id="rId39"/>
    <p:sldId id="315" r:id="rId40"/>
    <p:sldId id="316" r:id="rId41"/>
    <p:sldId id="317" r:id="rId42"/>
    <p:sldId id="318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7" autoAdjust="0"/>
    <p:restoredTop sz="94617" autoAdjust="0"/>
  </p:normalViewPr>
  <p:slideViewPr>
    <p:cSldViewPr>
      <p:cViewPr varScale="1">
        <p:scale>
          <a:sx n="69" d="100"/>
          <a:sy n="69" d="100"/>
        </p:scale>
        <p:origin x="2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26A9F-2DE2-4316-9B0C-3237C64F0180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6F445-49CB-42BF-A878-C02825DD8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14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9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2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6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6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1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F303-C5A3-43E8-AD6F-D28F807E8AC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2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04A9-EA41-684C-B01C-287ED0AE76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76200"/>
            <a:ext cx="2133600" cy="6934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133600" y="-152400"/>
            <a:ext cx="7010400" cy="7010400"/>
          </a:xfrm>
          <a:prstGeom prst="rect">
            <a:avLst/>
          </a:prstGeom>
          <a:gradFill>
            <a:gsLst>
              <a:gs pos="0">
                <a:srgbClr val="C9DFF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133600" y="-152400"/>
            <a:ext cx="0" cy="7010400"/>
          </a:xfrm>
          <a:prstGeom prst="line">
            <a:avLst/>
          </a:prstGeom>
          <a:ln w="8255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14400"/>
            <a:ext cx="6705600" cy="1470025"/>
          </a:xfrm>
        </p:spPr>
        <p:txBody>
          <a:bodyPr/>
          <a:lstStyle>
            <a:lvl1pPr algn="l"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362200"/>
            <a:ext cx="670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2" descr="R:\Marketing\Images\Logos\OmniUpdate\White Logo\OU logo_rev_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1" y="6294996"/>
            <a:ext cx="1792857" cy="29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172200" y="4724400"/>
            <a:ext cx="2819400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04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52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29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114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078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897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9875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89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702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8318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65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9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0641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60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852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348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81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751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391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564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002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07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500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48493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1034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9326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0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763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7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5345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8617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198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570567"/>
            <a:ext cx="8229600" cy="4923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30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6926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68771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51517"/>
            <a:ext cx="8229600" cy="49868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92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629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081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35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91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886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45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152400"/>
            <a:ext cx="9144000" cy="14478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gradFill>
            <a:gsLst>
              <a:gs pos="0">
                <a:srgbClr val="E6F0FA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R:\Marketing\Images\Logos\OmniUpdate\White Logo\OU logo_rev_1.png"/>
          <p:cNvPicPr>
            <a:picLocks noChangeAspect="1" noChangeArrowheads="1"/>
          </p:cNvPicPr>
          <p:nvPr/>
        </p:nvPicPr>
        <p:blipFill rotWithShape="1"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74" r="80275"/>
          <a:stretch/>
        </p:blipFill>
        <p:spPr bwMode="auto">
          <a:xfrm>
            <a:off x="76200" y="6287492"/>
            <a:ext cx="685800" cy="57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 flipH="1">
            <a:off x="0" y="1295400"/>
            <a:ext cx="9144000" cy="0"/>
          </a:xfrm>
          <a:prstGeom prst="line">
            <a:avLst/>
          </a:prstGeom>
          <a:ln w="8255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8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slt-30/#default-prior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OU: Developer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XSL in OU Campus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i="1" dirty="0"/>
              <a:t>Presented by</a:t>
            </a:r>
          </a:p>
          <a:p>
            <a:pPr algn="ctr"/>
            <a:r>
              <a:rPr lang="en-US" dirty="0"/>
              <a:t>Robert Kiffe</a:t>
            </a:r>
          </a:p>
          <a:p>
            <a:pPr algn="ctr"/>
            <a:r>
              <a:rPr lang="en-US" dirty="0"/>
              <a:t>Senior Web Developer</a:t>
            </a:r>
          </a:p>
          <a:p>
            <a:pPr algn="ctr"/>
            <a:r>
              <a:rPr lang="en-US" dirty="0"/>
              <a:t>OmniUpdate, Inc.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8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adaptive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3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 Parameter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xsl:call-template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name="standard-banner" 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xsl:with-parameter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name="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img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“ select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="/document/content/banner/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img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" 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xsl:call-template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0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Utilizing a Parameter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xsl:call-template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name="standard-banner" 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xsl:param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name="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img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"/&gt;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&lt;div class="banner"&gt;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	&lt;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xsl:copy-of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select="$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" 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&lt;/div&gt;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xsl:call-template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2275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parameters can be passed</a:t>
            </a:r>
          </a:p>
          <a:p>
            <a:r>
              <a:rPr lang="en-US"/>
              <a:t>Parameter 'names' need to match (order is just for readability)</a:t>
            </a:r>
          </a:p>
          <a:p>
            <a:r>
              <a:rPr lang="en-US"/>
              <a:t>Parameter types should match (text, nodeset, etc.)</a:t>
            </a:r>
          </a:p>
          <a:p>
            <a:r>
              <a:rPr lang="en-US"/>
              <a:t>Parameters can be set with default values in case no values are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Passive transformations for the lazy (read: ‘smart’)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xsl:template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match="course"/&gt;</a:t>
            </a:r>
          </a:p>
          <a:p>
            <a:r>
              <a:rPr lang="en-US" dirty="0"/>
              <a:t>Purpose: to define how an element or piece of content in the source XML should be transformed</a:t>
            </a:r>
          </a:p>
          <a:p>
            <a:r>
              <a:rPr lang="en-US" dirty="0"/>
              <a:t>Can be used instead of a manual iteration (for-each)</a:t>
            </a:r>
          </a:p>
        </p:txBody>
      </p:sp>
    </p:spTree>
    <p:extLst>
      <p:ext uri="{BB962C8B-B14F-4D97-AF65-F5344CB8AC3E}">
        <p14:creationId xmlns:p14="http://schemas.microsoft.com/office/powerpoint/2010/main" val="81971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Rules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Best used:</a:t>
            </a:r>
          </a:p>
          <a:p>
            <a:pPr lvl="1"/>
            <a:r>
              <a:rPr lang="en-US"/>
              <a:t>When the target is embedded in other content</a:t>
            </a:r>
          </a:p>
          <a:p>
            <a:pPr lvl="1"/>
            <a:r>
              <a:rPr lang="en-US"/>
              <a:t>Or when the iteration code should be reusable</a:t>
            </a:r>
          </a:p>
          <a:p>
            <a:r>
              <a:rPr lang="en-US"/>
              <a:t>Pro-Tip: Parameters can be used too!</a:t>
            </a:r>
          </a:p>
          <a:p>
            <a:r>
              <a:rPr lang="en-US"/>
              <a:t>Pro-Tip: You can sort targeted elements inside your "apply-templates"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(Source XML)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&lt;courses&gt;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&lt;course&gt;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	&lt;id&gt;134&lt;/id&gt;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	&lt;title&gt;Intro to Psychology&lt;/title&gt;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&lt;/course&gt;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&lt;course&gt;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	&lt;id&gt;156&lt;/id&gt;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	&lt;title&gt;Calculus I&lt;/title&gt;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&lt;/course&gt;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[…]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&lt;/courses&gt;</a:t>
            </a:r>
          </a:p>
        </p:txBody>
      </p:sp>
    </p:spTree>
    <p:extLst>
      <p:ext uri="{BB962C8B-B14F-4D97-AF65-F5344CB8AC3E}">
        <p14:creationId xmlns:p14="http://schemas.microsoft.com/office/powerpoint/2010/main" val="330840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 Courses (XSL)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Iterate through all courses: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&lt;h3&gt;List of Courses&lt;/h3&gt;	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ul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class="course-list"&gt;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xsl:apply-templates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select="courses/course" /&gt;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ul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r>
              <a:rPr lang="en-US" sz="2800" dirty="0"/>
              <a:t>Define the template rule (transformation):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xsl:template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match="course"&gt;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&lt;li&gt;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&lt;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xsl:value-of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select="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concat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(id, ' - ', title)" /&gt;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&lt;!-- Output: "134 - Intro to Psychology" --&gt;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&lt;/li&gt;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xsl:template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25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Rule Priority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possible to have multiple 'template rules' or 'matches' for a target item within any one 'mode'</a:t>
            </a:r>
          </a:p>
          <a:p>
            <a:r>
              <a:rPr lang="en-US" sz="2800" dirty="0"/>
              <a:t>Priority follows these rules:</a:t>
            </a:r>
          </a:p>
          <a:p>
            <a:pPr lvl="2"/>
            <a:endParaRPr lang="en-US" sz="2000" dirty="0"/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287177" y="3246445"/>
            <a:ext cx="2099343" cy="2557671"/>
          </a:xfrm>
          <a:prstGeom prst="roundRect">
            <a:avLst/>
          </a:prstGeom>
          <a:solidFill>
            <a:srgbClr val="0096D6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precedence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(Rule defined on imported XSL?)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28819" y="3246445"/>
            <a:ext cx="2284168" cy="2557671"/>
          </a:xfrm>
          <a:prstGeom prst="roundRect">
            <a:avLst/>
          </a:prstGeom>
          <a:solidFill>
            <a:srgbClr val="0096D6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priority ('priority' attribute set on template)</a:t>
            </a:r>
          </a:p>
          <a:p>
            <a:pPr marL="0" lvl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282" y="3246445"/>
            <a:ext cx="3621650" cy="2557671"/>
          </a:xfrm>
          <a:prstGeom prst="roundRect">
            <a:avLst/>
          </a:prstGeom>
          <a:solidFill>
            <a:srgbClr val="0096D6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Default Priority Rules: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Complex set of rules based on how specific a definition is to the matched target</a:t>
            </a:r>
          </a:p>
          <a:p>
            <a:pPr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https://www.w3.org/TR/xslt-30/#default-priority</a:t>
            </a:r>
            <a:r>
              <a:rPr lang="en-US" sz="1400" dirty="0"/>
              <a:t> </a:t>
            </a:r>
          </a:p>
          <a:p>
            <a:pPr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Example:  </a:t>
            </a:r>
            <a:r>
              <a:rPr lang="en-US" sz="1400" dirty="0">
                <a:solidFill>
                  <a:srgbClr val="66FF99"/>
                </a:solidFill>
              </a:rPr>
              <a:t>match="p"</a:t>
            </a:r>
            <a:r>
              <a:rPr lang="en-US" sz="1400" dirty="0"/>
              <a:t>  has more priority than  </a:t>
            </a:r>
            <a:r>
              <a:rPr lang="en-US" sz="1400" dirty="0">
                <a:solidFill>
                  <a:srgbClr val="66FF99"/>
                </a:solidFill>
              </a:rPr>
              <a:t>match="node()" </a:t>
            </a:r>
          </a:p>
          <a:p>
            <a:pPr marL="0" lvl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97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Move to XML / XSL</a:t>
            </a:r>
          </a:p>
        </p:txBody>
      </p:sp>
    </p:spTree>
    <p:extLst>
      <p:ext uri="{BB962C8B-B14F-4D97-AF65-F5344CB8AC3E}">
        <p14:creationId xmlns:p14="http://schemas.microsoft.com/office/powerpoint/2010/main" val="238385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Modes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Similar, but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transforming the same source content into a different output  </a:t>
            </a:r>
          </a:p>
          <a:p>
            <a:r>
              <a:rPr lang="en-US"/>
              <a:t>Takes effect before the Template Priority Rules</a:t>
            </a:r>
          </a:p>
          <a:p>
            <a:r>
              <a:rPr lang="en-US"/>
              <a:t>No mode defined?  Same as mode="#unnamed"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Modes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 Rule: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xsl:template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match="course" mode="table"/&gt;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&lt;td&gt;&lt;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xsl:value-of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select="id" /&gt;&lt;/td&gt;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&lt;td&gt;&lt;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xsl:value-of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select="title" /&gt;&lt;/td&gt;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xsl:template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 Call: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xsl:apply-templates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select="courses/course" mode="table"/&gt;</a:t>
            </a:r>
          </a:p>
        </p:txBody>
      </p:sp>
    </p:spTree>
    <p:extLst>
      <p:ext uri="{BB962C8B-B14F-4D97-AF65-F5344CB8AC3E}">
        <p14:creationId xmlns:p14="http://schemas.microsoft.com/office/powerpoint/2010/main" val="200394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Gotta</a:t>
            </a:r>
            <a:r>
              <a:rPr lang="en-US" dirty="0"/>
              <a:t> iterate '</a:t>
            </a:r>
            <a:r>
              <a:rPr lang="en-US" dirty="0" err="1"/>
              <a:t>em</a:t>
            </a:r>
            <a:r>
              <a:rPr lang="en-US" dirty="0"/>
              <a:t> all!</a:t>
            </a:r>
          </a:p>
        </p:txBody>
      </p:sp>
    </p:spTree>
    <p:extLst>
      <p:ext uri="{BB962C8B-B14F-4D97-AF65-F5344CB8AC3E}">
        <p14:creationId xmlns:p14="http://schemas.microsoft.com/office/powerpoint/2010/main" val="234042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For-Each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Format: </a:t>
            </a:r>
            <a:br>
              <a:rPr lang="en-US" dirty="0"/>
            </a:b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xsl:for-each</a:t>
            </a:r>
            <a:r>
              <a:rPr lang="en-US" sz="2400" dirty="0">
                <a:solidFill>
                  <a:schemeClr val="accent6"/>
                </a:solidFill>
              </a:rPr>
              <a:t> select="items/item"&gt; &lt;/</a:t>
            </a:r>
            <a:r>
              <a:rPr lang="en-US" sz="2400" dirty="0" err="1">
                <a:solidFill>
                  <a:schemeClr val="accent6"/>
                </a:solidFill>
              </a:rPr>
              <a:t>xsl:for-each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Iterate through every matching 'item' in the 'select' expression</a:t>
            </a:r>
          </a:p>
          <a:p>
            <a:r>
              <a:rPr lang="en-US" dirty="0"/>
              <a:t>To sort, nest the following directly after the opening 'for-each' tag:</a:t>
            </a:r>
            <a:br>
              <a:rPr lang="en-US" dirty="0"/>
            </a:b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xsl:sort</a:t>
            </a:r>
            <a:r>
              <a:rPr lang="en-US" sz="2400" dirty="0">
                <a:solidFill>
                  <a:schemeClr val="accent6"/>
                </a:solidFill>
              </a:rPr>
              <a:t> select=“[XPath]" order=“[ascending | descending]"/&gt;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XPath's </a:t>
            </a:r>
            <a:r>
              <a:rPr lang="en-US" dirty="0">
                <a:solidFill>
                  <a:schemeClr val="accent5"/>
                </a:solidFill>
              </a:rPr>
              <a:t>active context</a:t>
            </a:r>
            <a:r>
              <a:rPr lang="en-US" dirty="0"/>
              <a:t> is the current iteration's matched item</a:t>
            </a:r>
          </a:p>
          <a:p>
            <a:pPr>
              <a:lnSpc>
                <a:spcPct val="120000"/>
              </a:lnSpc>
            </a:pPr>
            <a:r>
              <a:rPr lang="en-US" dirty="0"/>
              <a:t>Tip: use XPath's position() function to get the current iteration count (note: starts at 1, not 0)</a:t>
            </a:r>
          </a:p>
          <a:p>
            <a:pPr>
              <a:lnSpc>
                <a:spcPct val="120000"/>
              </a:lnSpc>
            </a:pPr>
            <a:r>
              <a:rPr lang="en-US" dirty="0"/>
              <a:t>Final output is a concatenation of the sequence constructors (aka a '</a:t>
            </a:r>
            <a:r>
              <a:rPr lang="en-US" dirty="0">
                <a:effectLst/>
              </a:rPr>
              <a:t>concatenated sequence of items')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For-Each Example (XML)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&lt;courses&gt;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&lt;course&gt;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&lt;id&gt;134&lt;/id&gt;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&lt;title&gt;Intro to Psychology&lt;/title&gt;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&lt;/course&gt;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&lt;course&gt;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&lt;id&gt;156&lt;/id&gt;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&lt;title&gt;Calculus I&lt;/title&gt;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&lt;/course&gt;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[…]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&lt;/courses&gt;</a:t>
            </a:r>
          </a:p>
        </p:txBody>
      </p:sp>
    </p:spTree>
    <p:extLst>
      <p:ext uri="{BB962C8B-B14F-4D97-AF65-F5344CB8AC3E}">
        <p14:creationId xmlns:p14="http://schemas.microsoft.com/office/powerpoint/2010/main" val="2738940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For-Each Example (XSL)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Iterate through all courses: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&lt;h3&gt;List of Courses&lt;/h3&gt;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class="course-list"&gt;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</a:t>
            </a:r>
            <a:r>
              <a:rPr lang="en-US" dirty="0" err="1">
                <a:solidFill>
                  <a:schemeClr val="accent6"/>
                </a:solidFill>
              </a:rPr>
              <a:t>xsl:for-each</a:t>
            </a:r>
            <a:r>
              <a:rPr lang="en-US" dirty="0">
                <a:solidFill>
                  <a:schemeClr val="accent6"/>
                </a:solidFill>
              </a:rPr>
              <a:t> select="courses/course"&gt;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</a:t>
            </a:r>
            <a:r>
              <a:rPr lang="en-US" dirty="0" err="1">
                <a:solidFill>
                  <a:schemeClr val="accent6"/>
                </a:solidFill>
              </a:rPr>
              <a:t>xsl:sort</a:t>
            </a:r>
            <a:r>
              <a:rPr lang="en-US" dirty="0">
                <a:solidFill>
                  <a:schemeClr val="accent6"/>
                </a:solidFill>
              </a:rPr>
              <a:t> select="./id" 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</a:t>
            </a:r>
            <a:r>
              <a:rPr lang="en-US" dirty="0" err="1">
                <a:solidFill>
                  <a:schemeClr val="accent6"/>
                </a:solidFill>
              </a:rPr>
              <a:t>xsl:value-of</a:t>
            </a:r>
            <a:r>
              <a:rPr lang="en-US" dirty="0">
                <a:solidFill>
                  <a:schemeClr val="accent6"/>
                </a:solidFill>
              </a:rPr>
              <a:t> select="</a:t>
            </a:r>
            <a:r>
              <a:rPr lang="en-US" dirty="0" err="1">
                <a:solidFill>
                  <a:schemeClr val="accent6"/>
                </a:solidFill>
              </a:rPr>
              <a:t>concat</a:t>
            </a:r>
            <a:r>
              <a:rPr lang="en-US" dirty="0">
                <a:solidFill>
                  <a:schemeClr val="accent6"/>
                </a:solidFill>
              </a:rPr>
              <a:t>(id, ' - ', title)" 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&lt;!-- Output: "134 - Intro to Psychology" --&gt;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&lt;/</a:t>
            </a:r>
            <a:r>
              <a:rPr lang="en-US" dirty="0" err="1">
                <a:solidFill>
                  <a:schemeClr val="accent6"/>
                </a:solidFill>
              </a:rPr>
              <a:t>xsl:for-each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400050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8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For-Each-Group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Format: </a:t>
            </a:r>
            <a:br>
              <a:rPr lang="en-US" sz="3400" dirty="0"/>
            </a:br>
            <a:r>
              <a:rPr lang="en-US" sz="3400" dirty="0">
                <a:solidFill>
                  <a:schemeClr val="accent6"/>
                </a:solidFill>
              </a:rPr>
              <a:t>&lt;</a:t>
            </a:r>
            <a:r>
              <a:rPr lang="en-US" sz="3400" dirty="0" err="1">
                <a:solidFill>
                  <a:schemeClr val="accent6"/>
                </a:solidFill>
              </a:rPr>
              <a:t>xsl:for-each-group</a:t>
            </a:r>
            <a:r>
              <a:rPr lang="en-US" sz="3400" dirty="0">
                <a:solidFill>
                  <a:schemeClr val="accent6"/>
                </a:solidFill>
              </a:rPr>
              <a:t> select="items/item" group-by="type“&gt;</a:t>
            </a:r>
            <a:br>
              <a:rPr lang="en-US" sz="3400" dirty="0">
                <a:solidFill>
                  <a:schemeClr val="accent6"/>
                </a:solidFill>
              </a:rPr>
            </a:br>
            <a:r>
              <a:rPr lang="en-US" sz="3400" dirty="0">
                <a:solidFill>
                  <a:schemeClr val="accent6"/>
                </a:solidFill>
              </a:rPr>
              <a:t>&lt;/</a:t>
            </a:r>
            <a:r>
              <a:rPr lang="en-US" sz="3400" dirty="0" err="1">
                <a:solidFill>
                  <a:schemeClr val="accent6"/>
                </a:solidFill>
              </a:rPr>
              <a:t>xsl:for-each</a:t>
            </a:r>
            <a:r>
              <a:rPr lang="en-US" sz="3400" dirty="0">
                <a:solidFill>
                  <a:schemeClr val="accent6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endParaRPr lang="en-US" sz="3400" dirty="0">
              <a:solidFill>
                <a:srgbClr val="0096D6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400" dirty="0"/>
              <a:t>The XSL runs through every matching 'item' in the 'select' expression and puts them into groups of matching 'type' values designated by the "group-by" attribute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The actual iteration of this instruction is through each grouping </a:t>
            </a:r>
          </a:p>
        </p:txBody>
      </p:sp>
    </p:spTree>
    <p:extLst>
      <p:ext uri="{BB962C8B-B14F-4D97-AF65-F5344CB8AC3E}">
        <p14:creationId xmlns:p14="http://schemas.microsoft.com/office/powerpoint/2010/main" val="34222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For-Each-Group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Sorting is allowed, but will only sort the groups, not individual items</a:t>
            </a:r>
            <a:endParaRPr lang="en-US" sz="34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400" dirty="0"/>
              <a:t>XPath's active context is the current iteration's group of items (as a collection)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All grouping methods allowed (but only one at a time):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group-by			(XPath expression)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group-adjacent		(XPath expression)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group-starting-with		(Pattern)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group-ending-with		(Pattern)</a:t>
            </a:r>
          </a:p>
        </p:txBody>
      </p:sp>
    </p:spTree>
    <p:extLst>
      <p:ext uri="{BB962C8B-B14F-4D97-AF65-F5344CB8AC3E}">
        <p14:creationId xmlns:p14="http://schemas.microsoft.com/office/powerpoint/2010/main" val="5837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Advantages of XML / XSL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‘Content’ from ‘Design’</a:t>
            </a:r>
          </a:p>
          <a:p>
            <a:r>
              <a:rPr lang="en-US" dirty="0"/>
              <a:t>XSL logic (scripting) can replace most Server Side coding</a:t>
            </a:r>
          </a:p>
          <a:p>
            <a:r>
              <a:rPr lang="en-US" dirty="0"/>
              <a:t>Allows for adjustable layouts and optional features</a:t>
            </a:r>
          </a:p>
          <a:p>
            <a:r>
              <a:rPr lang="en-US" dirty="0"/>
              <a:t>Required for LDP Galleries, LDP Forms, and PDF output</a:t>
            </a:r>
          </a:p>
          <a:p>
            <a:r>
              <a:rPr lang="en-US" dirty="0"/>
              <a:t>Can be used to create multiple output ‘products’ for each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6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For-Each-Group Example (XML)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&lt;courses&gt;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&lt;course&gt;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&lt;subject&gt;English&lt;/subject&gt; &lt;!-- NEW --&gt;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&lt;id&gt;134&lt;/id&gt;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&lt;title&gt;Writing Composition&lt;/title&gt;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&lt;/course&gt;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&lt;course&gt;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&lt;subject&gt;Mathematics&lt;/subject&gt; &lt;!-- NEW --&gt;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&lt;id&gt;156&lt;/id&gt;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&lt;title&gt;Calculus I&lt;/title&gt;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&lt;/course&gt;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[…]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&lt;/courses&gt;</a:t>
            </a:r>
          </a:p>
        </p:txBody>
      </p:sp>
    </p:spTree>
    <p:extLst>
      <p:ext uri="{BB962C8B-B14F-4D97-AF65-F5344CB8AC3E}">
        <p14:creationId xmlns:p14="http://schemas.microsoft.com/office/powerpoint/2010/main" val="391849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For-Each-Group Example (XSL)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Iterate through all courses, grouped by Subject: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xsl:for-each-group</a:t>
            </a:r>
            <a:r>
              <a:rPr lang="en-US" dirty="0">
                <a:solidFill>
                  <a:schemeClr val="accent6"/>
                </a:solidFill>
              </a:rPr>
              <a:t> select="courses/course" group-by="subject"&gt;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&lt;h3&gt;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xsl:value-of</a:t>
            </a:r>
            <a:r>
              <a:rPr lang="en-US" dirty="0">
                <a:solidFill>
                  <a:schemeClr val="accent6"/>
                </a:solidFill>
              </a:rPr>
              <a:t> select="current-grouping-key()" /&gt;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&lt;/h3&gt;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class="course-list"&gt;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</a:t>
            </a:r>
            <a:r>
              <a:rPr lang="en-US" dirty="0" err="1">
                <a:solidFill>
                  <a:schemeClr val="accent6"/>
                </a:solidFill>
              </a:rPr>
              <a:t>xsl:for-each</a:t>
            </a:r>
            <a:r>
              <a:rPr lang="en-US" dirty="0">
                <a:solidFill>
                  <a:schemeClr val="accent6"/>
                </a:solidFill>
              </a:rPr>
              <a:t> select="current-group()"&gt;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&lt;</a:t>
            </a:r>
            <a:r>
              <a:rPr lang="en-US" dirty="0" err="1">
                <a:solidFill>
                  <a:schemeClr val="accent6"/>
                </a:solidFill>
              </a:rPr>
              <a:t>xsl:sort</a:t>
            </a:r>
            <a:r>
              <a:rPr lang="en-US" dirty="0">
                <a:solidFill>
                  <a:schemeClr val="accent6"/>
                </a:solidFill>
              </a:rPr>
              <a:t> select="id" 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&lt;</a:t>
            </a:r>
            <a:r>
              <a:rPr lang="en-US" dirty="0" err="1">
                <a:solidFill>
                  <a:schemeClr val="accent6"/>
                </a:solidFill>
              </a:rPr>
              <a:t>xsl:value-of</a:t>
            </a:r>
            <a:r>
              <a:rPr lang="en-US" dirty="0">
                <a:solidFill>
                  <a:schemeClr val="accent6"/>
                </a:solidFill>
              </a:rPr>
              <a:t> select="</a:t>
            </a:r>
            <a:r>
              <a:rPr lang="en-US" dirty="0" err="1">
                <a:solidFill>
                  <a:schemeClr val="accent6"/>
                </a:solidFill>
              </a:rPr>
              <a:t>concat</a:t>
            </a:r>
            <a:r>
              <a:rPr lang="en-US" dirty="0">
                <a:solidFill>
                  <a:schemeClr val="accent6"/>
                </a:solidFill>
              </a:rPr>
              <a:t>(id, ' - ', title)" 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&lt;!-- Output: "134 - Writing Composition" --&gt;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&lt;/</a:t>
            </a:r>
            <a:r>
              <a:rPr lang="en-US" dirty="0" err="1">
                <a:solidFill>
                  <a:schemeClr val="accent6"/>
                </a:solidFill>
              </a:rPr>
              <a:t>xsl:for-each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xsl:for-each-group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pPr marL="40005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4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 do this? </a:t>
            </a:r>
            <a:br>
              <a:rPr lang="en-US" dirty="0"/>
            </a:br>
            <a:r>
              <a:rPr lang="en-US" dirty="0"/>
              <a:t>Yes, yes you should.</a:t>
            </a:r>
          </a:p>
        </p:txBody>
      </p:sp>
    </p:spTree>
    <p:extLst>
      <p:ext uri="{BB962C8B-B14F-4D97-AF65-F5344CB8AC3E}">
        <p14:creationId xmlns:p14="http://schemas.microsoft.com/office/powerpoint/2010/main" val="20806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xsl:if</a:t>
            </a:r>
            <a:r>
              <a:rPr lang="en-US" dirty="0"/>
              <a:t>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Format: </a:t>
            </a:r>
            <a:r>
              <a:rPr lang="en-US" dirty="0">
                <a:solidFill>
                  <a:srgbClr val="0096D6"/>
                </a:solidFill>
              </a:rPr>
              <a:t>&lt;</a:t>
            </a:r>
            <a:r>
              <a:rPr lang="en-US" dirty="0" err="1">
                <a:solidFill>
                  <a:srgbClr val="0096D6"/>
                </a:solidFill>
              </a:rPr>
              <a:t>xsl:if</a:t>
            </a:r>
            <a:r>
              <a:rPr lang="en-US" dirty="0">
                <a:solidFill>
                  <a:srgbClr val="0096D6"/>
                </a:solidFill>
              </a:rPr>
              <a:t> test="</a:t>
            </a:r>
            <a:r>
              <a:rPr lang="en-US" dirty="0">
                <a:solidFill>
                  <a:schemeClr val="accent6"/>
                </a:solidFill>
              </a:rPr>
              <a:t>$x = 4</a:t>
            </a:r>
            <a:r>
              <a:rPr lang="en-US" dirty="0">
                <a:solidFill>
                  <a:srgbClr val="0096D6"/>
                </a:solidFill>
              </a:rPr>
              <a:t>"&gt; &lt;/</a:t>
            </a:r>
            <a:r>
              <a:rPr lang="en-US" dirty="0" err="1">
                <a:solidFill>
                  <a:srgbClr val="0096D6"/>
                </a:solidFill>
              </a:rPr>
              <a:t>xsl:if</a:t>
            </a:r>
            <a:r>
              <a:rPr lang="en-US" dirty="0">
                <a:solidFill>
                  <a:srgbClr val="0096D6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/>
              <a:t>Simple check against a single condition</a:t>
            </a:r>
          </a:p>
          <a:p>
            <a:pPr>
              <a:lnSpc>
                <a:spcPct val="120000"/>
              </a:lnSpc>
            </a:pPr>
            <a:r>
              <a:rPr lang="en-US" dirty="0"/>
              <a:t>Conditional </a:t>
            </a:r>
            <a:r>
              <a:rPr lang="en-US" dirty="0" err="1"/>
              <a:t>boolean</a:t>
            </a:r>
            <a:r>
              <a:rPr lang="en-US" dirty="0"/>
              <a:t> must evaluate to 'true' for sequence constructor (contents) to be enabled</a:t>
            </a:r>
          </a:p>
          <a:p>
            <a:pPr>
              <a:lnSpc>
                <a:spcPct val="120000"/>
              </a:lnSpc>
            </a:pPr>
            <a:r>
              <a:rPr lang="en-US" dirty="0"/>
              <a:t>No 'else' statement!</a:t>
            </a:r>
          </a:p>
          <a:p>
            <a:pPr>
              <a:lnSpc>
                <a:spcPct val="120000"/>
              </a:lnSpc>
            </a:pPr>
            <a:r>
              <a:rPr lang="en-US" dirty="0"/>
              <a:t>Helpful Operators: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accent6"/>
                </a:solidFill>
              </a:rPr>
              <a:t>not()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accent6"/>
                </a:solidFill>
              </a:rPr>
              <a:t>and, or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accent6"/>
                </a:solidFill>
              </a:rPr>
              <a:t>gt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ge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lt</a:t>
            </a:r>
            <a:r>
              <a:rPr lang="en-US" dirty="0">
                <a:solidFill>
                  <a:schemeClr val="accent6"/>
                </a:solidFill>
              </a:rPr>
              <a:t>, 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5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xsl:choose</a:t>
            </a:r>
            <a:r>
              <a:rPr lang="en-US" dirty="0"/>
              <a:t>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Format: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 err="1">
                <a:solidFill>
                  <a:srgbClr val="00B0F0"/>
                </a:solidFill>
              </a:rPr>
              <a:t>xsl:choose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&lt;!-- $temp is a temperature in Celsius --&gt;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 err="1">
                <a:solidFill>
                  <a:srgbClr val="00B0F0"/>
                </a:solidFill>
              </a:rPr>
              <a:t>xsl:when</a:t>
            </a:r>
            <a:r>
              <a:rPr lang="en-US" dirty="0">
                <a:solidFill>
                  <a:srgbClr val="00B0F0"/>
                </a:solidFill>
              </a:rPr>
              <a:t> test="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$temp le 0</a:t>
            </a:r>
            <a:r>
              <a:rPr lang="en-US" dirty="0">
                <a:solidFill>
                  <a:srgbClr val="00B0F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&lt;state&gt;Solid&lt;/state&gt;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		</a:t>
            </a:r>
            <a:r>
              <a:rPr lang="en-US" dirty="0">
                <a:solidFill>
                  <a:srgbClr val="0096D6"/>
                </a:solidFill>
              </a:rPr>
              <a:t>&lt;/</a:t>
            </a:r>
            <a:r>
              <a:rPr lang="en-US" dirty="0" err="1">
                <a:solidFill>
                  <a:srgbClr val="0096D6"/>
                </a:solidFill>
              </a:rPr>
              <a:t>xsl:when</a:t>
            </a:r>
            <a:r>
              <a:rPr lang="en-US" dirty="0">
                <a:solidFill>
                  <a:srgbClr val="0096D6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96D6"/>
                </a:solidFill>
              </a:rPr>
              <a:t>		&lt;</a:t>
            </a:r>
            <a:r>
              <a:rPr lang="en-US" dirty="0" err="1">
                <a:solidFill>
                  <a:srgbClr val="0096D6"/>
                </a:solidFill>
              </a:rPr>
              <a:t>xsl:when</a:t>
            </a:r>
            <a:r>
              <a:rPr lang="en-US" dirty="0">
                <a:solidFill>
                  <a:srgbClr val="0096D6"/>
                </a:solidFill>
              </a:rPr>
              <a:t> test="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$temp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100</a:t>
            </a:r>
            <a:r>
              <a:rPr lang="en-US" dirty="0">
                <a:solidFill>
                  <a:srgbClr val="0096D6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&lt;state&gt;Liquid&lt;/state&gt;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		</a:t>
            </a:r>
            <a:r>
              <a:rPr lang="en-US" dirty="0">
                <a:solidFill>
                  <a:srgbClr val="0096D6"/>
                </a:solidFill>
              </a:rPr>
              <a:t>&lt;/</a:t>
            </a:r>
            <a:r>
              <a:rPr lang="en-US" dirty="0" err="1">
                <a:solidFill>
                  <a:srgbClr val="0096D6"/>
                </a:solidFill>
              </a:rPr>
              <a:t>xsl:when</a:t>
            </a:r>
            <a:r>
              <a:rPr lang="en-US" dirty="0">
                <a:solidFill>
                  <a:srgbClr val="0096D6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96D6"/>
                </a:solidFill>
              </a:rPr>
              <a:t>		&lt;</a:t>
            </a:r>
            <a:r>
              <a:rPr lang="en-US" dirty="0" err="1">
                <a:solidFill>
                  <a:srgbClr val="0096D6"/>
                </a:solidFill>
              </a:rPr>
              <a:t>xsl:otherwise</a:t>
            </a:r>
            <a:r>
              <a:rPr lang="en-US" dirty="0">
                <a:solidFill>
                  <a:srgbClr val="0096D6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&lt;state&gt;Gas&lt;/state&gt;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		</a:t>
            </a:r>
            <a:r>
              <a:rPr lang="en-US" dirty="0">
                <a:solidFill>
                  <a:srgbClr val="0096D6"/>
                </a:solidFill>
              </a:rPr>
              <a:t>&lt;/</a:t>
            </a:r>
            <a:r>
              <a:rPr lang="en-US" dirty="0" err="1">
                <a:solidFill>
                  <a:srgbClr val="0096D6"/>
                </a:solidFill>
              </a:rPr>
              <a:t>xsl:otherwise</a:t>
            </a:r>
            <a:r>
              <a:rPr lang="en-US" dirty="0">
                <a:solidFill>
                  <a:srgbClr val="0096D6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96D6"/>
                </a:solidFill>
              </a:rPr>
              <a:t>	&lt;/</a:t>
            </a:r>
            <a:r>
              <a:rPr lang="en-US" dirty="0" err="1">
                <a:solidFill>
                  <a:srgbClr val="0096D6"/>
                </a:solidFill>
              </a:rPr>
              <a:t>xsl:choose</a:t>
            </a:r>
            <a:r>
              <a:rPr lang="en-US" dirty="0">
                <a:solidFill>
                  <a:srgbClr val="0096D6"/>
                </a:solidFill>
              </a:rPr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xsl:choose</a:t>
            </a:r>
            <a:r>
              <a:rPr lang="en-US" dirty="0"/>
              <a:t>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Unlimited 'when' instructions are allowed</a:t>
            </a:r>
          </a:p>
          <a:p>
            <a:r>
              <a:rPr lang="en-US" dirty="0"/>
              <a:t>First matching condition 'wins'</a:t>
            </a:r>
          </a:p>
          <a:p>
            <a:r>
              <a:rPr lang="en-US" dirty="0"/>
              <a:t>Only a single 'otherwise' instruction is allowed (equivalent to "else")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Conditional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used anywhere in an XPath expression</a:t>
            </a:r>
          </a:p>
          <a:p>
            <a:r>
              <a:rPr lang="en-US" sz="2800" dirty="0"/>
              <a:t>Format: </a:t>
            </a:r>
            <a:br>
              <a:rPr lang="en-US" sz="2800" dirty="0"/>
            </a:br>
            <a:r>
              <a:rPr lang="en-US" sz="2800" dirty="0">
                <a:solidFill>
                  <a:srgbClr val="00B0F0"/>
                </a:solidFill>
              </a:rPr>
              <a:t>"if </a:t>
            </a:r>
            <a:r>
              <a:rPr lang="en-US" sz="2800" dirty="0">
                <a:solidFill>
                  <a:srgbClr val="81DEFF"/>
                </a:solidFill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[Condition]</a:t>
            </a:r>
            <a:r>
              <a:rPr lang="en-US" sz="2800" dirty="0">
                <a:solidFill>
                  <a:srgbClr val="81DEFF"/>
                </a:solidFill>
              </a:rPr>
              <a:t>) </a:t>
            </a:r>
            <a:r>
              <a:rPr lang="en-US" sz="2800" dirty="0">
                <a:solidFill>
                  <a:srgbClr val="00B0F0"/>
                </a:solidFill>
              </a:rPr>
              <a:t>then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[XPath] </a:t>
            </a:r>
            <a:r>
              <a:rPr lang="en-US" sz="2800" dirty="0">
                <a:solidFill>
                  <a:srgbClr val="00B0F0"/>
                </a:solidFill>
              </a:rPr>
              <a:t>else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[XPath]</a:t>
            </a:r>
            <a:r>
              <a:rPr lang="en-US" sz="2800" dirty="0">
                <a:solidFill>
                  <a:srgbClr val="00B0F0"/>
                </a:solidFill>
              </a:rPr>
              <a:t>"</a:t>
            </a:r>
          </a:p>
          <a:p>
            <a:r>
              <a:rPr lang="en-US" sz="2800" dirty="0"/>
              <a:t>Nesting conditionals inside the 'then' and/or 'else' expression is valid</a:t>
            </a:r>
          </a:p>
          <a:p>
            <a:r>
              <a:rPr lang="en-US" sz="2800" dirty="0"/>
              <a:t>Parentheses around the </a:t>
            </a:r>
            <a:r>
              <a:rPr lang="en-US" sz="2800" dirty="0">
                <a:solidFill>
                  <a:srgbClr val="0096D6"/>
                </a:solidFill>
              </a:rPr>
              <a:t>'condition'</a:t>
            </a:r>
            <a:r>
              <a:rPr lang="en-US" sz="2800" dirty="0"/>
              <a:t> are required!</a:t>
            </a:r>
          </a:p>
        </p:txBody>
      </p:sp>
    </p:spTree>
    <p:extLst>
      <p:ext uri="{BB962C8B-B14F-4D97-AF65-F5344CB8AC3E}">
        <p14:creationId xmlns:p14="http://schemas.microsoft.com/office/powerpoint/2010/main" val="95982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Conditional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900" dirty="0">
                <a:solidFill>
                  <a:schemeClr val="accent6"/>
                </a:solidFill>
              </a:rPr>
              <a:t>&lt;</a:t>
            </a:r>
            <a:r>
              <a:rPr lang="en-US" sz="2900" dirty="0" err="1">
                <a:solidFill>
                  <a:schemeClr val="accent6"/>
                </a:solidFill>
              </a:rPr>
              <a:t>xsl:value-of</a:t>
            </a:r>
            <a:r>
              <a:rPr lang="en-US" sz="2900" dirty="0">
                <a:solidFill>
                  <a:schemeClr val="accent6"/>
                </a:solidFill>
              </a:rPr>
              <a:t> select="</a:t>
            </a:r>
          </a:p>
          <a:p>
            <a:pPr marL="0" indent="0">
              <a:buNone/>
            </a:pPr>
            <a:r>
              <a:rPr lang="en-US" sz="2900" dirty="0"/>
              <a:t>		</a:t>
            </a:r>
            <a:r>
              <a:rPr lang="en-US" sz="2900" dirty="0">
                <a:solidFill>
                  <a:srgbClr val="0096D6"/>
                </a:solidFill>
              </a:rPr>
              <a:t>if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900" dirty="0">
                <a:solidFill>
                  <a:srgbClr val="0096D6"/>
                </a:solidFill>
              </a:rPr>
              <a:t>(</a:t>
            </a:r>
            <a:r>
              <a:rPr lang="en-US" sz="2900" dirty="0">
                <a:solidFill>
                  <a:schemeClr val="accent2">
                    <a:lumMod val="50000"/>
                  </a:schemeClr>
                </a:solidFill>
              </a:rPr>
              <a:t>$temp le 0</a:t>
            </a:r>
            <a:r>
              <a:rPr lang="en-US" sz="2900" dirty="0">
                <a:solidFill>
                  <a:srgbClr val="0096D6"/>
                </a:solidFill>
              </a:rPr>
              <a:t>)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900" dirty="0"/>
              <a:t>		</a:t>
            </a:r>
            <a:r>
              <a:rPr lang="en-US" sz="2900" dirty="0">
                <a:solidFill>
                  <a:srgbClr val="0096D6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sz="2900" dirty="0"/>
              <a:t>			</a:t>
            </a:r>
            <a:r>
              <a:rPr lang="en-US" sz="2900" dirty="0">
                <a:solidFill>
                  <a:schemeClr val="bg1"/>
                </a:solidFill>
              </a:rPr>
              <a:t>'Solid'</a:t>
            </a:r>
          </a:p>
          <a:p>
            <a:pPr marL="0" indent="0">
              <a:buNone/>
            </a:pPr>
            <a:r>
              <a:rPr lang="en-US" sz="2900" dirty="0"/>
              <a:t>		</a:t>
            </a:r>
            <a:r>
              <a:rPr lang="en-US" sz="2900" dirty="0">
                <a:solidFill>
                  <a:srgbClr val="0096D6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96D6"/>
                </a:solidFill>
              </a:rPr>
              <a:t>			if (</a:t>
            </a:r>
            <a:r>
              <a:rPr lang="en-US" sz="2900" dirty="0">
                <a:solidFill>
                  <a:schemeClr val="accent2">
                    <a:lumMod val="50000"/>
                  </a:schemeClr>
                </a:solidFill>
              </a:rPr>
              <a:t>$temp </a:t>
            </a:r>
            <a:r>
              <a:rPr lang="en-US" sz="2900" dirty="0" err="1">
                <a:solidFill>
                  <a:schemeClr val="accent2">
                    <a:lumMod val="50000"/>
                  </a:schemeClr>
                </a:solidFill>
              </a:rPr>
              <a:t>lt</a:t>
            </a:r>
            <a:r>
              <a:rPr lang="en-US" sz="2900" dirty="0">
                <a:solidFill>
                  <a:schemeClr val="accent2">
                    <a:lumMod val="50000"/>
                  </a:schemeClr>
                </a:solidFill>
              </a:rPr>
              <a:t> 100</a:t>
            </a:r>
            <a:r>
              <a:rPr lang="en-US" sz="2900" dirty="0">
                <a:solidFill>
                  <a:srgbClr val="0096D6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900" dirty="0"/>
              <a:t>			</a:t>
            </a:r>
            <a:r>
              <a:rPr lang="en-US" sz="2900" dirty="0">
                <a:solidFill>
                  <a:srgbClr val="0096D6"/>
                </a:solidFill>
              </a:rPr>
              <a:t>then </a:t>
            </a:r>
            <a:r>
              <a:rPr lang="en-US" sz="2900" dirty="0">
                <a:solidFill>
                  <a:schemeClr val="bg1"/>
                </a:solidFill>
              </a:rPr>
              <a:t>'Liquid'</a:t>
            </a:r>
          </a:p>
          <a:p>
            <a:pPr marL="0" indent="0">
              <a:buNone/>
            </a:pPr>
            <a:r>
              <a:rPr lang="en-US" sz="2900" dirty="0"/>
              <a:t>			</a:t>
            </a:r>
            <a:r>
              <a:rPr lang="en-US" sz="2900" dirty="0">
                <a:solidFill>
                  <a:srgbClr val="0096D6"/>
                </a:solidFill>
              </a:rPr>
              <a:t>else </a:t>
            </a:r>
            <a:r>
              <a:rPr lang="en-US" sz="2900" dirty="0">
                <a:solidFill>
                  <a:schemeClr val="bg1"/>
                </a:solidFill>
              </a:rPr>
              <a:t>'Gas'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>
                <a:solidFill>
                  <a:schemeClr val="accent6"/>
                </a:solidFill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6654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when XPath isn't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a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XSLT tag: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xsl:function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&gt;&lt;/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xsl:function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en-US" sz="2400" dirty="0"/>
              <a:t>'name' attribute: unique identifier that needs to utilize a namespace</a:t>
            </a:r>
          </a:p>
          <a:p>
            <a:pPr lvl="1"/>
            <a:r>
              <a:rPr lang="en-US" sz="2400" dirty="0"/>
              <a:t>Parameters/Arguments: zero or more, but cannot have default values</a:t>
            </a:r>
          </a:p>
          <a:p>
            <a:pPr lvl="1"/>
            <a:r>
              <a:rPr lang="en-US" sz="2400" dirty="0"/>
              <a:t>Sequence Constructor: where you build the output</a:t>
            </a:r>
          </a:p>
          <a:p>
            <a:pPr lvl="1"/>
            <a:endParaRPr lang="en-US" sz="2400" dirty="0"/>
          </a:p>
          <a:p>
            <a:r>
              <a:rPr lang="en-US" sz="2800" dirty="0"/>
              <a:t>Functions can utilize the same 'name', but must have a different number of parameters (similar to the concept of 'overloading')</a:t>
            </a:r>
          </a:p>
        </p:txBody>
      </p:sp>
    </p:spTree>
    <p:extLst>
      <p:ext uri="{BB962C8B-B14F-4D97-AF65-F5344CB8AC3E}">
        <p14:creationId xmlns:p14="http://schemas.microsoft.com/office/powerpoint/2010/main" val="1536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sz="2400" dirty="0"/>
              <a:t>In OU Campus PCF and XSL = XML Syntax</a:t>
            </a:r>
          </a:p>
          <a:p>
            <a:r>
              <a:rPr lang="en-US" sz="2400" dirty="0"/>
              <a:t>Adheres to strict syntax and structure rules </a:t>
            </a:r>
          </a:p>
          <a:p>
            <a:r>
              <a:rPr lang="en-US" sz="2400" dirty="0"/>
              <a:t>Major ‘syntax’ requirements</a:t>
            </a:r>
          </a:p>
          <a:p>
            <a:pPr lvl="1"/>
            <a:r>
              <a:rPr lang="en-US" sz="2000" dirty="0"/>
              <a:t>Entities and markup are to be defined properly</a:t>
            </a:r>
          </a:p>
          <a:p>
            <a:pPr lvl="1"/>
            <a:r>
              <a:rPr lang="en-US" sz="2000" dirty="0"/>
              <a:t>Requires a root element</a:t>
            </a:r>
          </a:p>
          <a:p>
            <a:pPr lvl="1"/>
            <a:r>
              <a:rPr lang="en-US" sz="2000" dirty="0"/>
              <a:t>All tags must properly close</a:t>
            </a:r>
          </a:p>
          <a:p>
            <a:pPr lvl="1"/>
            <a:r>
              <a:rPr lang="en-US" sz="2000" dirty="0"/>
              <a:t>Tag names and attributes are case sensitive and some special characters are not allowed</a:t>
            </a:r>
          </a:p>
          <a:p>
            <a:pPr lvl="1"/>
            <a:r>
              <a:rPr lang="en-US" sz="2000" dirty="0"/>
              <a:t>Elements must be properly nested</a:t>
            </a:r>
          </a:p>
          <a:p>
            <a:r>
              <a:rPr lang="en-US" sz="2400" dirty="0"/>
              <a:t>Element names are determined by developer</a:t>
            </a:r>
          </a:p>
        </p:txBody>
      </p:sp>
    </p:spTree>
    <p:extLst>
      <p:ext uri="{BB962C8B-B14F-4D97-AF65-F5344CB8AC3E}">
        <p14:creationId xmlns:p14="http://schemas.microsoft.com/office/powerpoint/2010/main" val="678696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a Function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xsl:function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name=“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fn:hello-friend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" as="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xs:string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xsl:param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name="friend" as="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xs:string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" 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&lt;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xsl:value-of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select="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concat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('Hello ', $friend, '!')" 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xsl:function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56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Functions can be called from any XPath expression</a:t>
            </a:r>
          </a:p>
          <a:p>
            <a:r>
              <a:rPr lang="en-US" sz="2800" dirty="0"/>
              <a:t>You must pass all parameters (in order) using CSV format</a:t>
            </a:r>
          </a:p>
          <a:p>
            <a:r>
              <a:rPr lang="en-US" sz="2800" dirty="0"/>
              <a:t>Parameters need to be the correct data type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&lt;h3&gt;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	&lt;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xsl:value-of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select=“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ou:hello-friend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('Robert')"/&gt;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&lt;/h3&gt;</a:t>
            </a:r>
          </a:p>
        </p:txBody>
      </p:sp>
    </p:spTree>
    <p:extLst>
      <p:ext uri="{BB962C8B-B14F-4D97-AF65-F5344CB8AC3E}">
        <p14:creationId xmlns:p14="http://schemas.microsoft.com/office/powerpoint/2010/main" val="291821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or Template?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Best for enhancing XPath functionality</a:t>
            </a:r>
          </a:p>
          <a:p>
            <a:r>
              <a:rPr lang="en-US" dirty="0"/>
              <a:t>Great for string/data manipulation</a:t>
            </a:r>
          </a:p>
          <a:p>
            <a:r>
              <a:rPr lang="en-US" dirty="0"/>
              <a:t>Stricter requirements adds to consistency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Named Templates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Best for 'structured' output (XML)</a:t>
            </a:r>
          </a:p>
          <a:p>
            <a:r>
              <a:rPr lang="en-US" dirty="0"/>
              <a:t>Parameters can have default values, and can be called without passing parameter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937" y="2057400"/>
            <a:ext cx="2892138" cy="1569660"/>
          </a:xfrm>
          <a:prstGeom prst="rect">
            <a:avLst/>
          </a:prstGeom>
          <a:noFill/>
          <a:ln cap="rnd" cmpd="dbl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atin typeface="Gisha" panose="020B0502040204020203" pitchFamily="34" charset="-79"/>
                <a:cs typeface="Gisha" panose="020B0502040204020203" pitchFamily="34" charset="-79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3688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XSL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 err="1"/>
              <a:t>e</a:t>
            </a:r>
            <a:r>
              <a:rPr lang="en-US" sz="2800" b="1" dirty="0" err="1"/>
              <a:t>X</a:t>
            </a:r>
            <a:r>
              <a:rPr lang="en-US" sz="2800" dirty="0" err="1"/>
              <a:t>tensible</a:t>
            </a:r>
            <a:r>
              <a:rPr lang="en-US" sz="2800" dirty="0"/>
              <a:t> </a:t>
            </a:r>
            <a:r>
              <a:rPr lang="en-US" sz="2800" b="1" dirty="0"/>
              <a:t>S</a:t>
            </a:r>
            <a:r>
              <a:rPr lang="en-US" sz="2800" dirty="0"/>
              <a:t>tylesheet </a:t>
            </a:r>
            <a:r>
              <a:rPr lang="en-US" sz="2800" b="1" dirty="0"/>
              <a:t>L</a:t>
            </a:r>
            <a:r>
              <a:rPr lang="en-US" sz="2800" dirty="0"/>
              <a:t>anguage</a:t>
            </a:r>
          </a:p>
          <a:p>
            <a:pPr lvl="1"/>
            <a:r>
              <a:rPr lang="en-US" sz="2400" dirty="0"/>
              <a:t>Transforms data (content) into ‘styled’ output (HTML)</a:t>
            </a:r>
          </a:p>
          <a:p>
            <a:pPr lvl="1"/>
            <a:r>
              <a:rPr lang="en-US" sz="2400" dirty="0"/>
              <a:t>Must be formatted in XML structure</a:t>
            </a:r>
          </a:p>
          <a:p>
            <a:pPr lvl="1"/>
            <a:r>
              <a:rPr lang="en-US" sz="2400" dirty="0"/>
              <a:t>Can contain (X)HTML structure, links to CSS, and client-side or server-side code</a:t>
            </a:r>
          </a:p>
          <a:p>
            <a:pPr lvl="1"/>
            <a:r>
              <a:rPr lang="en-US" sz="2400" dirty="0"/>
              <a:t>Utilizes </a:t>
            </a:r>
            <a:r>
              <a:rPr lang="en-US" sz="2400" dirty="0" err="1"/>
              <a:t>XPath</a:t>
            </a:r>
            <a:r>
              <a:rPr lang="en-US" sz="2400" dirty="0"/>
              <a:t> syntax; ‘directions’ to content in PCF, and utility functions (like ‘string-length’)</a:t>
            </a:r>
          </a:p>
          <a:p>
            <a:pPr lvl="1"/>
            <a:r>
              <a:rPr lang="en-US" sz="2400" dirty="0"/>
              <a:t>XSL Files are not typically published – changes are immediately available on staging after hitting “save”.</a:t>
            </a:r>
          </a:p>
          <a:p>
            <a:pPr lvl="2"/>
            <a:r>
              <a:rPr lang="en-US" dirty="0"/>
              <a:t>Back up files before/after editing!</a:t>
            </a:r>
          </a:p>
        </p:txBody>
      </p:sp>
    </p:spTree>
    <p:extLst>
      <p:ext uri="{BB962C8B-B14F-4D97-AF65-F5344CB8AC3E}">
        <p14:creationId xmlns:p14="http://schemas.microsoft.com/office/powerpoint/2010/main" val="17357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content, for when you want it</a:t>
            </a:r>
          </a:p>
        </p:txBody>
      </p:sp>
    </p:spTree>
    <p:extLst>
      <p:ext uri="{BB962C8B-B14F-4D97-AF65-F5344CB8AC3E}">
        <p14:creationId xmlns:p14="http://schemas.microsoft.com/office/powerpoint/2010/main" val="36535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Format: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xsl:template</a:t>
            </a:r>
            <a:r>
              <a:rPr lang="en-US" dirty="0">
                <a:solidFill>
                  <a:schemeClr val="tx1"/>
                </a:solidFill>
              </a:rPr>
              <a:t> name="stuff"/&gt;</a:t>
            </a:r>
          </a:p>
          <a:p>
            <a:r>
              <a:rPr lang="en-US" dirty="0">
                <a:solidFill>
                  <a:schemeClr val="accent5"/>
                </a:solidFill>
              </a:rPr>
              <a:t>Similar to ‘includes’ in HTML, </a:t>
            </a:r>
          </a:p>
          <a:p>
            <a:r>
              <a:rPr lang="en-US" dirty="0">
                <a:solidFill>
                  <a:schemeClr val="accent5"/>
                </a:solidFill>
              </a:rPr>
              <a:t>Similar to 'functions' in scripting languages</a:t>
            </a:r>
          </a:p>
          <a:p>
            <a:r>
              <a:rPr lang="en-US" dirty="0">
                <a:solidFill>
                  <a:schemeClr val="accent5"/>
                </a:solidFill>
              </a:rPr>
              <a:t>Predefining some content (or evaluation) that you plan on re-using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69817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(Named Template)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xsl:template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name="standard-banner"&gt;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&lt;div class="banner"&gt;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	&lt;</a:t>
            </a:r>
            <a:r>
              <a:rPr lang="en-US" sz="2800" dirty="0" err="1">
                <a:solidFill>
                  <a:schemeClr val="tx1"/>
                </a:solidFill>
              </a:rPr>
              <a:t>img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src</a:t>
            </a:r>
            <a:r>
              <a:rPr lang="en-US" sz="2800" dirty="0">
                <a:solidFill>
                  <a:schemeClr val="tx1"/>
                </a:solidFill>
              </a:rPr>
              <a:t>="/images/banners/bt.jpg" alt="Bell Tower" class="full-size"/&gt;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&lt;/div&gt;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xsl:template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789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(Calling Templates)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&lt;div class=“row”&gt;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xsl:call-template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name="standard-banner" /&gt;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&lt;/div&gt;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959827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 Template - Erica">
  <a:themeElements>
    <a:clrScheme name="OU Template 1">
      <a:dk1>
        <a:srgbClr val="154461"/>
      </a:dk1>
      <a:lt1>
        <a:srgbClr val="FFFFFF"/>
      </a:lt1>
      <a:dk2>
        <a:srgbClr val="75B8E1"/>
      </a:dk2>
      <a:lt2>
        <a:srgbClr val="EBF5FB"/>
      </a:lt2>
      <a:accent1>
        <a:srgbClr val="BFBFBF"/>
      </a:accent1>
      <a:accent2>
        <a:srgbClr val="92D050"/>
      </a:accent2>
      <a:accent3>
        <a:srgbClr val="EAEAEA"/>
      </a:accent3>
      <a:accent4>
        <a:srgbClr val="6BB3DF"/>
      </a:accent4>
      <a:accent5>
        <a:srgbClr val="2D90CD"/>
      </a:accent5>
      <a:accent6>
        <a:srgbClr val="1B567B"/>
      </a:accent6>
      <a:hlink>
        <a:srgbClr val="41641A"/>
      </a:hlink>
      <a:folHlink>
        <a:srgbClr val="92D050"/>
      </a:folHlink>
    </a:clrScheme>
    <a:fontScheme name="Custom 1">
      <a:majorFont>
        <a:latin typeface="Franklin Gothic Medium"/>
        <a:ea typeface=""/>
        <a:cs typeface=""/>
      </a:majorFont>
      <a:minorFont>
        <a:latin typeface="Gill Sans MT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4494</TotalTime>
  <Words>1091</Words>
  <Application>Microsoft Office PowerPoint</Application>
  <PresentationFormat>On-screen Show (4:3)</PresentationFormat>
  <Paragraphs>300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Franklin Gothic Medium</vt:lpstr>
      <vt:lpstr>Gill Sans MT Condensed</vt:lpstr>
      <vt:lpstr>Gisha</vt:lpstr>
      <vt:lpstr>Training Template - Erica</vt:lpstr>
      <vt:lpstr>OU: Developer Training</vt:lpstr>
      <vt:lpstr>Background</vt:lpstr>
      <vt:lpstr>Advantages of XML / XSL</vt:lpstr>
      <vt:lpstr>XML</vt:lpstr>
      <vt:lpstr>XSL</vt:lpstr>
      <vt:lpstr>Calling Templates</vt:lpstr>
      <vt:lpstr>Named Templates</vt:lpstr>
      <vt:lpstr>Example (Named Template) </vt:lpstr>
      <vt:lpstr>Example (Calling Templates)</vt:lpstr>
      <vt:lpstr>Passing Parameters</vt:lpstr>
      <vt:lpstr>Passing a Parameter</vt:lpstr>
      <vt:lpstr>Utilizing a Parameter </vt:lpstr>
      <vt:lpstr>Notes</vt:lpstr>
      <vt:lpstr>Applying Templates</vt:lpstr>
      <vt:lpstr>Template Rules</vt:lpstr>
      <vt:lpstr>Template Rules (cont.)</vt:lpstr>
      <vt:lpstr>Example (Source XML) </vt:lpstr>
      <vt:lpstr>Matching Courses (XSL) </vt:lpstr>
      <vt:lpstr>Template Rule Priority</vt:lpstr>
      <vt:lpstr>Template Modes</vt:lpstr>
      <vt:lpstr>Using Modes</vt:lpstr>
      <vt:lpstr>Using Modes (cont.)</vt:lpstr>
      <vt:lpstr>Loops</vt:lpstr>
      <vt:lpstr>For-Each</vt:lpstr>
      <vt:lpstr>For-Each</vt:lpstr>
      <vt:lpstr>For-Each Example (XML) </vt:lpstr>
      <vt:lpstr>For-Each Example (XSL) </vt:lpstr>
      <vt:lpstr>For-Each-Group</vt:lpstr>
      <vt:lpstr>For-Each-Group</vt:lpstr>
      <vt:lpstr>For-Each-Group Example (XML) </vt:lpstr>
      <vt:lpstr>For-Each-Group Example (XSL) </vt:lpstr>
      <vt:lpstr>Conditional Statements</vt:lpstr>
      <vt:lpstr>&lt;xsl:if&gt;</vt:lpstr>
      <vt:lpstr>&lt;xsl:choose&gt;</vt:lpstr>
      <vt:lpstr>&lt;xsl:choose&gt;</vt:lpstr>
      <vt:lpstr>XPath Conditional </vt:lpstr>
      <vt:lpstr>XPath Conditional </vt:lpstr>
      <vt:lpstr>Functions</vt:lpstr>
      <vt:lpstr>Anatomy of a Function</vt:lpstr>
      <vt:lpstr>Anatomy of a Function (cont.)</vt:lpstr>
      <vt:lpstr>Calling a Function</vt:lpstr>
      <vt:lpstr>Function or Template?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Bogosian</dc:creator>
  <cp:lastModifiedBy>Esri</cp:lastModifiedBy>
  <cp:revision>33</cp:revision>
  <dcterms:created xsi:type="dcterms:W3CDTF">2015-11-16T22:20:12Z</dcterms:created>
  <dcterms:modified xsi:type="dcterms:W3CDTF">2016-06-21T12:00:24Z</dcterms:modified>
</cp:coreProperties>
</file>