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02AC24A9-CCB6-4F8D-B8DB-C2F3692CFA5A}" type="datetimeFigureOut">
              <a:rPr lang="en-US" smtClean="0"/>
              <a:t>4/18/2021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2DC25EE-239B-4C5F-AAD1-255A7D5F1EE2}"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44361603"/>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425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2AC24A9-CCB6-4F8D-B8DB-C2F3692CFA5A}" type="datetimeFigureOut">
              <a:rPr lang="en-US" smtClean="0"/>
              <a:t>4/18/2021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2DC25EE-239B-4C5F-AAD1-255A7D5F1EE2}"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2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685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2AC24A9-CCB6-4F8D-B8DB-C2F3692CFA5A}" type="datetimeFigureOut">
              <a:rPr lang="en-US" smtClean="0"/>
              <a:t>4/18/2021</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2DC25EE-239B-4C5F-AAD1-255A7D5F1EE2}"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4073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838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058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966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02AC24A9-CCB6-4F8D-B8DB-C2F3692CFA5A}"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0190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02AC24A9-CCB6-4F8D-B8DB-C2F3692CFA5A}" type="datetimeFigureOut">
              <a:rPr lang="en-US" smtClean="0"/>
              <a:t>4/18/2021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2DC25EE-239B-4C5F-AAD1-255A7D5F1EE2}" type="slidenum">
              <a:rPr lang="en-US" smtClean="0"/>
              <a:t>‹#›</a:t>
            </a:fld>
            <a:endParaRPr lang="en-US"/>
          </a:p>
        </p:txBody>
      </p:sp>
    </p:spTree>
    <p:extLst>
      <p:ext uri="{BB962C8B-B14F-4D97-AF65-F5344CB8AC3E}">
        <p14:creationId xmlns:p14="http://schemas.microsoft.com/office/powerpoint/2010/main" val="154852369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02AC24A9-CCB6-4F8D-B8DB-C2F3692CFA5A}" type="datetimeFigureOut">
              <a:rPr lang="en-US" smtClean="0"/>
              <a:t>4/18/2021</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2DC25EE-239B-4C5F-AAD1-255A7D5F1EE2}" type="slidenum">
              <a:rPr lang="en-US" smtClean="0"/>
              <a:t>‹#›</a:t>
            </a:fld>
            <a:endParaRPr lang="en-US"/>
          </a:p>
        </p:txBody>
      </p:sp>
    </p:spTree>
    <p:extLst>
      <p:ext uri="{BB962C8B-B14F-4D97-AF65-F5344CB8AC3E}">
        <p14:creationId xmlns:p14="http://schemas.microsoft.com/office/powerpoint/2010/main" val="163164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2AC24A9-CCB6-4F8D-B8DB-C2F3692CFA5A}" type="datetimeFigureOut">
              <a:rPr lang="en-US" smtClean="0"/>
              <a:t>4/18/2021</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2DC25EE-239B-4C5F-AAD1-255A7D5F1EE2}"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4876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agile/scrum/roles#:~:text=Scrum%20has%20three%20roles%3A%20product,and%20the%20development%20team%20members" TargetMode="Externa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hyperlink" Target="https://thedigitalprojectmanager.com/agile-vs-waterfall/" TargetMode="External"/><Relationship Id="rId4" Type="http://schemas.openxmlformats.org/officeDocument/2006/relationships/hyperlink" Target="https://relevant.software/blog/agile-software-development-lifecycle-phases-explain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4B9259B1-6A16-48A2-B077-1E0B2E2F6956}"/>
              </a:ext>
            </a:extLst>
          </p:cNvPr>
          <p:cNvPicPr>
            <a:picLocks noChangeAspect="1"/>
          </p:cNvPicPr>
          <p:nvPr/>
        </p:nvPicPr>
        <p:blipFill rotWithShape="1">
          <a:blip r:embed="rId2"/>
          <a:srcRect r="-1" b="20885"/>
          <a:stretch/>
        </p:blipFill>
        <p:spPr>
          <a:xfrm>
            <a:off x="-2" y="10"/>
            <a:ext cx="8668512" cy="6857990"/>
          </a:xfrm>
          <a:prstGeom prst="rect">
            <a:avLst/>
          </a:prstGeom>
        </p:spPr>
      </p:pic>
      <p:sp>
        <p:nvSpPr>
          <p:cNvPr id="2" name="Title 1">
            <a:extLst>
              <a:ext uri="{FF2B5EF4-FFF2-40B4-BE49-F238E27FC236}">
                <a16:creationId xmlns:a16="http://schemas.microsoft.com/office/drawing/2014/main" id="{05B4AC19-A9E2-4C31-BBF0-D3523D0D0D0D}"/>
              </a:ext>
            </a:extLst>
          </p:cNvPr>
          <p:cNvSpPr>
            <a:spLocks noGrp="1"/>
          </p:cNvSpPr>
          <p:nvPr>
            <p:ph type="ctrTitle"/>
          </p:nvPr>
        </p:nvSpPr>
        <p:spPr>
          <a:xfrm>
            <a:off x="6585996" y="3428999"/>
            <a:ext cx="4953964" cy="897497"/>
          </a:xfrm>
        </p:spPr>
        <p:txBody>
          <a:bodyPr anchor="b">
            <a:normAutofit fontScale="90000"/>
          </a:bodyPr>
          <a:lstStyle/>
          <a:p>
            <a:pPr algn="just"/>
            <a:r>
              <a:rPr lang="en-US" sz="5400" dirty="0">
                <a:latin typeface="Times New Roman" panose="02020603050405020304" pitchFamily="18" charset="0"/>
                <a:cs typeface="Times New Roman" panose="02020603050405020304" pitchFamily="18" charset="0"/>
              </a:rPr>
              <a:t>Agile Presentation</a:t>
            </a:r>
          </a:p>
        </p:txBody>
      </p:sp>
      <p:sp>
        <p:nvSpPr>
          <p:cNvPr id="3" name="Subtitle 2">
            <a:extLst>
              <a:ext uri="{FF2B5EF4-FFF2-40B4-BE49-F238E27FC236}">
                <a16:creationId xmlns:a16="http://schemas.microsoft.com/office/drawing/2014/main" id="{DE333969-B573-4E01-872A-B7A0F68C6CD4}"/>
              </a:ext>
            </a:extLst>
          </p:cNvPr>
          <p:cNvSpPr>
            <a:spLocks noGrp="1"/>
          </p:cNvSpPr>
          <p:nvPr>
            <p:ph type="subTitle" idx="1"/>
          </p:nvPr>
        </p:nvSpPr>
        <p:spPr>
          <a:xfrm>
            <a:off x="7743463" y="4326496"/>
            <a:ext cx="4128497" cy="708491"/>
          </a:xfrm>
        </p:spPr>
        <p:txBody>
          <a:bodyPr>
            <a:normAutofit/>
          </a:bodyPr>
          <a:lstStyle/>
          <a:p>
            <a:r>
              <a:rPr lang="en-US" sz="3200" dirty="0">
                <a:latin typeface="Times New Roman" panose="02020603050405020304" pitchFamily="18" charset="0"/>
                <a:cs typeface="Times New Roman" panose="02020603050405020304" pitchFamily="18" charset="0"/>
              </a:rPr>
              <a:t>Bijal Chauhan</a:t>
            </a:r>
          </a:p>
        </p:txBody>
      </p:sp>
    </p:spTree>
    <p:extLst>
      <p:ext uri="{BB962C8B-B14F-4D97-AF65-F5344CB8AC3E}">
        <p14:creationId xmlns:p14="http://schemas.microsoft.com/office/powerpoint/2010/main" val="6150659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4A29-4F07-4B49-B5DD-D3FC14B5B5B2}"/>
              </a:ext>
            </a:extLst>
          </p:cNvPr>
          <p:cNvSpPr>
            <a:spLocks noGrp="1"/>
          </p:cNvSpPr>
          <p:nvPr>
            <p:ph type="title"/>
          </p:nvPr>
        </p:nvSpPr>
        <p:spPr>
          <a:xfrm>
            <a:off x="4179577" y="1435261"/>
            <a:ext cx="6782338" cy="648181"/>
          </a:xfrm>
        </p:spPr>
        <p:txBody>
          <a:bodyPr anchor="t">
            <a:normAutofit fontScale="90000"/>
          </a:bodyPr>
          <a:lstStyle/>
          <a:p>
            <a:r>
              <a:rPr lang="en-US" sz="3700" b="1" dirty="0">
                <a:solidFill>
                  <a:schemeClr val="tx2"/>
                </a:solidFill>
                <a:latin typeface="Times New Roman" panose="02020603050405020304" pitchFamily="18" charset="0"/>
                <a:cs typeface="Times New Roman" panose="02020603050405020304" pitchFamily="18" charset="0"/>
              </a:rPr>
              <a:t>Roles in on a </a:t>
            </a:r>
            <a:r>
              <a:rPr lang="en-US" sz="3600" b="1" dirty="0">
                <a:solidFill>
                  <a:schemeClr val="tx2"/>
                </a:solidFill>
                <a:latin typeface="Times New Roman" panose="02020603050405020304" pitchFamily="18" charset="0"/>
                <a:cs typeface="Times New Roman" panose="02020603050405020304" pitchFamily="18" charset="0"/>
              </a:rPr>
              <a:t>Scrum-Agile</a:t>
            </a:r>
            <a:r>
              <a:rPr lang="en-US" sz="3700" b="1" dirty="0">
                <a:solidFill>
                  <a:schemeClr val="tx2"/>
                </a:solidFill>
                <a:latin typeface="Times New Roman" panose="02020603050405020304" pitchFamily="18" charset="0"/>
                <a:cs typeface="Times New Roman" panose="02020603050405020304" pitchFamily="18" charset="0"/>
              </a:rPr>
              <a:t> Team</a:t>
            </a:r>
            <a:endParaRPr lang="en-US" sz="37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24CB1-AD3B-47CA-9D76-0BFAF15AC39D}"/>
              </a:ext>
            </a:extLst>
          </p:cNvPr>
          <p:cNvSpPr>
            <a:spLocks noGrp="1"/>
          </p:cNvSpPr>
          <p:nvPr>
            <p:ph idx="1"/>
          </p:nvPr>
        </p:nvSpPr>
        <p:spPr>
          <a:xfrm>
            <a:off x="3755570" y="2083442"/>
            <a:ext cx="8273869" cy="4601837"/>
          </a:xfrm>
        </p:spPr>
        <p:txBody>
          <a:bodyPr anchor="t">
            <a:noAutofit/>
          </a:bodyPr>
          <a:lstStyle/>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A scrum-agile approach has three different roles such as the product owner, the scrum master, and the development team.</a:t>
            </a:r>
          </a:p>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The product owner’s responsibilities include managing the scrum backlog, release management, stakeholder management, etc.</a:t>
            </a:r>
          </a:p>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The scrum master ensures the scrum team works in a transparent way so right people can see what is going on. It is also scrum master’s responsibility to use the empirical process that break down the work, describe the clear outcome and review those outcomes. </a:t>
            </a:r>
          </a:p>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The development team are the people who work to deliver the final outcome of the project. They are the one who meets daily for the scrum meeting, which helps them to work as a group, to review and adapt the work they are doing and work more effective way.</a:t>
            </a:r>
          </a:p>
        </p:txBody>
      </p:sp>
    </p:spTree>
    <p:extLst>
      <p:ext uri="{BB962C8B-B14F-4D97-AF65-F5344CB8AC3E}">
        <p14:creationId xmlns:p14="http://schemas.microsoft.com/office/powerpoint/2010/main" val="422038599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D8DF-121D-4120-B097-89AC13AA8987}"/>
              </a:ext>
            </a:extLst>
          </p:cNvPr>
          <p:cNvSpPr>
            <a:spLocks noGrp="1"/>
          </p:cNvSpPr>
          <p:nvPr>
            <p:ph type="title"/>
          </p:nvPr>
        </p:nvSpPr>
        <p:spPr>
          <a:xfrm>
            <a:off x="2933700" y="891251"/>
            <a:ext cx="8770571" cy="123781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V</a:t>
            </a:r>
            <a:r>
              <a:rPr lang="en-US" sz="3200" b="1" i="0" dirty="0">
                <a:solidFill>
                  <a:schemeClr val="tx1"/>
                </a:solidFill>
                <a:effectLst/>
                <a:latin typeface="Times New Roman" panose="02020603050405020304" pitchFamily="18" charset="0"/>
                <a:cs typeface="Times New Roman" panose="02020603050405020304" pitchFamily="18" charset="0"/>
              </a:rPr>
              <a:t>arious Phases of the SDLC Work in an Agile </a:t>
            </a:r>
            <a:r>
              <a:rPr lang="en-US" sz="3200" b="1" dirty="0">
                <a:solidFill>
                  <a:schemeClr val="tx1"/>
                </a:solidFill>
                <a:latin typeface="Times New Roman" panose="02020603050405020304" pitchFamily="18" charset="0"/>
                <a:cs typeface="Times New Roman" panose="02020603050405020304" pitchFamily="18" charset="0"/>
              </a:rPr>
              <a:t>A</a:t>
            </a:r>
            <a:r>
              <a:rPr lang="en-US" sz="3200" b="1" i="0" dirty="0">
                <a:solidFill>
                  <a:schemeClr val="tx1"/>
                </a:solidFill>
                <a:effectLst/>
                <a:latin typeface="Times New Roman" panose="02020603050405020304" pitchFamily="18" charset="0"/>
                <a:cs typeface="Times New Roman" panose="02020603050405020304" pitchFamily="18" charset="0"/>
              </a:rPr>
              <a:t>pproach</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D2E540-EC7F-4E35-B6E9-4892F2DBB025}"/>
              </a:ext>
            </a:extLst>
          </p:cNvPr>
          <p:cNvSpPr>
            <a:spLocks noGrp="1"/>
          </p:cNvSpPr>
          <p:nvPr>
            <p:ph idx="1"/>
          </p:nvPr>
        </p:nvSpPr>
        <p:spPr>
          <a:xfrm>
            <a:off x="3854370" y="2257063"/>
            <a:ext cx="7849901" cy="4433103"/>
          </a:xfrm>
        </p:spPr>
        <p:txBody>
          <a:bodyPr>
            <a:normAutofit fontScale="92500" lnSpcReduction="20000"/>
          </a:bodyPr>
          <a:lstStyle/>
          <a:p>
            <a:pPr>
              <a:buFont typeface="Wingdings" panose="05000000000000000000" pitchFamily="2" charset="2"/>
              <a:buChar char="q"/>
            </a:pPr>
            <a:r>
              <a:rPr lang="en-US" sz="1500" dirty="0">
                <a:solidFill>
                  <a:schemeClr val="tx1"/>
                </a:solidFill>
                <a:latin typeface="Times New Roman" panose="02020603050405020304" pitchFamily="18" charset="0"/>
                <a:cs typeface="Times New Roman" panose="02020603050405020304" pitchFamily="18" charset="0"/>
              </a:rPr>
              <a:t>An Agile Approach has different phases in its Scrum Development Life Cycle.</a:t>
            </a:r>
          </a:p>
          <a:p>
            <a:pPr>
              <a:buFont typeface="Wingdings" panose="05000000000000000000" pitchFamily="2" charset="2"/>
              <a:buChar char="q"/>
            </a:pPr>
            <a:r>
              <a:rPr lang="en-US" sz="1500" dirty="0">
                <a:solidFill>
                  <a:schemeClr val="tx1"/>
                </a:solidFill>
                <a:latin typeface="Times New Roman" panose="02020603050405020304" pitchFamily="18" charset="0"/>
                <a:cs typeface="Times New Roman" panose="02020603050405020304" pitchFamily="18" charset="0"/>
              </a:rPr>
              <a:t>The first phase is Requirements. Before a product owner even start designing the project, they will need to create the initial document with all the requirements like what will be the end result, what features that it will support, and  the features that initially won’t support.</a:t>
            </a:r>
          </a:p>
          <a:p>
            <a:pPr>
              <a:buFont typeface="Wingdings" panose="05000000000000000000" pitchFamily="2" charset="2"/>
              <a:buChar char="q"/>
            </a:pPr>
            <a:r>
              <a:rPr lang="en-US" sz="1500" dirty="0">
                <a:solidFill>
                  <a:schemeClr val="tx1"/>
                </a:solidFill>
                <a:latin typeface="Times New Roman" panose="02020603050405020304" pitchFamily="18" charset="0"/>
                <a:cs typeface="Times New Roman" panose="02020603050405020304" pitchFamily="18" charset="0"/>
              </a:rPr>
              <a:t>The second phase is Design phase. This phase is approached in two ways: one is visual design, and the other is architectural structure of the application.</a:t>
            </a:r>
          </a:p>
          <a:p>
            <a:pPr>
              <a:buFont typeface="Wingdings" panose="05000000000000000000" pitchFamily="2" charset="2"/>
              <a:buChar char="q"/>
            </a:pPr>
            <a:r>
              <a:rPr lang="en-US" sz="1500" dirty="0">
                <a:solidFill>
                  <a:schemeClr val="tx1"/>
                </a:solidFill>
                <a:latin typeface="Times New Roman" panose="02020603050405020304" pitchFamily="18" charset="0"/>
                <a:cs typeface="Times New Roman" panose="02020603050405020304" pitchFamily="18" charset="0"/>
              </a:rPr>
              <a:t>The third phase is Development and coding. This is generally the longest phase as the whole process runs under this phase. The development phase is writing the code and converting the design documentation into the actual software.</a:t>
            </a:r>
          </a:p>
          <a:p>
            <a:pPr>
              <a:buFont typeface="Wingdings" panose="05000000000000000000" pitchFamily="2" charset="2"/>
              <a:buChar char="q"/>
            </a:pPr>
            <a:r>
              <a:rPr lang="en-US" sz="1500" dirty="0">
                <a:solidFill>
                  <a:schemeClr val="tx1"/>
                </a:solidFill>
                <a:latin typeface="Times New Roman" panose="02020603050405020304" pitchFamily="18" charset="0"/>
                <a:cs typeface="Times New Roman" panose="02020603050405020304" pitchFamily="18" charset="0"/>
              </a:rPr>
              <a:t>The fourth phase is Integration and Testing. This phase ensures the software run without any error and it is compatible with the developer's requirements. The quality assurance team conducts a series of test to ensure the code is clean and it satisfies the business goals.</a:t>
            </a:r>
          </a:p>
          <a:p>
            <a:pPr>
              <a:buFont typeface="Wingdings" panose="05000000000000000000" pitchFamily="2" charset="2"/>
              <a:buChar char="q"/>
            </a:pPr>
            <a:r>
              <a:rPr lang="en-US" sz="1500" dirty="0">
                <a:solidFill>
                  <a:schemeClr val="tx1"/>
                </a:solidFill>
                <a:latin typeface="Times New Roman" panose="02020603050405020304" pitchFamily="18" charset="0"/>
                <a:cs typeface="Times New Roman" panose="02020603050405020304" pitchFamily="18" charset="0"/>
              </a:rPr>
              <a:t>The fifth phase is Implementation and Deployment. The application is deployed on the servers and provided to the customers for the demo or in some cases for the actual use. Further iterations update the already installed software, introduce new features and resolves any bugs.</a:t>
            </a:r>
          </a:p>
          <a:p>
            <a:pPr>
              <a:buFont typeface="Wingdings" panose="05000000000000000000" pitchFamily="2" charset="2"/>
              <a:buChar char="q"/>
            </a:pPr>
            <a:r>
              <a:rPr lang="en-US" sz="1500" dirty="0">
                <a:solidFill>
                  <a:schemeClr val="tx1"/>
                </a:solidFill>
                <a:latin typeface="Times New Roman" panose="02020603050405020304" pitchFamily="18" charset="0"/>
                <a:cs typeface="Times New Roman" panose="02020603050405020304" pitchFamily="18" charset="0"/>
              </a:rPr>
              <a:t>The sixth phase is Review phase. In this phase product owner gathers the development team one more time and review everything before introduces the work to the customer.</a:t>
            </a:r>
          </a:p>
          <a:p>
            <a:pPr>
              <a:buFont typeface="Wingdings" panose="05000000000000000000" pitchFamily="2" charset="2"/>
              <a:buChar char="q"/>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627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5A45-AFB3-4F52-9ADD-C14A87BF3F3C}"/>
              </a:ext>
            </a:extLst>
          </p:cNvPr>
          <p:cNvSpPr>
            <a:spLocks noGrp="1"/>
          </p:cNvSpPr>
          <p:nvPr>
            <p:ph type="title"/>
          </p:nvPr>
        </p:nvSpPr>
        <p:spPr>
          <a:xfrm>
            <a:off x="2933700" y="1121229"/>
            <a:ext cx="8770571" cy="1007832"/>
          </a:xfrm>
        </p:spPr>
        <p:txBody>
          <a:bodyPr>
            <a:normAutofit fontScale="90000"/>
          </a:bodyPr>
          <a:lstStyle/>
          <a:p>
            <a:pPr algn="ctr"/>
            <a:r>
              <a:rPr lang="en-US" sz="3200" b="1" dirty="0">
                <a:solidFill>
                  <a:schemeClr val="tx1"/>
                </a:solidFill>
                <a:latin typeface="Times New Roman" panose="02020603050405020304" pitchFamily="18" charset="0"/>
                <a:cs typeface="Times New Roman" panose="02020603050405020304" pitchFamily="18" charset="0"/>
              </a:rPr>
              <a:t>P</a:t>
            </a:r>
            <a:r>
              <a:rPr lang="en-US" sz="3200" b="1" i="0" dirty="0">
                <a:solidFill>
                  <a:schemeClr val="tx1"/>
                </a:solidFill>
                <a:effectLst/>
                <a:latin typeface="Times New Roman" panose="02020603050405020304" pitchFamily="18" charset="0"/>
                <a:cs typeface="Times New Roman" panose="02020603050405020304" pitchFamily="18" charset="0"/>
              </a:rPr>
              <a:t>rocess would have been different with a Waterfall </a:t>
            </a:r>
            <a:r>
              <a:rPr lang="en-US" sz="3200" b="1" dirty="0">
                <a:solidFill>
                  <a:schemeClr val="tx1"/>
                </a:solidFill>
                <a:latin typeface="Times New Roman" panose="02020603050405020304" pitchFamily="18" charset="0"/>
                <a:cs typeface="Times New Roman" panose="02020603050405020304" pitchFamily="18" charset="0"/>
              </a:rPr>
              <a:t>D</a:t>
            </a:r>
            <a:r>
              <a:rPr lang="en-US" sz="3200" b="1" i="0" dirty="0">
                <a:solidFill>
                  <a:schemeClr val="tx1"/>
                </a:solidFill>
                <a:effectLst/>
                <a:latin typeface="Times New Roman" panose="02020603050405020304" pitchFamily="18" charset="0"/>
                <a:cs typeface="Times New Roman" panose="02020603050405020304" pitchFamily="18" charset="0"/>
              </a:rPr>
              <a:t>evelopment </a:t>
            </a:r>
            <a:r>
              <a:rPr lang="en-US" sz="3200" b="1" dirty="0">
                <a:solidFill>
                  <a:schemeClr val="tx1"/>
                </a:solidFill>
                <a:latin typeface="Times New Roman" panose="02020603050405020304" pitchFamily="18" charset="0"/>
                <a:cs typeface="Times New Roman" panose="02020603050405020304" pitchFamily="18" charset="0"/>
              </a:rPr>
              <a:t>A</a:t>
            </a:r>
            <a:r>
              <a:rPr lang="en-US" sz="3200" b="1" i="0" dirty="0">
                <a:solidFill>
                  <a:schemeClr val="tx1"/>
                </a:solidFill>
                <a:effectLst/>
                <a:latin typeface="Times New Roman" panose="02020603050405020304" pitchFamily="18" charset="0"/>
                <a:cs typeface="Times New Roman" panose="02020603050405020304" pitchFamily="18" charset="0"/>
              </a:rPr>
              <a:t>pproach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154D5B-765B-4F94-A495-9E79349B7BA4}"/>
              </a:ext>
            </a:extLst>
          </p:cNvPr>
          <p:cNvSpPr>
            <a:spLocks noGrp="1"/>
          </p:cNvSpPr>
          <p:nvPr>
            <p:ph idx="1"/>
          </p:nvPr>
        </p:nvSpPr>
        <p:spPr>
          <a:xfrm>
            <a:off x="3842657" y="2129061"/>
            <a:ext cx="7861614" cy="4576539"/>
          </a:xfrm>
        </p:spPr>
        <p:txBody>
          <a:bodyPr>
            <a:normAutofit/>
          </a:bodyPr>
          <a:lstStyle/>
          <a:p>
            <a:pPr marL="0" indent="0">
              <a:lnSpc>
                <a:spcPct val="200000"/>
              </a:lnSpc>
              <a:buNone/>
            </a:pPr>
            <a:r>
              <a:rPr lang="en-US" sz="1400" dirty="0">
                <a:solidFill>
                  <a:schemeClr val="tx1"/>
                </a:solidFill>
                <a:latin typeface="Times New Roman" panose="02020603050405020304" pitchFamily="18" charset="0"/>
                <a:cs typeface="Times New Roman" panose="02020603050405020304" pitchFamily="18" charset="0"/>
              </a:rPr>
              <a:t>The sequential phase described in the Waterfall model are:</a:t>
            </a:r>
          </a:p>
          <a:p>
            <a:pPr>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Requirement: All the requirements will be gathered and put it in the product document.</a:t>
            </a:r>
          </a:p>
          <a:p>
            <a:pPr>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Design: Design the software based on analysis.</a:t>
            </a:r>
          </a:p>
          <a:p>
            <a:pPr>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Implementation: This phase develops the software in small units with the functional testing.</a:t>
            </a:r>
          </a:p>
          <a:p>
            <a:pPr>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Integration and Testing: integrating each unit developed in previous stage and post integration test the entire system for any defects.</a:t>
            </a:r>
          </a:p>
          <a:p>
            <a:pPr>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Deployment: Make the product live on production environment after all functional and nonfunctional testing completed.</a:t>
            </a:r>
          </a:p>
          <a:p>
            <a:pPr>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Maintenance: Fixing any issues and release updated version with issue patches.</a:t>
            </a:r>
          </a:p>
        </p:txBody>
      </p:sp>
    </p:spTree>
    <p:extLst>
      <p:ext uri="{BB962C8B-B14F-4D97-AF65-F5344CB8AC3E}">
        <p14:creationId xmlns:p14="http://schemas.microsoft.com/office/powerpoint/2010/main" val="14343566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5681-6FC6-46B0-A530-D6119ADA8931}"/>
              </a:ext>
            </a:extLst>
          </p:cNvPr>
          <p:cNvSpPr>
            <a:spLocks noGrp="1"/>
          </p:cNvSpPr>
          <p:nvPr>
            <p:ph type="title"/>
          </p:nvPr>
        </p:nvSpPr>
        <p:spPr>
          <a:xfrm>
            <a:off x="2933700" y="1055914"/>
            <a:ext cx="8770571" cy="981230"/>
          </a:xfrm>
        </p:spPr>
        <p:txBody>
          <a:bodyPr>
            <a:normAutofit fontScale="90000"/>
          </a:bodyPr>
          <a:lstStyle/>
          <a:p>
            <a:pPr algn="ctr"/>
            <a:r>
              <a:rPr lang="en-US" sz="3200" dirty="0">
                <a:solidFill>
                  <a:schemeClr val="tx1"/>
                </a:solidFill>
                <a:latin typeface="Times New Roman" panose="02020603050405020304" pitchFamily="18" charset="0"/>
                <a:cs typeface="Times New Roman" panose="02020603050405020304" pitchFamily="18" charset="0"/>
              </a:rPr>
              <a:t>F</a:t>
            </a:r>
            <a:r>
              <a:rPr lang="en-US" sz="3200" i="0" dirty="0">
                <a:solidFill>
                  <a:schemeClr val="tx1"/>
                </a:solidFill>
                <a:effectLst/>
                <a:latin typeface="Times New Roman" panose="02020603050405020304" pitchFamily="18" charset="0"/>
                <a:cs typeface="Times New Roman" panose="02020603050405020304" pitchFamily="18" charset="0"/>
              </a:rPr>
              <a:t>actors </a:t>
            </a:r>
            <a:r>
              <a:rPr lang="en-US" sz="3200" dirty="0">
                <a:solidFill>
                  <a:schemeClr val="tx1"/>
                </a:solidFill>
                <a:latin typeface="Times New Roman" panose="02020603050405020304" pitchFamily="18" charset="0"/>
                <a:cs typeface="Times New Roman" panose="02020603050405020304" pitchFamily="18" charset="0"/>
              </a:rPr>
              <a:t>Y</a:t>
            </a:r>
            <a:r>
              <a:rPr lang="en-US" sz="3200" i="0" dirty="0">
                <a:solidFill>
                  <a:schemeClr val="tx1"/>
                </a:solidFill>
                <a:effectLst/>
                <a:latin typeface="Times New Roman" panose="02020603050405020304" pitchFamily="18" charset="0"/>
                <a:cs typeface="Times New Roman" panose="02020603050405020304" pitchFamily="18" charset="0"/>
              </a:rPr>
              <a:t>ou would Consider </a:t>
            </a:r>
            <a:r>
              <a:rPr lang="en-US" sz="3200" dirty="0">
                <a:solidFill>
                  <a:schemeClr val="tx1"/>
                </a:solidFill>
                <a:latin typeface="Times New Roman" panose="02020603050405020304" pitchFamily="18" charset="0"/>
                <a:cs typeface="Times New Roman" panose="02020603050405020304" pitchFamily="18" charset="0"/>
              </a:rPr>
              <a:t>W</a:t>
            </a:r>
            <a:r>
              <a:rPr lang="en-US" sz="3200" i="0" dirty="0">
                <a:solidFill>
                  <a:schemeClr val="tx1"/>
                </a:solidFill>
                <a:effectLst/>
                <a:latin typeface="Times New Roman" panose="02020603050405020304" pitchFamily="18" charset="0"/>
                <a:cs typeface="Times New Roman" panose="02020603050405020304" pitchFamily="18" charset="0"/>
              </a:rPr>
              <a:t>hen </a:t>
            </a:r>
            <a:r>
              <a:rPr lang="en-US" sz="3200" dirty="0">
                <a:solidFill>
                  <a:schemeClr val="tx1"/>
                </a:solidFill>
                <a:latin typeface="Times New Roman" panose="02020603050405020304" pitchFamily="18" charset="0"/>
                <a:cs typeface="Times New Roman" panose="02020603050405020304" pitchFamily="18" charset="0"/>
              </a:rPr>
              <a:t>C</a:t>
            </a:r>
            <a:r>
              <a:rPr lang="en-US" sz="3200" i="0" dirty="0">
                <a:solidFill>
                  <a:schemeClr val="tx1"/>
                </a:solidFill>
                <a:effectLst/>
                <a:latin typeface="Times New Roman" panose="02020603050405020304" pitchFamily="18" charset="0"/>
                <a:cs typeface="Times New Roman" panose="02020603050405020304" pitchFamily="18" charset="0"/>
              </a:rPr>
              <a:t>hoosing a Waterfall </a:t>
            </a:r>
            <a:r>
              <a:rPr lang="en-US" sz="3200" dirty="0">
                <a:solidFill>
                  <a:schemeClr val="tx1"/>
                </a:solidFill>
                <a:latin typeface="Times New Roman" panose="02020603050405020304" pitchFamily="18" charset="0"/>
                <a:cs typeface="Times New Roman" panose="02020603050405020304" pitchFamily="18" charset="0"/>
              </a:rPr>
              <a:t>A</a:t>
            </a:r>
            <a:r>
              <a:rPr lang="en-US" sz="3200" i="0" dirty="0">
                <a:solidFill>
                  <a:schemeClr val="tx1"/>
                </a:solidFill>
                <a:effectLst/>
                <a:latin typeface="Times New Roman" panose="02020603050405020304" pitchFamily="18" charset="0"/>
                <a:cs typeface="Times New Roman" panose="02020603050405020304" pitchFamily="18" charset="0"/>
              </a:rPr>
              <a:t>pproach or an Agile Approach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EA1A93-03C5-4289-A4EB-317313EB64D8}"/>
              </a:ext>
            </a:extLst>
          </p:cNvPr>
          <p:cNvSpPr>
            <a:spLocks noGrp="1"/>
          </p:cNvSpPr>
          <p:nvPr>
            <p:ph idx="1"/>
          </p:nvPr>
        </p:nvSpPr>
        <p:spPr>
          <a:xfrm>
            <a:off x="3864429" y="2438400"/>
            <a:ext cx="7839842" cy="4278086"/>
          </a:xfrm>
        </p:spPr>
        <p:txBody>
          <a:bodyPr>
            <a:normAutofit lnSpcReduction="10000"/>
          </a:bodyPr>
          <a:lstStyle/>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Size of the project: Waterfall suited smaller well-defined projects whereas Agile Approach suited larger undefined projects.</a:t>
            </a:r>
          </a:p>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Duration: Waterfall projects are fixed scope, time and budget whereas Agile projects with the scope for changing requirements.</a:t>
            </a:r>
          </a:p>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Complexity: Waterfall suited for simpler projects whereas Agile approach suites for complex projects.</a:t>
            </a:r>
          </a:p>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Organisational factors: In waterfall Projects, we will be working with other organizations or remote workers whereas in Agile Projects, own organization is responsible for the whole process.</a:t>
            </a:r>
          </a:p>
          <a:p>
            <a:pPr algn="just">
              <a:lnSpc>
                <a:spcPct val="200000"/>
              </a:lnSpc>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Clients or stakeholders, external and internal: Waterfall projects works with no client present whereas Agile projects works with client involved.</a:t>
            </a:r>
          </a:p>
        </p:txBody>
      </p:sp>
    </p:spTree>
    <p:extLst>
      <p:ext uri="{BB962C8B-B14F-4D97-AF65-F5344CB8AC3E}">
        <p14:creationId xmlns:p14="http://schemas.microsoft.com/office/powerpoint/2010/main" val="16661027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9F80-77A8-4273-9A5F-7B24AB3A0A32}"/>
              </a:ext>
            </a:extLst>
          </p:cNvPr>
          <p:cNvSpPr>
            <a:spLocks noGrp="1"/>
          </p:cNvSpPr>
          <p:nvPr>
            <p:ph type="title"/>
          </p:nvPr>
        </p:nvSpPr>
        <p:spPr>
          <a:xfrm>
            <a:off x="2933700" y="1481559"/>
            <a:ext cx="8770571" cy="625032"/>
          </a:xfrm>
        </p:spPr>
        <p:txBody>
          <a:bodyPr>
            <a:normAutofit/>
          </a:bodyPr>
          <a:lstStyle/>
          <a:p>
            <a:pPr algn="ctr"/>
            <a:r>
              <a:rPr lang="en-US" sz="3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1C95854-59FE-4D81-A9D0-E7260E032CA3}"/>
              </a:ext>
            </a:extLst>
          </p:cNvPr>
          <p:cNvSpPr>
            <a:spLocks noGrp="1"/>
          </p:cNvSpPr>
          <p:nvPr>
            <p:ph idx="1"/>
          </p:nvPr>
        </p:nvSpPr>
        <p:spPr/>
        <p:txBody>
          <a:bodyPr>
            <a:normAutofit/>
          </a:bodyPr>
          <a:lstStyle/>
          <a:p>
            <a:pPr algn="just">
              <a:lnSpc>
                <a:spcPct val="200000"/>
              </a:lnSpc>
              <a:buFont typeface="Wingdings" panose="05000000000000000000" pitchFamily="2" charset="2"/>
              <a:buChar char="q"/>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West, D. (n.d.). </a:t>
            </a:r>
            <a:r>
              <a:rPr kumimoji="0" lang="en-US" altLang="en-US" sz="14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Scrum roles and the truth about job titles in scrum.</a:t>
            </a:r>
            <a:r>
              <a:rPr lang="en-US" alt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https://www.atlassian.com/agile/scrum/roles#:~:text=Scrum%20has%20three%20roles%3A%20product,and%20the%20development%20team%20members</a:t>
            </a:r>
            <a:r>
              <a:rPr lang="en-US" sz="1400" dirty="0">
                <a:solidFill>
                  <a:schemeClr val="tx1"/>
                </a:solidFill>
                <a:latin typeface="Times New Roman" panose="02020603050405020304" pitchFamily="18" charset="0"/>
                <a:cs typeface="Times New Roman" panose="02020603050405020304" pitchFamily="18" charset="0"/>
              </a:rPr>
              <a:t>.</a:t>
            </a:r>
          </a:p>
          <a:p>
            <a:pPr algn="just">
              <a:lnSpc>
                <a:spcPct val="200000"/>
              </a:lnSpc>
              <a:buFont typeface="Wingdings" panose="05000000000000000000" pitchFamily="2" charset="2"/>
              <a:buChar char="q"/>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Feoktistove, I. (n.d.). Agile Software Development Lifecycle Phases. </a:t>
            </a:r>
            <a:r>
              <a:rPr lang="en-US" sz="14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https://relevant.software/blog/agile-software-development-lifecycle-phases-explained/</a:t>
            </a: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q"/>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Haworth, S. (2021, 01 15). Agile Vs Waterfall: When to use &amp; How to Implement Hybrids. </a:t>
            </a:r>
            <a:r>
              <a:rPr lang="en-US" sz="14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https://thedigitalprojectmanager.com/agile-vs-waterfall/</a:t>
            </a: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lnSpc>
                <a:spcPct val="200000"/>
              </a:lnSpc>
              <a:buNone/>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C29ACBE-2F67-4B62-AF0D-6246237FE5B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546155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Override1.xml><?xml version="1.0" encoding="utf-8"?>
<a:themeOverride xmlns:a="http://schemas.openxmlformats.org/drawingml/2006/main">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themeOverride>
</file>

<file path=ppt/theme/themeOverride2.xml><?xml version="1.0" encoding="utf-8"?>
<a:themeOverride xmlns:a="http://schemas.openxmlformats.org/drawingml/2006/main">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themeOverride>
</file>

<file path=ppt/theme/themeOverride3.xml><?xml version="1.0" encoding="utf-8"?>
<a:themeOverride xmlns:a="http://schemas.openxmlformats.org/drawingml/2006/main">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themeOverride>
</file>

<file path=ppt/theme/themeOverride4.xml><?xml version="1.0" encoding="utf-8"?>
<a:themeOverride xmlns:a="http://schemas.openxmlformats.org/drawingml/2006/main">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themeOverride>
</file>

<file path=ppt/theme/themeOverride5.xml><?xml version="1.0" encoding="utf-8"?>
<a:themeOverride xmlns:a="http://schemas.openxmlformats.org/drawingml/2006/main">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themeOverride>
</file>

<file path=docProps/app.xml><?xml version="1.0" encoding="utf-8"?>
<Properties xmlns="http://schemas.openxmlformats.org/officeDocument/2006/extended-properties" xmlns:vt="http://schemas.openxmlformats.org/officeDocument/2006/docPropsVTypes">
  <Template/>
  <TotalTime>100</TotalTime>
  <Words>769</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Schoolbook</vt:lpstr>
      <vt:lpstr>Corbel</vt:lpstr>
      <vt:lpstr>Times New Roman</vt:lpstr>
      <vt:lpstr>Wingdings</vt:lpstr>
      <vt:lpstr>Feathered</vt:lpstr>
      <vt:lpstr>Agile Presentation</vt:lpstr>
      <vt:lpstr>Roles in on a Scrum-Agile Team</vt:lpstr>
      <vt:lpstr>Various Phases of the SDLC Work in an Agile Approach</vt:lpstr>
      <vt:lpstr>Process would have been different with a Waterfall Development Approach</vt:lpstr>
      <vt:lpstr>Factors You would Consider When Choosing a Waterfall Approach or an Agile Approach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Chauhan</dc:creator>
  <cp:lastModifiedBy>Kamal Chauhan</cp:lastModifiedBy>
  <cp:revision>15</cp:revision>
  <dcterms:created xsi:type="dcterms:W3CDTF">2021-04-18T21:36:53Z</dcterms:created>
  <dcterms:modified xsi:type="dcterms:W3CDTF">2021-04-18T23:19:10Z</dcterms:modified>
</cp:coreProperties>
</file>