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1" r:id="rId3"/>
    <p:sldId id="307" r:id="rId4"/>
    <p:sldId id="290" r:id="rId5"/>
    <p:sldId id="268" r:id="rId6"/>
    <p:sldId id="276" r:id="rId7"/>
    <p:sldId id="272" r:id="rId8"/>
    <p:sldId id="257" r:id="rId9"/>
    <p:sldId id="275" r:id="rId10"/>
    <p:sldId id="273" r:id="rId11"/>
    <p:sldId id="264" r:id="rId12"/>
    <p:sldId id="308" r:id="rId13"/>
    <p:sldId id="278" r:id="rId14"/>
    <p:sldId id="269" r:id="rId15"/>
    <p:sldId id="261" r:id="rId16"/>
    <p:sldId id="286" r:id="rId17"/>
    <p:sldId id="287" r:id="rId18"/>
    <p:sldId id="277" r:id="rId19"/>
    <p:sldId id="303" r:id="rId20"/>
    <p:sldId id="279" r:id="rId21"/>
    <p:sldId id="292" r:id="rId22"/>
    <p:sldId id="305" r:id="rId23"/>
    <p:sldId id="293" r:id="rId24"/>
    <p:sldId id="262" r:id="rId25"/>
    <p:sldId id="295" r:id="rId26"/>
    <p:sldId id="296" r:id="rId27"/>
    <p:sldId id="298" r:id="rId28"/>
    <p:sldId id="270" r:id="rId29"/>
    <p:sldId id="297" r:id="rId30"/>
    <p:sldId id="299" r:id="rId31"/>
    <p:sldId id="306" r:id="rId32"/>
    <p:sldId id="304" r:id="rId33"/>
    <p:sldId id="291" r:id="rId34"/>
    <p:sldId id="294" r:id="rId35"/>
    <p:sldId id="289" r:id="rId36"/>
    <p:sldId id="267" r:id="rId37"/>
    <p:sldId id="274" r:id="rId38"/>
    <p:sldId id="285" r:id="rId39"/>
    <p:sldId id="300" r:id="rId40"/>
    <p:sldId id="259" r:id="rId4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9933"/>
    <a:srgbClr val="FF252A"/>
    <a:srgbClr val="046277"/>
    <a:srgbClr val="C02026"/>
    <a:srgbClr val="B4B4B4"/>
    <a:srgbClr val="676767"/>
    <a:srgbClr val="089FB7"/>
    <a:srgbClr val="FFC332"/>
    <a:srgbClr val="CC1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3631"/>
  </p:normalViewPr>
  <p:slideViewPr>
    <p:cSldViewPr snapToGrid="0" snapToObjects="1">
      <p:cViewPr varScale="1">
        <p:scale>
          <a:sx n="41" d="100"/>
          <a:sy n="41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r">
              <a:defRPr sz="1200"/>
            </a:lvl1pPr>
          </a:lstStyle>
          <a:p>
            <a:fld id="{4F4E8EFB-D3D2-4046-83E2-E40956A1157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7071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7071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1200"/>
            </a:lvl1pPr>
          </a:lstStyle>
          <a:p>
            <a:fld id="{A13739F0-2018-1943-B57E-9882F896A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r">
              <a:defRPr sz="1200"/>
            </a:lvl1pPr>
          </a:lstStyle>
          <a:p>
            <a:fld id="{56973696-CF03-6342-AD85-605D8900332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12" tIns="46656" rIns="93312" bIns="4665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7071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7071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1200"/>
            </a:lvl1pPr>
          </a:lstStyle>
          <a:p>
            <a:fld id="{7678190C-C002-E44C-835C-5FE66DA4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8190C-C002-E44C-835C-5FE66DA4C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53881"/>
            <a:ext cx="7772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8160"/>
            <a:ext cx="6858000" cy="860069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46277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17311"/>
            <a:ext cx="2057400" cy="365125"/>
          </a:xfrm>
        </p:spPr>
        <p:txBody>
          <a:bodyPr/>
          <a:lstStyle/>
          <a:p>
            <a:fld id="{32238989-2E48-492A-BD2D-04E38B622177}" type="datetime1">
              <a:rPr lang="en-US" smtClean="0"/>
              <a:t>8/8/2018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17311"/>
            <a:ext cx="2057400" cy="365125"/>
          </a:xfrm>
        </p:spPr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-47859"/>
            <a:ext cx="3486067" cy="2031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5789643"/>
            <a:ext cx="890998" cy="92246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72691" y="5830544"/>
            <a:ext cx="3385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Catherine E. Pugh</a:t>
            </a:r>
          </a:p>
          <a:p>
            <a:r>
              <a:rPr lang="en-US" sz="1000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Mayor, Baltimore City</a:t>
            </a:r>
          </a:p>
          <a:p>
            <a:endParaRPr lang="en-US" sz="1000" baseline="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  <a:p>
            <a:r>
              <a:rPr lang="en-US" sz="1000" i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Leana Wen, M.D., M.Sc.</a:t>
            </a:r>
          </a:p>
          <a:p>
            <a:r>
              <a:rPr lang="en-US" sz="1000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Commissioner of Health, Baltimore City</a:t>
            </a:r>
          </a:p>
          <a:p>
            <a:endParaRPr lang="en-US" sz="1000" dirty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622761" y="5722703"/>
            <a:ext cx="29995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@</a:t>
            </a:r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Bmore_Healthy</a:t>
            </a:r>
            <a:endParaRPr lang="en-US" sz="110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  <a:p>
            <a:pPr algn="r"/>
            <a:r>
              <a:rPr lang="en-US" sz="110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@</a:t>
            </a:r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DrLeanaWen</a:t>
            </a:r>
          </a:p>
          <a:p>
            <a:pPr algn="r"/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BaltimoreHealth</a:t>
            </a:r>
            <a:endParaRPr lang="en-US" sz="110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62" y="6077939"/>
            <a:ext cx="182850" cy="2282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38" y="5916642"/>
            <a:ext cx="171774" cy="2144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62" y="5742505"/>
            <a:ext cx="171774" cy="21442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818966" y="6398323"/>
            <a:ext cx="29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1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health.baltimorecity.gov</a:t>
            </a:r>
            <a:endParaRPr lang="en-US" sz="1100" b="0" i="1" dirty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3886-43BB-44A1-BC89-70AA4869FE80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E99-C226-4297-9C6E-AA0E08D374D9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9823-4D58-42D6-9DB9-C619C2125ED0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1168"/>
            <a:ext cx="7772400" cy="14756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Thank you for your time!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091960"/>
            <a:ext cx="6858000" cy="860069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46277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Put contact information here.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-47859"/>
            <a:ext cx="3486067" cy="20314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5789643"/>
            <a:ext cx="890998" cy="92246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5622761" y="5722703"/>
            <a:ext cx="29995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@</a:t>
            </a:r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Bmore_Healthy</a:t>
            </a:r>
            <a:endParaRPr lang="en-US" sz="110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  <a:p>
            <a:pPr algn="r"/>
            <a:r>
              <a:rPr lang="en-US" sz="110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@</a:t>
            </a:r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DrLeanaWen</a:t>
            </a:r>
          </a:p>
          <a:p>
            <a:pPr algn="r"/>
            <a:r>
              <a:rPr lang="en-US" sz="1100" dirty="0" err="1" smtClean="0">
                <a:latin typeface="Georgia" panose="02040502050405020303" pitchFamily="18" charset="0"/>
                <a:ea typeface="Verdana" charset="0"/>
                <a:cs typeface="Verdana" charset="0"/>
              </a:rPr>
              <a:t>BaltimoreHealth</a:t>
            </a:r>
            <a:endParaRPr lang="en-US" sz="110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62" y="6077939"/>
            <a:ext cx="182850" cy="2282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38" y="5916642"/>
            <a:ext cx="171774" cy="2144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62" y="5742505"/>
            <a:ext cx="171774" cy="21442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5818966" y="6398323"/>
            <a:ext cx="29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1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health.baltimorecity.gov</a:t>
            </a:r>
            <a:endParaRPr lang="en-US" sz="1100" b="0" i="1" dirty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2691" y="5830544"/>
            <a:ext cx="3385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Catherine E. Pugh</a:t>
            </a:r>
          </a:p>
          <a:p>
            <a:r>
              <a:rPr lang="en-US" sz="1000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Mayor, Baltimore City</a:t>
            </a:r>
          </a:p>
          <a:p>
            <a:endParaRPr lang="en-US" sz="1000" baseline="0" dirty="0" smtClean="0">
              <a:latin typeface="Georgia" panose="02040502050405020303" pitchFamily="18" charset="0"/>
              <a:ea typeface="Verdana" charset="0"/>
              <a:cs typeface="Verdana" charset="0"/>
            </a:endParaRPr>
          </a:p>
          <a:p>
            <a:r>
              <a:rPr lang="en-US" sz="1000" i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Leana Wen, M.D., M.Sc.</a:t>
            </a:r>
          </a:p>
          <a:p>
            <a:r>
              <a:rPr lang="en-US" sz="1000" baseline="0" dirty="0" smtClean="0">
                <a:latin typeface="Georgia" panose="02040502050405020303" pitchFamily="18" charset="0"/>
                <a:ea typeface="Verdana" charset="0"/>
                <a:cs typeface="Verdana" charset="0"/>
              </a:rPr>
              <a:t>Commissioner of Health, Baltimore City</a:t>
            </a:r>
          </a:p>
          <a:p>
            <a:endParaRPr lang="en-US" sz="1000" dirty="0">
              <a:latin typeface="Georgia" panose="02040502050405020303" pitchFamily="18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1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66F7-8CFF-402F-94E5-ECA198987B9A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37C-779C-4AF0-87B4-875F4B87FCC0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1A1-7529-40C5-88F2-C48C4B9453E6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2A4-6F8E-4ED6-A6BB-9A51FFAEEF33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78D7-092E-4AA1-810C-2AFEFAFEF6DF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BE7B-FD27-4804-AD52-8626CE5C4840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6C47-2630-47F5-BE12-F4986A7C571D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8DD-4966-4926-9DFB-D4577DA5A4FF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EC8B-2BCC-45DD-9463-360D809FE48C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559F-1A3F-9C4C-AACF-304B436DAD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89FB7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gross@baltimorecity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ArcGIS/r-bridge-insta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altimorecity.gov/" TargetMode="External"/><Relationship Id="rId2" Type="http://schemas.openxmlformats.org/officeDocument/2006/relationships/hyperlink" Target="https://github.com/bchd/epi/tree/R-ArcGIS-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baltimorecity.gov/Public-Safety/BPD-Part-1-Victim-Based-Crime-Data/wsfq-mvij/dat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sri.com/message/788424-the-r-arcgis-bridge-does-not-import-data-into-r-with-null-geograph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i.com/training/catalog/58b5e417b89b7e000d8bfe45/using-the-r-arcgis-bridg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spdep/spdep.pdf" TargetMode="External"/><Relationship Id="rId3" Type="http://schemas.openxmlformats.org/officeDocument/2006/relationships/hyperlink" Target="https://cran.r-project.org/web/packages/sp/sp.pdf" TargetMode="External"/><Relationship Id="rId7" Type="http://schemas.openxmlformats.org/officeDocument/2006/relationships/hyperlink" Target="https://cran.r-project.org/web/packages/spatialEco/spatialEco.pdf" TargetMode="External"/><Relationship Id="rId2" Type="http://schemas.openxmlformats.org/officeDocument/2006/relationships/hyperlink" Target="https://cran.r-project.org/web/packages/GISTools/GISTools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an.r-project.org/web/packages/spatstat/spatstat.pdf" TargetMode="External"/><Relationship Id="rId5" Type="http://schemas.openxmlformats.org/officeDocument/2006/relationships/hyperlink" Target="https://cran.r-project.org/web/packages/rgdal/rgdal.pdf" TargetMode="External"/><Relationship Id="rId4" Type="http://schemas.openxmlformats.org/officeDocument/2006/relationships/hyperlink" Target="https://cran.r-project.org/web/packages/maptools/maptools.pdf" TargetMode="External"/><Relationship Id="rId9" Type="http://schemas.openxmlformats.org/officeDocument/2006/relationships/hyperlink" Target="https://cran.r-project.org/web/packages/SpatialEpi/SpatialEpi.pdf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summarytools/summarytools.pdf" TargetMode="External"/><Relationship Id="rId3" Type="http://schemas.openxmlformats.org/officeDocument/2006/relationships/hyperlink" Target="https://cran.r-project.org/web/packages/ggplot2/ggplot2.pdf" TargetMode="External"/><Relationship Id="rId7" Type="http://schemas.openxmlformats.org/officeDocument/2006/relationships/hyperlink" Target="https://cran.r-project.org/web/packages/reshape2/reshape2.pdf" TargetMode="External"/><Relationship Id="rId2" Type="http://schemas.openxmlformats.org/officeDocument/2006/relationships/hyperlink" Target="https://cran.r-project.org/web/packages/forecast/forecast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an.r-project.org/web/packages/RColorBrewer/RColorBrewer.pdf" TargetMode="External"/><Relationship Id="rId5" Type="http://schemas.openxmlformats.org/officeDocument/2006/relationships/hyperlink" Target="https://cran.r-project.org/web/packages/plyr/plyr.pdf" TargetMode="External"/><Relationship Id="rId10" Type="http://schemas.openxmlformats.org/officeDocument/2006/relationships/hyperlink" Target="https://cran.r-project.org/web/packages/treemap/treemap.pdf" TargetMode="External"/><Relationship Id="rId4" Type="http://schemas.openxmlformats.org/officeDocument/2006/relationships/hyperlink" Target="https://cran.r-project.org/web/packages/gplots/gplots.pdf" TargetMode="External"/><Relationship Id="rId9" Type="http://schemas.openxmlformats.org/officeDocument/2006/relationships/hyperlink" Target="https://cran.r-project.org/web/packages/stringr/stringr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ri.com/training/Bookmark/FKYJSNTP5" TargetMode="External"/><Relationship Id="rId2" Type="http://schemas.openxmlformats.org/officeDocument/2006/relationships/hyperlink" Target="https://r-arcgis.github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s://community.esri.com/groups/rstat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altimorecity.gov/Public-Safety/BPD-Part-1-Victim-Based-Crime-Data/wsfq-mvij/data" TargetMode="External"/><Relationship Id="rId2" Type="http://schemas.openxmlformats.org/officeDocument/2006/relationships/hyperlink" Target="https://data.baltimorecity.go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baltimorecity.gov/Neighborhoods/2010-Census-Neighborhoods/r3qj-2if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altimorecity.gov/" TargetMode="External"/><Relationship Id="rId2" Type="http://schemas.openxmlformats.org/officeDocument/2006/relationships/hyperlink" Target="https://github.com/bchd/epi/tree/R-ArcGIS-Bridg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kelsey.krach@baltimorecity.gov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R-ArcGIS/r-bridge-insta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-ArcGIS/r-bridge-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ArcGIS/r-bridge-insta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sca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-arcgis.github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0" y="1922358"/>
            <a:ext cx="7772400" cy="924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Seamlessly with the       R-ArcGIS 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067" y="2905131"/>
            <a:ext cx="6858000" cy="860069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TUgis</a:t>
            </a:r>
            <a:r>
              <a:rPr lang="en-US" sz="3200" dirty="0" smtClean="0"/>
              <a:t>: Maryland’s Geospatial Conference</a:t>
            </a:r>
          </a:p>
          <a:p>
            <a:r>
              <a:rPr lang="en-US" sz="3200" dirty="0" smtClean="0"/>
              <a:t>August 8,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2840" y="4442389"/>
            <a:ext cx="3474720" cy="117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8233" y="4776686"/>
            <a:ext cx="5241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Jonathan Gross, MPH, CPH</a:t>
            </a:r>
          </a:p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Epidemiologist</a:t>
            </a:r>
          </a:p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Baltimore City Health Department</a:t>
            </a:r>
          </a:p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Office of Youth Violence Prevention</a:t>
            </a:r>
          </a:p>
          <a:p>
            <a:pPr algn="ctr"/>
            <a:r>
              <a:rPr lang="en-US" sz="2000" dirty="0" smtClean="0">
                <a:latin typeface="Georgia" panose="02040502050405020303" pitchFamily="18" charset="0"/>
                <a:hlinkClick r:id="rId2"/>
              </a:rPr>
              <a:t>jonathan.gross@baltimorecity.gov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Phone: 443-984-3564</a:t>
            </a:r>
          </a:p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331" y="5225654"/>
            <a:ext cx="2529019" cy="1495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Bridge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084" y="1549484"/>
            <a:ext cx="5066756" cy="501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github.com/R-ArcGIS/r-bridge-install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On the right-hand side, you’ll see a green button for downloading the R-ArcGIS Bridge</a:t>
            </a:r>
          </a:p>
          <a:p>
            <a:pPr marL="0" indent="0">
              <a:buNone/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dirty="0" smtClean="0"/>
              <a:t>You’ll unzip this and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add the R Integration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Python toolbox in ArcGIS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- Right-click in the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Toolbox window.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107"/>
          <a:stretch/>
        </p:blipFill>
        <p:spPr>
          <a:xfrm>
            <a:off x="5577840" y="3028158"/>
            <a:ext cx="3476625" cy="194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66" y="1322656"/>
            <a:ext cx="2457450" cy="15811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986331" y="1101132"/>
            <a:ext cx="2155372" cy="1802674"/>
          </a:xfrm>
          <a:prstGeom prst="ellipse">
            <a:avLst/>
          </a:prstGeom>
          <a:noFill/>
          <a:ln w="38100">
            <a:solidFill>
              <a:srgbClr val="C020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In ArcGIS: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R: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rcgisbinding</a:t>
            </a:r>
            <a:r>
              <a:rPr lang="en-US" dirty="0" smtClean="0"/>
              <a:t> package/library</a:t>
            </a:r>
          </a:p>
          <a:p>
            <a:pPr lvl="2"/>
            <a:r>
              <a:rPr lang="en-US" dirty="0" err="1" smtClean="0"/>
              <a:t>arc.check_product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02" y="2221197"/>
            <a:ext cx="2529019" cy="149582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22469" y="2717074"/>
            <a:ext cx="2090057" cy="666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1941"/>
          <a:stretch/>
        </p:blipFill>
        <p:spPr>
          <a:xfrm>
            <a:off x="5822493" y="2061595"/>
            <a:ext cx="3002824" cy="2753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71" y="5186340"/>
            <a:ext cx="6175891" cy="12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0" y="2386966"/>
            <a:ext cx="7886700" cy="1325563"/>
          </a:xfrm>
        </p:spPr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998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 err="1" smtClean="0">
                <a:latin typeface="Lucida Console" panose="020B0609040504020204" pitchFamily="49" charset="0"/>
              </a:rPr>
              <a:t>install.packages</a:t>
            </a:r>
            <a:r>
              <a:rPr lang="en-US" strike="sngStrike" dirty="0" smtClean="0">
                <a:latin typeface="Lucida Console" panose="020B0609040504020204" pitchFamily="49" charset="0"/>
              </a:rPr>
              <a:t>(</a:t>
            </a:r>
            <a:r>
              <a:rPr lang="en-US" strike="sngStrike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trike="sngStrike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arcgisbinding</a:t>
            </a:r>
            <a:r>
              <a:rPr lang="en-US" strike="sngStrike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trike="sngStrike" dirty="0" smtClean="0">
                <a:latin typeface="Lucida Console" panose="020B0609040504020204" pitchFamily="49" charset="0"/>
              </a:rPr>
              <a:t>)</a:t>
            </a:r>
            <a:endParaRPr lang="en-US" strike="sngStrike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library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arcgisbinding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arc.check_product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Most packages are in repositories (CRAN, etc. and can be installed using: </a:t>
            </a:r>
            <a:r>
              <a:rPr lang="en-US" sz="2000" u="sng" dirty="0" err="1" smtClean="0"/>
              <a:t>install.packages</a:t>
            </a:r>
            <a:r>
              <a:rPr lang="en-US" sz="2000" u="sng" dirty="0" smtClean="0"/>
              <a:t>(</a:t>
            </a:r>
            <a:r>
              <a:rPr lang="en-US" sz="2000" u="sng" dirty="0" smtClean="0">
                <a:solidFill>
                  <a:srgbClr val="00B050"/>
                </a:solidFill>
              </a:rPr>
              <a:t>“</a:t>
            </a:r>
            <a:r>
              <a:rPr lang="en-US" sz="2000" u="sng" dirty="0" err="1" smtClean="0">
                <a:solidFill>
                  <a:srgbClr val="00B050"/>
                </a:solidFill>
              </a:rPr>
              <a:t>packagename</a:t>
            </a:r>
            <a:r>
              <a:rPr lang="en-US" sz="2000" u="sng" dirty="0" smtClean="0">
                <a:solidFill>
                  <a:srgbClr val="00B050"/>
                </a:solidFill>
              </a:rPr>
              <a:t>”</a:t>
            </a:r>
            <a:r>
              <a:rPr lang="en-US" sz="2000" u="sng" dirty="0" smtClean="0"/>
              <a:t>)</a:t>
            </a: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71" y="3619447"/>
            <a:ext cx="6181258" cy="9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566" y="1430447"/>
            <a:ext cx="8793308" cy="51861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ZIP 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github.com/bchd/epi/tree/R-ArcGIS-Bridge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endParaRPr lang="en-US" sz="15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Part I Victim-based Crime Data from </a:t>
            </a:r>
            <a:r>
              <a:rPr lang="en-US" dirty="0"/>
              <a:t>Open Baltimore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data.baltimorecity.gov/</a:t>
            </a:r>
            <a:r>
              <a:rPr lang="en-US" dirty="0" smtClean="0"/>
              <a:t>) </a:t>
            </a:r>
          </a:p>
          <a:p>
            <a:pPr>
              <a:lnSpc>
                <a:spcPct val="120000"/>
              </a:lnSpc>
            </a:pP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dirty="0"/>
              <a:t>H</a:t>
            </a:r>
            <a:r>
              <a:rPr lang="en-US" dirty="0" smtClean="0"/>
              <a:t>omicide victims (all weapons) and non-fatal shooting victims </a:t>
            </a:r>
          </a:p>
          <a:p>
            <a:pPr>
              <a:lnSpc>
                <a:spcPct val="120000"/>
              </a:lnSpc>
            </a:pP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dirty="0" smtClean="0"/>
              <a:t>Time period: January 2012 - Summer 2018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dirty="0" smtClean="0"/>
              <a:t>Some records have missing/null geography</a:t>
            </a:r>
            <a:endParaRPr lang="en-US" sz="17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700" dirty="0" smtClean="0"/>
              <a:t>Can be accessed </a:t>
            </a:r>
            <a:r>
              <a:rPr lang="en-US" sz="1700" dirty="0"/>
              <a:t>at: </a:t>
            </a: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data.baltimorecity.gov/Public-Safety/BPD-Part-1-Victim-Based-Crime-Data/wsfq-mvij/data</a:t>
            </a:r>
            <a:r>
              <a:rPr lang="en-US" sz="1700" dirty="0" smtClean="0"/>
              <a:t>. 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– Method 1: </a:t>
            </a:r>
            <a:br>
              <a:rPr lang="en-US" dirty="0" smtClean="0"/>
            </a:b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arcgisbinding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78295" y="1825625"/>
            <a:ext cx="9064488" cy="4641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Set YOUR Working Directory. Use Forward Slashes / or //.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setwd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‘PUT YOUR WORKING DIRECTORY HERE')</a:t>
            </a:r>
            <a:endParaRPr lang="en-US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Method 1 use 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arcgisbinding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library to Import Data: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Imports a feature class of open crime data.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input&lt;-</a:t>
            </a:r>
            <a:r>
              <a:rPr lang="en-US" sz="1600" dirty="0" err="1">
                <a:latin typeface="Lucida Console" panose="020B0609040504020204" pitchFamily="49" charset="0"/>
              </a:rPr>
              <a:t>file.path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getwd</a:t>
            </a:r>
            <a:r>
              <a:rPr lang="en-US" sz="1600" dirty="0">
                <a:latin typeface="Lucida Console" panose="020B0609040504020204" pitchFamily="49" charset="0"/>
              </a:rPr>
              <a:t>(),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'OpenCrimeData.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gdb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','</a:t>
            </a:r>
            <a:r>
              <a:rPr lang="en-US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PartICrime_Projected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open_crime</a:t>
            </a:r>
            <a:r>
              <a:rPr lang="en-US" sz="1600" dirty="0">
                <a:latin typeface="Lucida Console" panose="020B0609040504020204" pitchFamily="49" charset="0"/>
              </a:rPr>
              <a:t>&lt;-</a:t>
            </a:r>
            <a:r>
              <a:rPr lang="en-US" sz="1600" dirty="0" err="1">
                <a:latin typeface="Lucida Console" panose="020B0609040504020204" pitchFamily="49" charset="0"/>
              </a:rPr>
              <a:t>arc.open</a:t>
            </a:r>
            <a:r>
              <a:rPr lang="en-US" sz="1600" dirty="0">
                <a:latin typeface="Lucida Console" panose="020B0609040504020204" pitchFamily="49" charset="0"/>
              </a:rPr>
              <a:t>(input)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Creates a tabular 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dataframe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r_open_crime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) and converts Spatial Data to 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Sp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Objects (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spatial_open_crime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r_open_crime</a:t>
            </a:r>
            <a:r>
              <a:rPr lang="en-US" sz="1600" dirty="0">
                <a:latin typeface="Lucida Console" panose="020B0609040504020204" pitchFamily="49" charset="0"/>
              </a:rPr>
              <a:t>&lt;-</a:t>
            </a:r>
            <a:r>
              <a:rPr lang="en-US" sz="1600" dirty="0" err="1">
                <a:latin typeface="Lucida Console" panose="020B0609040504020204" pitchFamily="49" charset="0"/>
              </a:rPr>
              <a:t>arc.select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open_crime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spatial_open_crime</a:t>
            </a:r>
            <a:r>
              <a:rPr lang="en-US" sz="1600" dirty="0">
                <a:latin typeface="Lucida Console" panose="020B0609040504020204" pitchFamily="49" charset="0"/>
              </a:rPr>
              <a:t>&lt;-arc.data2sp(</a:t>
            </a:r>
            <a:r>
              <a:rPr lang="en-US" sz="1600" dirty="0" err="1">
                <a:latin typeface="Lucida Console" panose="020B0609040504020204" pitchFamily="49" charset="0"/>
              </a:rPr>
              <a:t>r_open_crime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0" y="4161183"/>
            <a:ext cx="5075584" cy="317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0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8" y="-118024"/>
            <a:ext cx="9496658" cy="1325563"/>
          </a:xfrm>
        </p:spPr>
        <p:txBody>
          <a:bodyPr/>
          <a:lstStyle/>
          <a:p>
            <a:r>
              <a:rPr lang="en-US" dirty="0" smtClean="0"/>
              <a:t>Import – Method 2: </a:t>
            </a:r>
            <a:r>
              <a:rPr lang="en-US" dirty="0" err="1" smtClean="0"/>
              <a:t>rgdal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298" y="1025912"/>
            <a:ext cx="10111408" cy="4931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33CC"/>
                </a:solidFill>
              </a:rPr>
              <a:t>library</a:t>
            </a:r>
            <a:r>
              <a:rPr lang="en-US" sz="1400" dirty="0"/>
              <a:t>(</a:t>
            </a:r>
            <a:r>
              <a:rPr lang="en-US" sz="1400" dirty="0" err="1"/>
              <a:t>sp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33CC"/>
                </a:solidFill>
              </a:rPr>
              <a:t>library</a:t>
            </a:r>
            <a:r>
              <a:rPr lang="en-US" sz="1400" dirty="0"/>
              <a:t>(</a:t>
            </a:r>
            <a:r>
              <a:rPr lang="en-US" sz="1400" dirty="0" err="1"/>
              <a:t>rgdal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33CC"/>
                </a:solidFill>
              </a:rPr>
              <a:t>library</a:t>
            </a:r>
            <a:r>
              <a:rPr lang="en-US" sz="1400" dirty="0"/>
              <a:t>(sf)</a:t>
            </a:r>
          </a:p>
          <a:p>
            <a:pPr marL="0" indent="0">
              <a:buNone/>
            </a:pPr>
            <a:r>
              <a:rPr lang="en-US" sz="1400" dirty="0" err="1"/>
              <a:t>geodata</a:t>
            </a:r>
            <a:r>
              <a:rPr lang="en-US" sz="1400" dirty="0"/>
              <a:t> &lt;- </a:t>
            </a:r>
            <a:r>
              <a:rPr lang="en-US" sz="1400" dirty="0" smtClean="0">
                <a:solidFill>
                  <a:srgbClr val="00B050"/>
                </a:solidFill>
              </a:rPr>
              <a:t>‘YOUR WORKING DIRECTORY HERE/</a:t>
            </a:r>
            <a:r>
              <a:rPr lang="en-US" sz="1400" dirty="0" err="1" smtClean="0">
                <a:solidFill>
                  <a:srgbClr val="00B050"/>
                </a:solidFill>
              </a:rPr>
              <a:t>OpenCrimeData.gdb</a:t>
            </a:r>
            <a:r>
              <a:rPr lang="en-US" sz="1400" dirty="0" smtClean="0">
                <a:solidFill>
                  <a:srgbClr val="00B050"/>
                </a:solidFill>
              </a:rPr>
              <a:t>'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/>
              <a:t>subset(</a:t>
            </a:r>
            <a:r>
              <a:rPr lang="en-US" sz="1400" dirty="0" err="1"/>
              <a:t>ogrDrivers</a:t>
            </a:r>
            <a:r>
              <a:rPr lang="en-US" sz="1400" dirty="0"/>
              <a:t>(), </a:t>
            </a:r>
            <a:r>
              <a:rPr lang="en-US" sz="1400" dirty="0" err="1"/>
              <a:t>grepl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B050"/>
                </a:solidFill>
              </a:rPr>
              <a:t>"GDB“</a:t>
            </a:r>
            <a:r>
              <a:rPr lang="en-US" sz="1400" dirty="0" smtClean="0"/>
              <a:t>, </a:t>
            </a:r>
            <a:r>
              <a:rPr lang="en-US" sz="1400" dirty="0"/>
              <a:t>name))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 Reads OGR vector into Spatial objects</a:t>
            </a:r>
          </a:p>
          <a:p>
            <a:pPr marL="0" indent="0">
              <a:buNone/>
            </a:pPr>
            <a:r>
              <a:rPr lang="en-US" sz="1400" dirty="0" err="1"/>
              <a:t>fc_list</a:t>
            </a:r>
            <a:r>
              <a:rPr lang="en-US" sz="1400" dirty="0"/>
              <a:t> &lt;- </a:t>
            </a:r>
            <a:r>
              <a:rPr lang="en-US" sz="1400" dirty="0" err="1"/>
              <a:t>ogrListLayers</a:t>
            </a:r>
            <a:r>
              <a:rPr lang="en-US" sz="1400" dirty="0"/>
              <a:t>(</a:t>
            </a:r>
            <a:r>
              <a:rPr lang="en-US" sz="1400" dirty="0" err="1"/>
              <a:t>geodata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print(</a:t>
            </a:r>
            <a:r>
              <a:rPr lang="en-US" sz="1400" dirty="0" err="1"/>
              <a:t>fc_list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 Read the feature class</a:t>
            </a:r>
          </a:p>
          <a:p>
            <a:pPr marL="0" indent="0">
              <a:buNone/>
            </a:pPr>
            <a:r>
              <a:rPr lang="en-US" sz="1400" dirty="0" err="1"/>
              <a:t>spatial_r_data</a:t>
            </a:r>
            <a:r>
              <a:rPr lang="en-US" sz="1400" dirty="0"/>
              <a:t>&lt;- </a:t>
            </a:r>
            <a:r>
              <a:rPr lang="en-US" sz="1400" dirty="0" err="1"/>
              <a:t>readOGR</a:t>
            </a:r>
            <a:r>
              <a:rPr lang="en-US" sz="1400" dirty="0"/>
              <a:t>(</a:t>
            </a:r>
            <a:r>
              <a:rPr lang="en-US" sz="1400" dirty="0" err="1"/>
              <a:t>dsn</a:t>
            </a:r>
            <a:r>
              <a:rPr lang="en-US" sz="1400" dirty="0"/>
              <a:t>=</a:t>
            </a:r>
            <a:r>
              <a:rPr lang="en-US" sz="1400" dirty="0" err="1"/>
              <a:t>geodata,layer</a:t>
            </a:r>
            <a:r>
              <a:rPr lang="en-US" sz="1400" dirty="0"/>
              <a:t>="</a:t>
            </a:r>
            <a:r>
              <a:rPr lang="en-US" sz="1400" dirty="0" err="1"/>
              <a:t>PartICrime_Projected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 err="1" smtClean="0"/>
              <a:t>tabular_r_data</a:t>
            </a:r>
            <a:r>
              <a:rPr lang="en-US" sz="1400" dirty="0" smtClean="0"/>
              <a:t>&lt;- </a:t>
            </a:r>
            <a:r>
              <a:rPr lang="en-US" sz="1400" dirty="0" err="1" smtClean="0"/>
              <a:t>st_read</a:t>
            </a:r>
            <a:r>
              <a:rPr lang="en-US" sz="1400" dirty="0" smtClean="0"/>
              <a:t>(</a:t>
            </a:r>
            <a:r>
              <a:rPr lang="en-US" sz="1400" dirty="0" err="1" smtClean="0"/>
              <a:t>dsn</a:t>
            </a:r>
            <a:r>
              <a:rPr lang="en-US" sz="1400" dirty="0" smtClean="0"/>
              <a:t>=“/OpenCrimeData.</a:t>
            </a:r>
            <a:r>
              <a:rPr lang="en-US" sz="1400" dirty="0" err="1" smtClean="0"/>
              <a:t>gdb</a:t>
            </a:r>
            <a:r>
              <a:rPr lang="en-US" sz="1400" dirty="0"/>
              <a:t>","</a:t>
            </a:r>
            <a:r>
              <a:rPr lang="en-US" sz="1400" dirty="0" err="1"/>
              <a:t>PartICrime_Projected</a:t>
            </a:r>
            <a:r>
              <a:rPr lang="en-US" sz="1400" dirty="0" smtClean="0"/>
              <a:t>")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9662" y="5833817"/>
            <a:ext cx="657616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Method #2 imports missing/null geographies. Also does better job with date/time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3485" y="2750370"/>
            <a:ext cx="257631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Roboto"/>
              </a:rPr>
              <a:t>OpenGIS</a:t>
            </a:r>
            <a:r>
              <a:rPr lang="en-US" dirty="0">
                <a:latin typeface="Roboto"/>
              </a:rPr>
              <a:t> Simple Features Reference </a:t>
            </a:r>
            <a:r>
              <a:rPr lang="en-US" dirty="0" smtClean="0">
                <a:latin typeface="Roboto"/>
              </a:rPr>
              <a:t>= (OGR) for Vector-data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1121"/>
          <a:stretch/>
        </p:blipFill>
        <p:spPr>
          <a:xfrm>
            <a:off x="628649" y="1499394"/>
            <a:ext cx="8221783" cy="155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Sample Sizes from Import Methods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25177" y="2148552"/>
            <a:ext cx="1465545" cy="71398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49" y="5885536"/>
            <a:ext cx="77847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Recently, I asked this question about nulls not being imported on ESRI </a:t>
            </a:r>
            <a:r>
              <a:rPr lang="en-US" sz="1500" dirty="0" err="1" smtClean="0"/>
              <a:t>GeoNet</a:t>
            </a:r>
            <a:r>
              <a:rPr lang="en-US" sz="1500" dirty="0" smtClean="0"/>
              <a:t>: </a:t>
            </a: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community.esri.com/message/788424-the-r-arcgis-bridge-does-not-import-data-into-r-with-null-geography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6963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93" y="146826"/>
            <a:ext cx="846437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R: Examples of Types of Datasets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618" y="1242969"/>
            <a:ext cx="797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you can do in R is defined by datatypes</a:t>
            </a:r>
            <a:endParaRPr lang="en-US" sz="2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6439415" cy="4351338"/>
          </a:xfrm>
        </p:spPr>
        <p:txBody>
          <a:bodyPr/>
          <a:lstStyle/>
          <a:p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Matrix</a:t>
            </a:r>
          </a:p>
          <a:p>
            <a:endParaRPr lang="en-US" dirty="0" smtClean="0"/>
          </a:p>
          <a:p>
            <a:r>
              <a:rPr lang="en-US" dirty="0" err="1" smtClean="0"/>
              <a:t>arc.data</a:t>
            </a:r>
            <a:r>
              <a:rPr lang="en-US" dirty="0" smtClean="0"/>
              <a:t>, </a:t>
            </a:r>
            <a:r>
              <a:rPr lang="en-US" dirty="0" err="1" smtClean="0"/>
              <a:t>arc.shape</a:t>
            </a:r>
            <a:r>
              <a:rPr lang="en-US" dirty="0" smtClean="0"/>
              <a:t>,…</a:t>
            </a:r>
          </a:p>
          <a:p>
            <a:endParaRPr lang="en-US" dirty="0"/>
          </a:p>
          <a:p>
            <a:r>
              <a:rPr lang="en-US" dirty="0" err="1" smtClean="0"/>
              <a:t>SpatialPointsDataFrame</a:t>
            </a:r>
            <a:r>
              <a:rPr lang="en-US" dirty="0" smtClean="0"/>
              <a:t> (Point shapefile in ArcGIS)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7524" y="5831011"/>
            <a:ext cx="579531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If you are unable to run a function or package, you may have the wrong data type!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4552" y="0"/>
            <a:ext cx="8464379" cy="1325563"/>
          </a:xfrm>
        </p:spPr>
        <p:txBody>
          <a:bodyPr/>
          <a:lstStyle/>
          <a:p>
            <a:r>
              <a:rPr lang="en-US" dirty="0" smtClean="0"/>
              <a:t>R: Types of Datasets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1459" y="5884472"/>
            <a:ext cx="53163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ESRI </a:t>
            </a:r>
            <a:r>
              <a:rPr lang="en-US" sz="1400" dirty="0" smtClean="0"/>
              <a:t>Training, </a:t>
            </a:r>
            <a:r>
              <a:rPr lang="en-US" sz="1400" i="1" dirty="0" smtClean="0"/>
              <a:t>Using the R-ArcGIS Bridge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https://www.esri.com/training/catalog/58b5e417b89b7e000d8bfe45/using-the-r-arcgis-bridge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52206"/>
              </p:ext>
            </p:extLst>
          </p:nvPr>
        </p:nvGraphicFramePr>
        <p:xfrm>
          <a:off x="261459" y="1017978"/>
          <a:ext cx="8621082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arc.open</a:t>
                      </a:r>
                      <a:r>
                        <a:rPr lang="en-US" sz="1600" dirty="0" smtClean="0"/>
                        <a:t>(path)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Loading ArcGIS datasets, tables, and layers into an R Workspace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arc.select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object,fields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where_clause,selected,spatial_reference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Loading a subset of the dataset into an R </a:t>
                      </a:r>
                      <a:r>
                        <a:rPr lang="en-US" sz="1600" dirty="0" err="1" smtClean="0"/>
                        <a:t>dataframe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arc.shape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shape object is required for analysis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arc.shape2sp(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Converting from an </a:t>
                      </a:r>
                      <a:r>
                        <a:rPr lang="en-US" sz="1600" dirty="0" err="1" smtClean="0"/>
                        <a:t>arc.shape_class</a:t>
                      </a:r>
                      <a:r>
                        <a:rPr lang="en-US" sz="1600" baseline="0" dirty="0" smtClean="0"/>
                        <a:t> to a </a:t>
                      </a:r>
                      <a:r>
                        <a:rPr lang="en-US" sz="1600" baseline="0" dirty="0" err="1" smtClean="0"/>
                        <a:t>sp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arc.sp2data(</a:t>
                      </a:r>
                      <a:r>
                        <a:rPr lang="en-US" sz="1600" dirty="0" err="1" smtClean="0"/>
                        <a:t>sp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Converting from an </a:t>
                      </a:r>
                      <a:r>
                        <a:rPr lang="en-US" sz="1600" dirty="0" err="1" smtClean="0"/>
                        <a:t>sp</a:t>
                      </a:r>
                      <a:r>
                        <a:rPr lang="en-US" sz="1600" dirty="0" smtClean="0"/>
                        <a:t> data frame object to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arc.dataframe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arc.data2sp(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Converting from an </a:t>
                      </a:r>
                      <a:r>
                        <a:rPr lang="en-US" sz="1600" dirty="0" err="1" smtClean="0"/>
                        <a:t>arc.data</a:t>
                      </a:r>
                      <a:r>
                        <a:rPr lang="en-US" sz="1600" dirty="0" smtClean="0"/>
                        <a:t> frame object to an </a:t>
                      </a:r>
                      <a:r>
                        <a:rPr lang="en-US" sz="1600" dirty="0" err="1" smtClean="0"/>
                        <a:t>sp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arc.shapeinfo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arc.shape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</a:t>
                      </a:r>
                      <a:r>
                        <a:rPr lang="en-US" sz="1600" baseline="0" dirty="0" smtClean="0"/>
                        <a:t> G</a:t>
                      </a:r>
                      <a:r>
                        <a:rPr lang="en-US" sz="1600" dirty="0" smtClean="0"/>
                        <a:t>eometry</a:t>
                      </a:r>
                      <a:r>
                        <a:rPr lang="en-US" sz="1600" baseline="0" dirty="0" smtClean="0"/>
                        <a:t> information stored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arc.write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path,data,cords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NULL,shape</a:t>
                      </a:r>
                      <a:r>
                        <a:rPr lang="en-US" sz="1600" dirty="0" smtClean="0"/>
                        <a:t>_ info=NULL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Exporting a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baseline="0" dirty="0" smtClean="0"/>
                        <a:t> object to an ArcGIS dataset.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3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r>
              <a:rPr lang="en-US" dirty="0"/>
              <a:t>to the R-ArcGIS </a:t>
            </a:r>
            <a:r>
              <a:rPr lang="en-US" dirty="0" smtClean="0"/>
              <a:t>Bridge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Installation tips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Import </a:t>
            </a:r>
            <a:r>
              <a:rPr lang="en-US" dirty="0"/>
              <a:t>a real-world point feature class from a </a:t>
            </a:r>
            <a:r>
              <a:rPr lang="en-US" dirty="0" smtClean="0"/>
              <a:t>geodatabase into R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Use it </a:t>
            </a:r>
            <a:r>
              <a:rPr lang="en-US" dirty="0"/>
              <a:t>in R to </a:t>
            </a:r>
            <a:r>
              <a:rPr lang="en-US" dirty="0" smtClean="0"/>
              <a:t>learn about the dataset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Intro to R's </a:t>
            </a:r>
            <a:r>
              <a:rPr lang="en-US" dirty="0"/>
              <a:t>mapping and spatial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Variables within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working with one dataset you can use attach()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0363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will work with multiple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Dataset$variablename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3419" y="4756948"/>
            <a:ext cx="299651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Better to do in practice, since two or more  datasets can have the same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42105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563" y="1825625"/>
            <a:ext cx="8847438" cy="4351338"/>
          </a:xfrm>
        </p:spPr>
        <p:txBody>
          <a:bodyPr/>
          <a:lstStyle/>
          <a:p>
            <a:r>
              <a:rPr lang="pt-BR" dirty="0" smtClean="0"/>
              <a:t>R (or the ArcGIS-Bridge) does not always import dates correctly. </a:t>
            </a:r>
          </a:p>
          <a:p>
            <a:endParaRPr lang="pt-BR" dirty="0"/>
          </a:p>
          <a:p>
            <a:r>
              <a:rPr lang="pt-BR" dirty="0" smtClean="0"/>
              <a:t>A simple fix can be applied:</a:t>
            </a:r>
            <a:endParaRPr lang="pt-BR" dirty="0"/>
          </a:p>
          <a:p>
            <a:pPr marL="0" indent="0">
              <a:buNone/>
            </a:pPr>
            <a:r>
              <a:rPr lang="pt-BR" sz="1800" dirty="0" smtClean="0">
                <a:latin typeface="Lucida Console" panose="020B0609040504020204" pitchFamily="49" charset="0"/>
              </a:rPr>
              <a:t> r_open_crime$CrimeDate </a:t>
            </a:r>
            <a:r>
              <a:rPr lang="pt-BR" sz="1800" dirty="0">
                <a:latin typeface="Lucida Console" panose="020B0609040504020204" pitchFamily="49" charset="0"/>
              </a:rPr>
              <a:t>&lt;- </a:t>
            </a:r>
            <a:endParaRPr lang="pt-B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smtClean="0">
                <a:latin typeface="Lucida Console" panose="020B0609040504020204" pitchFamily="49" charset="0"/>
              </a:rPr>
              <a:t>       as.Date(r_open_crime$CrimeDate,format </a:t>
            </a:r>
            <a:r>
              <a:rPr lang="pt-BR" sz="1800" dirty="0">
                <a:latin typeface="Lucida Console" panose="020B0609040504020204" pitchFamily="49" charset="0"/>
              </a:rPr>
              <a:t>=</a:t>
            </a:r>
            <a:r>
              <a:rPr lang="pt-BR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'%m/%d/%Y' </a:t>
            </a:r>
            <a:r>
              <a:rPr lang="pt-BR" sz="1800" dirty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R/Data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1708"/>
            <a:ext cx="802767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Cleaning data, knowing source, limitations,…</a:t>
            </a:r>
          </a:p>
          <a:p>
            <a:endParaRPr lang="en-US" dirty="0" smtClean="0"/>
          </a:p>
          <a:p>
            <a:r>
              <a:rPr lang="en-US" dirty="0" smtClean="0"/>
              <a:t>Working with dates</a:t>
            </a:r>
          </a:p>
          <a:p>
            <a:endParaRPr lang="en-US" dirty="0"/>
          </a:p>
          <a:p>
            <a:r>
              <a:rPr lang="en-US" dirty="0" err="1" smtClean="0"/>
              <a:t>Subsetting</a:t>
            </a:r>
            <a:r>
              <a:rPr lang="en-US" dirty="0" smtClean="0"/>
              <a:t> </a:t>
            </a:r>
            <a:r>
              <a:rPr lang="en-US" dirty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Aggregate and transform data</a:t>
            </a:r>
          </a:p>
          <a:p>
            <a:endParaRPr lang="en-US" dirty="0" smtClean="0"/>
          </a:p>
          <a:p>
            <a:r>
              <a:rPr lang="en-US" dirty="0" smtClean="0"/>
              <a:t>Merging different datasets </a:t>
            </a:r>
          </a:p>
          <a:p>
            <a:endParaRPr lang="en-US" dirty="0"/>
          </a:p>
          <a:p>
            <a:r>
              <a:rPr lang="en-US" dirty="0" smtClean="0"/>
              <a:t>Spatial and time series analysis, and other visualizations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60" y="1414608"/>
            <a:ext cx="7886700" cy="1325563"/>
          </a:xfrm>
        </p:spPr>
        <p:txBody>
          <a:bodyPr/>
          <a:lstStyle/>
          <a:p>
            <a:r>
              <a:rPr lang="en-US" dirty="0" smtClean="0"/>
              <a:t>Q: So, what can you do 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916" y="2970815"/>
            <a:ext cx="7839590" cy="1097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A: Pretty much everything!</a:t>
            </a:r>
          </a:p>
          <a:p>
            <a:r>
              <a:rPr lang="en-US" sz="4000" dirty="0" smtClean="0"/>
              <a:t>Data science, visualizations, and even spatial statistics.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Visualization Example: </a:t>
            </a:r>
            <a:r>
              <a:rPr lang="en-US" sz="3400" dirty="0" err="1" smtClean="0"/>
              <a:t>Treemap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7851"/>
            <a:ext cx="8091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install.packages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treemap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”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install.packages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RColorBrewer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library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treemap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library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RColorBrewer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Visualization Example: </a:t>
            </a:r>
            <a:r>
              <a:rPr lang="en-US" sz="3400" dirty="0" err="1"/>
              <a:t>Treemap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689" y="1825625"/>
            <a:ext cx="87983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colnames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crime_sum</a:t>
            </a:r>
            <a:r>
              <a:rPr lang="en-US" sz="2000" dirty="0">
                <a:latin typeface="Lucida Console" panose="020B0609040504020204" pitchFamily="49" charset="0"/>
              </a:rPr>
              <a:t>)&lt;-c(</a:t>
            </a:r>
            <a:r>
              <a:rPr lang="en-US" sz="2000" dirty="0">
                <a:solidFill>
                  <a:srgbClr val="339933"/>
                </a:solidFill>
                <a:latin typeface="Lucida Console" panose="020B0609040504020204" pitchFamily="49" charset="0"/>
              </a:rPr>
              <a:t>"Neighborhood","</a:t>
            </a:r>
            <a:r>
              <a:rPr lang="en-US" sz="20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Total_Incidents</a:t>
            </a:r>
            <a:r>
              <a:rPr lang="en-US" sz="20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"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treemap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crime_sum,index</a:t>
            </a:r>
            <a:r>
              <a:rPr lang="en-US" sz="2000" dirty="0">
                <a:latin typeface="Lucida Console" panose="020B0609040504020204" pitchFamily="49" charset="0"/>
              </a:rPr>
              <a:t>=c("Neighborhood</a:t>
            </a:r>
            <a:r>
              <a:rPr lang="en-US" sz="2000" dirty="0" smtClean="0">
                <a:latin typeface="Lucida Console" panose="020B0609040504020204" pitchFamily="49" charset="0"/>
              </a:rPr>
              <a:t>"),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vSize</a:t>
            </a:r>
            <a:r>
              <a:rPr lang="en-US" sz="1600" dirty="0" smtClean="0">
                <a:latin typeface="Lucida Console" panose="020B0609040504020204" pitchFamily="49" charset="0"/>
              </a:rPr>
              <a:t>=c(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Total_Incidents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smtClean="0">
                <a:latin typeface="Lucida Console" panose="020B06090405040202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palette=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"Reds"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vColor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Total_Incidents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fontsize.labels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339933"/>
                </a:solidFill>
                <a:latin typeface="Lucida Console" panose="020B0609040504020204" pitchFamily="49" charset="0"/>
              </a:rPr>
              <a:t>"Baltimore City: Number of Homicide Victims by Neighborhood, January 2012 </a:t>
            </a:r>
            <a:r>
              <a:rPr lang="en-US" sz="16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– Summer 2018"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mapping=c(</a:t>
            </a:r>
            <a:r>
              <a:rPr lang="en-US" sz="16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0,10,50</a:t>
            </a:r>
            <a:r>
              <a:rPr lang="en-US" sz="1600" dirty="0">
                <a:latin typeface="Lucida Console" panose="020B0609040504020204" pitchFamily="49" charset="0"/>
              </a:rPr>
              <a:t>),type</a:t>
            </a:r>
            <a:r>
              <a:rPr lang="en-US" sz="1600" dirty="0" smtClean="0">
                <a:latin typeface="Lucida Console" panose="020B0609040504020204" pitchFamily="49" charset="0"/>
              </a:rPr>
              <a:t>=</a:t>
            </a:r>
            <a:r>
              <a:rPr lang="en-US" sz="16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"value”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r>
              <a:rPr lang="en-US" sz="1600" dirty="0" err="1" smtClean="0">
                <a:latin typeface="Lucida Console" panose="020B0609040504020204" pitchFamily="49" charset="0"/>
              </a:rPr>
              <a:t>force.print.labels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TRUE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578" y="1113279"/>
            <a:ext cx="8517607" cy="47253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3324" y="8287"/>
            <a:ext cx="7886700" cy="132556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Result</a:t>
            </a:r>
            <a:endParaRPr lang="en-US" sz="3400" dirty="0"/>
          </a:p>
        </p:txBody>
      </p:sp>
      <p:sp>
        <p:nvSpPr>
          <p:cNvPr id="8" name="Rectangle 7"/>
          <p:cNvSpPr/>
          <p:nvPr/>
        </p:nvSpPr>
        <p:spPr>
          <a:xfrm>
            <a:off x="1115122" y="5892582"/>
            <a:ext cx="693605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Roughly half of the total number of homicides are confined to a relatively small number of neighborhoods.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69795" y="1221154"/>
            <a:ext cx="764555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Also, check out </a:t>
            </a:r>
            <a:r>
              <a:rPr lang="en-US" dirty="0" err="1" smtClean="0"/>
              <a:t>heatmaps</a:t>
            </a:r>
            <a:r>
              <a:rPr lang="en-US" dirty="0" smtClean="0"/>
              <a:t>, which classify and symbolize cell values in tables.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is particularly useful for space-time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Mapping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4483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Map in R?</a:t>
            </a:r>
          </a:p>
          <a:p>
            <a:pPr lvl="1"/>
            <a:r>
              <a:rPr lang="en-US" dirty="0" smtClean="0"/>
              <a:t>Perform non-spatial and spatial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Has spatial statistics and advanced options that may not be found in ArcGIS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You want to automate something and be more familiar with R </a:t>
            </a:r>
          </a:p>
          <a:p>
            <a:pPr lvl="2"/>
            <a:r>
              <a:rPr lang="en-US" dirty="0" smtClean="0"/>
              <a:t>vs. Python or </a:t>
            </a:r>
            <a:r>
              <a:rPr lang="en-US" dirty="0" err="1" smtClean="0"/>
              <a:t>ModelBuilder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Or, use Shiny Apps, R Markdown, for dashboards, etc.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</a:t>
            </a:r>
            <a:r>
              <a:rPr lang="en-US" dirty="0" smtClean="0"/>
              <a:t>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6920726" cy="4351338"/>
          </a:xfrm>
        </p:spPr>
        <p:txBody>
          <a:bodyPr/>
          <a:lstStyle/>
          <a:p>
            <a:r>
              <a:rPr lang="en-US" dirty="0" smtClean="0"/>
              <a:t>At a mapping conference!</a:t>
            </a:r>
          </a:p>
          <a:p>
            <a:endParaRPr lang="en-US" dirty="0" smtClean="0"/>
          </a:p>
          <a:p>
            <a:r>
              <a:rPr lang="en-US" dirty="0" smtClean="0"/>
              <a:t>Won’t go through basic mapping.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We’ll look at practical example, which is complex, but solved in a few lines of code!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07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Jonathan Gross has </a:t>
            </a:r>
            <a:r>
              <a:rPr lang="en-US" dirty="0"/>
              <a:t>no personal financial relationships with commercial interests relevant to this presentation.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content of this presentation was generated by </a:t>
            </a:r>
            <a:r>
              <a:rPr lang="en-US" dirty="0" smtClean="0"/>
              <a:t>Mr. Gross in his personal </a:t>
            </a:r>
            <a:r>
              <a:rPr lang="en-US" dirty="0"/>
              <a:t>capacity. The views expressed in this session are </a:t>
            </a:r>
            <a:r>
              <a:rPr lang="en-US" dirty="0" smtClean="0"/>
              <a:t>his </a:t>
            </a:r>
            <a:r>
              <a:rPr lang="en-US" dirty="0"/>
              <a:t>own and do not necessarily represent those of the Baltimore City Health </a:t>
            </a:r>
            <a:r>
              <a:rPr lang="en-US" dirty="0" smtClean="0"/>
              <a:t>Department or the City of Baltimore.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0398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want to create a density map for homicides for each month in a year.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GISTools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expanded it and </a:t>
            </a:r>
            <a:r>
              <a:rPr lang="en-US" u="sng" dirty="0" smtClean="0"/>
              <a:t>added a loop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Only ~10 lines of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Projection warning because of how R package is implemented. Other density implementations will be easier to re-project.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94" y="1432940"/>
            <a:ext cx="9198102" cy="52885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>
                <a:solidFill>
                  <a:srgbClr val="339933"/>
                </a:solidFill>
                <a:latin typeface="Lucida Console" panose="020B0609040504020204" pitchFamily="49" charset="0"/>
              </a:rPr>
              <a:t># New graphics frame</a:t>
            </a:r>
          </a:p>
          <a:p>
            <a:pPr marL="0" indent="0">
              <a:buNone/>
            </a:pPr>
            <a:r>
              <a:rPr lang="en-US" sz="4300" dirty="0" err="1">
                <a:latin typeface="Lucida Console" panose="020B0609040504020204" pitchFamily="49" charset="0"/>
              </a:rPr>
              <a:t>plot.new</a:t>
            </a:r>
            <a:r>
              <a:rPr lang="en-US" sz="43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43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300" dirty="0">
                <a:solidFill>
                  <a:srgbClr val="339933"/>
                </a:solidFill>
                <a:latin typeface="Lucida Console" panose="020B0609040504020204" pitchFamily="49" charset="0"/>
              </a:rPr>
              <a:t># Set graphical parameters. Map sequence in 3 rows, 4 </a:t>
            </a:r>
            <a:r>
              <a:rPr lang="en-US" sz="43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columns</a:t>
            </a:r>
            <a:endParaRPr lang="en-US" sz="4300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par(</a:t>
            </a:r>
            <a:r>
              <a:rPr lang="en-US" sz="4300" dirty="0" err="1">
                <a:latin typeface="Lucida Console" panose="020B0609040504020204" pitchFamily="49" charset="0"/>
              </a:rPr>
              <a:t>mfrow</a:t>
            </a:r>
            <a:r>
              <a:rPr lang="en-US" sz="4300" dirty="0">
                <a:latin typeface="Lucida Console" panose="020B0609040504020204" pitchFamily="49" charset="0"/>
              </a:rPr>
              <a:t>=c(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3</a:t>
            </a:r>
            <a:r>
              <a:rPr lang="en-US" sz="4300" dirty="0">
                <a:latin typeface="Lucida Console" panose="020B0609040504020204" pitchFamily="49" charset="0"/>
              </a:rPr>
              <a:t>,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sz="4300" dirty="0">
                <a:latin typeface="Lucida Console" panose="020B0609040504020204" pitchFamily="49" charset="0"/>
              </a:rPr>
              <a:t>),</a:t>
            </a:r>
            <a:r>
              <a:rPr lang="en-US" sz="4300" dirty="0" err="1">
                <a:latin typeface="Lucida Console" panose="020B0609040504020204" pitchFamily="49" charset="0"/>
              </a:rPr>
              <a:t>mai</a:t>
            </a:r>
            <a:r>
              <a:rPr lang="en-US" sz="4300" dirty="0">
                <a:latin typeface="Lucida Console" panose="020B0609040504020204" pitchFamily="49" charset="0"/>
              </a:rPr>
              <a:t>=c(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0.5</a:t>
            </a:r>
            <a:r>
              <a:rPr lang="en-US" sz="4300" dirty="0">
                <a:latin typeface="Lucida Console" panose="020B0609040504020204" pitchFamily="49" charset="0"/>
              </a:rPr>
              <a:t>,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0.5</a:t>
            </a:r>
            <a:r>
              <a:rPr lang="en-US" sz="4300" dirty="0">
                <a:latin typeface="Lucida Console" panose="020B0609040504020204" pitchFamily="49" charset="0"/>
              </a:rPr>
              <a:t>,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0.5</a:t>
            </a:r>
            <a:r>
              <a:rPr lang="en-US" sz="4300" dirty="0">
                <a:latin typeface="Lucida Console" panose="020B0609040504020204" pitchFamily="49" charset="0"/>
              </a:rPr>
              <a:t>,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0.5</a:t>
            </a:r>
            <a:r>
              <a:rPr lang="en-US" sz="4300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endParaRPr lang="en-US" sz="43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300" dirty="0">
                <a:solidFill>
                  <a:srgbClr val="339933"/>
                </a:solidFill>
                <a:latin typeface="Lucida Console" panose="020B0609040504020204" pitchFamily="49" charset="0"/>
              </a:rPr>
              <a:t># Create loop and add kernel density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for</a:t>
            </a:r>
            <a:r>
              <a:rPr lang="en-US" sz="4300" dirty="0">
                <a:latin typeface="Lucida Console" panose="020B0609040504020204" pitchFamily="49" charset="0"/>
              </a:rPr>
              <a:t> (month 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in</a:t>
            </a:r>
            <a:r>
              <a:rPr lang="en-US" sz="4300" dirty="0">
                <a:latin typeface="Lucida Console" panose="020B0609040504020204" pitchFamily="49" charset="0"/>
              </a:rPr>
              <a:t> c("01","02","03","04","05","06","07","08","09","10","11","12")){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</a:t>
            </a:r>
            <a:r>
              <a:rPr lang="en-US" sz="4300" dirty="0" smtClean="0">
                <a:latin typeface="Lucida Console" panose="020B0609040504020204" pitchFamily="49" charset="0"/>
              </a:rPr>
              <a:t>density&lt;-  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</a:t>
            </a:r>
            <a:r>
              <a:rPr lang="en-US" sz="4300" dirty="0" smtClean="0">
                <a:latin typeface="Lucida Console" panose="020B0609040504020204" pitchFamily="49" charset="0"/>
              </a:rPr>
              <a:t> </a:t>
            </a:r>
            <a:r>
              <a:rPr lang="en-US" sz="4300" dirty="0" err="1" smtClean="0">
                <a:latin typeface="Lucida Console" panose="020B0609040504020204" pitchFamily="49" charset="0"/>
              </a:rPr>
              <a:t>kde.points</a:t>
            </a:r>
            <a:r>
              <a:rPr lang="en-US" sz="4300" dirty="0" smtClean="0">
                <a:latin typeface="Lucida Console" panose="020B0609040504020204" pitchFamily="49" charset="0"/>
              </a:rPr>
              <a:t>(</a:t>
            </a:r>
            <a:r>
              <a:rPr lang="en-US" sz="4300" dirty="0" err="1" smtClean="0">
                <a:latin typeface="Lucida Console" panose="020B0609040504020204" pitchFamily="49" charset="0"/>
              </a:rPr>
              <a:t>spatial_open_crime</a:t>
            </a:r>
            <a:r>
              <a:rPr lang="en-US" sz="4300" dirty="0" smtClean="0">
                <a:latin typeface="Lucida Console" panose="020B0609040504020204" pitchFamily="49" charset="0"/>
              </a:rPr>
              <a:t>[</a:t>
            </a:r>
            <a:r>
              <a:rPr lang="en-US" sz="4300" dirty="0" err="1" smtClean="0">
                <a:latin typeface="Lucida Console" panose="020B0609040504020204" pitchFamily="49" charset="0"/>
              </a:rPr>
              <a:t>spatial_open_crime$month</a:t>
            </a:r>
            <a:r>
              <a:rPr lang="en-US" sz="4300" dirty="0">
                <a:latin typeface="Lucida Console" panose="020B0609040504020204" pitchFamily="49" charset="0"/>
              </a:rPr>
              <a:t>==month,],</a:t>
            </a:r>
            <a:r>
              <a:rPr lang="en-US" sz="4300" dirty="0" err="1">
                <a:latin typeface="Lucida Console" panose="020B0609040504020204" pitchFamily="49" charset="0"/>
              </a:rPr>
              <a:t>lims</a:t>
            </a:r>
            <a:r>
              <a:rPr lang="en-US" sz="4300" dirty="0">
                <a:latin typeface="Lucida Console" panose="020B0609040504020204" pitchFamily="49" charset="0"/>
              </a:rPr>
              <a:t>=neighborhoods)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</a:t>
            </a:r>
            <a:r>
              <a:rPr lang="en-US" sz="4300" dirty="0" err="1">
                <a:latin typeface="Lucida Console" panose="020B0609040504020204" pitchFamily="49" charset="0"/>
              </a:rPr>
              <a:t>level.plot</a:t>
            </a:r>
            <a:r>
              <a:rPr lang="en-US" sz="4300" dirty="0">
                <a:latin typeface="Lucida Console" panose="020B0609040504020204" pitchFamily="49" charset="0"/>
              </a:rPr>
              <a:t>(density)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masker&lt;-</a:t>
            </a:r>
            <a:r>
              <a:rPr lang="en-US" sz="4300" dirty="0" err="1">
                <a:latin typeface="Lucida Console" panose="020B0609040504020204" pitchFamily="49" charset="0"/>
              </a:rPr>
              <a:t>poly.outer</a:t>
            </a:r>
            <a:r>
              <a:rPr lang="en-US" sz="4300" dirty="0">
                <a:latin typeface="Lucida Console" panose="020B0609040504020204" pitchFamily="49" charset="0"/>
              </a:rPr>
              <a:t>(</a:t>
            </a:r>
            <a:r>
              <a:rPr lang="en-US" sz="4300" dirty="0" err="1">
                <a:latin typeface="Lucida Console" panose="020B0609040504020204" pitchFamily="49" charset="0"/>
              </a:rPr>
              <a:t>density,neighborhoods,extend</a:t>
            </a:r>
            <a:r>
              <a:rPr lang="en-US" sz="4300" dirty="0">
                <a:latin typeface="Lucida Console" panose="020B0609040504020204" pitchFamily="49" charset="0"/>
              </a:rPr>
              <a:t>=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100</a:t>
            </a:r>
            <a:r>
              <a:rPr lang="en-US" sz="4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</a:t>
            </a:r>
            <a:r>
              <a:rPr lang="en-US" sz="4300" dirty="0" err="1">
                <a:latin typeface="Lucida Console" panose="020B0609040504020204" pitchFamily="49" charset="0"/>
              </a:rPr>
              <a:t>add.masking</a:t>
            </a:r>
            <a:r>
              <a:rPr lang="en-US" sz="4300" dirty="0">
                <a:latin typeface="Lucida Console" panose="020B0609040504020204" pitchFamily="49" charset="0"/>
              </a:rPr>
              <a:t>(masker)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plot(</a:t>
            </a:r>
            <a:r>
              <a:rPr lang="en-US" sz="4300" dirty="0" err="1">
                <a:latin typeface="Lucida Console" panose="020B0609040504020204" pitchFamily="49" charset="0"/>
              </a:rPr>
              <a:t>spatial_open_crime</a:t>
            </a:r>
            <a:r>
              <a:rPr lang="en-US" sz="4300" dirty="0">
                <a:latin typeface="Lucida Console" panose="020B0609040504020204" pitchFamily="49" charset="0"/>
              </a:rPr>
              <a:t>[</a:t>
            </a:r>
            <a:r>
              <a:rPr lang="en-US" sz="4300" dirty="0" err="1">
                <a:latin typeface="Lucida Console" panose="020B0609040504020204" pitchFamily="49" charset="0"/>
              </a:rPr>
              <a:t>spatial_open_crime$month</a:t>
            </a:r>
            <a:r>
              <a:rPr lang="en-US" sz="4300" dirty="0">
                <a:latin typeface="Lucida Console" panose="020B0609040504020204" pitchFamily="49" charset="0"/>
              </a:rPr>
              <a:t>==month,],</a:t>
            </a:r>
            <a:r>
              <a:rPr lang="en-US" sz="4300" dirty="0" err="1">
                <a:latin typeface="Lucida Console" panose="020B0609040504020204" pitchFamily="49" charset="0"/>
              </a:rPr>
              <a:t>pch</a:t>
            </a:r>
            <a:r>
              <a:rPr lang="en-US" sz="4300" dirty="0">
                <a:latin typeface="Lucida Console" panose="020B0609040504020204" pitchFamily="49" charset="0"/>
              </a:rPr>
              <a:t>=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20</a:t>
            </a:r>
            <a:r>
              <a:rPr lang="en-US" sz="4300" dirty="0">
                <a:latin typeface="Lucida Console" panose="020B0609040504020204" pitchFamily="49" charset="0"/>
              </a:rPr>
              <a:t>,cex=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1.5</a:t>
            </a:r>
            <a:r>
              <a:rPr lang="en-US" sz="4300" dirty="0">
                <a:latin typeface="Lucida Console" panose="020B0609040504020204" pitchFamily="49" charset="0"/>
              </a:rPr>
              <a:t>,add=</a:t>
            </a:r>
            <a:r>
              <a:rPr lang="en-US" sz="4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4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  title(main=</a:t>
            </a:r>
            <a:r>
              <a:rPr lang="en-US" sz="4300" dirty="0" err="1">
                <a:latin typeface="Lucida Console" panose="020B0609040504020204" pitchFamily="49" charset="0"/>
              </a:rPr>
              <a:t>month,outer</a:t>
            </a:r>
            <a:r>
              <a:rPr lang="en-US" sz="4300" dirty="0">
                <a:latin typeface="Lucida Console" panose="020B0609040504020204" pitchFamily="49" charset="0"/>
              </a:rPr>
              <a:t>=</a:t>
            </a:r>
            <a:r>
              <a:rPr lang="en-US" sz="4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4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339933"/>
                </a:solidFill>
                <a:latin typeface="Lucida Console" panose="020B0609040504020204" pitchFamily="49" charset="0"/>
              </a:rPr>
              <a:t># Places title around border with map series in the middle.</a:t>
            </a:r>
          </a:p>
          <a:p>
            <a:pPr marL="0" indent="0">
              <a:buNone/>
            </a:pPr>
            <a:r>
              <a:rPr lang="en-US" sz="4300" dirty="0">
                <a:latin typeface="Lucida Console" panose="020B0609040504020204" pitchFamily="49" charset="0"/>
              </a:rPr>
              <a:t>title(main="Baltimore City: Kernel Density for Homicides by Month, 2017",outer=</a:t>
            </a:r>
            <a:r>
              <a:rPr lang="en-US" sz="43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</a:t>
            </a:r>
            <a:r>
              <a:rPr lang="en-US" sz="4300" dirty="0" err="1">
                <a:latin typeface="Lucida Console" panose="020B0609040504020204" pitchFamily="49" charset="0"/>
              </a:rPr>
              <a:t>,line</a:t>
            </a:r>
            <a:r>
              <a:rPr lang="en-US" sz="4300" dirty="0">
                <a:latin typeface="Lucida Console" panose="020B0609040504020204" pitchFamily="49" charset="0"/>
              </a:rPr>
              <a:t>=</a:t>
            </a:r>
            <a:r>
              <a:rPr lang="en-US" sz="4300" dirty="0">
                <a:solidFill>
                  <a:srgbClr val="0033CC"/>
                </a:solidFill>
                <a:latin typeface="Lucida Console" panose="020B0609040504020204" pitchFamily="49" charset="0"/>
              </a:rPr>
              <a:t>-1</a:t>
            </a:r>
            <a:r>
              <a:rPr lang="en-US" sz="4300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28"/>
            <a:ext cx="9144000" cy="60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69" y="-288856"/>
            <a:ext cx="7886700" cy="1325563"/>
          </a:xfrm>
        </p:spPr>
        <p:txBody>
          <a:bodyPr/>
          <a:lstStyle/>
          <a:p>
            <a:r>
              <a:rPr lang="en-US" dirty="0" smtClean="0"/>
              <a:t>Helpful GIS-related Packages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1136052"/>
              </p:ext>
            </p:extLst>
          </p:nvPr>
        </p:nvGraphicFramePr>
        <p:xfrm>
          <a:off x="631065" y="691437"/>
          <a:ext cx="8334516" cy="569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6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it does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 to PDF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GISTools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Mapping and spatial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2"/>
                        </a:rPr>
                        <a:t>https://cran.r-project.org/web/packages/GISTools/GISTools.pdf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Classes and methods</a:t>
                      </a:r>
                      <a:r>
                        <a:rPr lang="en-US" sz="1600" baseline="0" dirty="0" smtClean="0"/>
                        <a:t> for spatial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3"/>
                        </a:rPr>
                        <a:t>https://cran.r-project.org/web/packages/sp/sp.pdf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2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maptools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and handling spatial objects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4"/>
                        </a:rPr>
                        <a:t>https://cran.r-project.org/web/packages/maptools/maptools.pdf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rgdal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Bindings for Geospatial</a:t>
                      </a:r>
                      <a:r>
                        <a:rPr lang="en-US" sz="1600" baseline="0" dirty="0" smtClean="0"/>
                        <a:t>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https://cran.r-project.org/web/packages/rgdal/rgdal.pdf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spatstat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 Pattern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6"/>
                        </a:rPr>
                        <a:t>https://cran.r-project.org/web/packages/spatstat/spatstat.pdf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spatialEco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Spatial Analysis and Modelling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7"/>
                        </a:rPr>
                        <a:t>https://cran.r-project.org/web/packages/spatialEco/spatialEco.pdf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spdep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Spatial weights, LISAs, </a:t>
                      </a:r>
                      <a:r>
                        <a:rPr lang="en-US" sz="1600" dirty="0" err="1" smtClean="0"/>
                        <a:t>Morans</a:t>
                      </a:r>
                      <a:r>
                        <a:rPr lang="en-US" sz="1600" dirty="0" smtClean="0"/>
                        <a:t> I,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8"/>
                        </a:rPr>
                        <a:t>https://cran.r-project.org/web/packages/spdep/spdep.pdf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3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SpatialEpi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Methods</a:t>
                      </a:r>
                      <a:r>
                        <a:rPr lang="en-US" sz="1600" baseline="0" dirty="0" smtClean="0"/>
                        <a:t> for Spatial Epidemiology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9"/>
                        </a:rPr>
                        <a:t>https://cran.r-project.org/web/packages/SpatialEpi/SpatialEpi.pdf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5584" y="6402247"/>
            <a:ext cx="550882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Just a few, maps, raster…Not a complete list!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11" y="-185000"/>
            <a:ext cx="7886700" cy="1325563"/>
          </a:xfrm>
        </p:spPr>
        <p:txBody>
          <a:bodyPr/>
          <a:lstStyle/>
          <a:p>
            <a:r>
              <a:rPr lang="en-US" dirty="0" smtClean="0"/>
              <a:t>Helpful </a:t>
            </a:r>
            <a:r>
              <a:rPr lang="en-US" u="sng" dirty="0" smtClean="0"/>
              <a:t>non-GIS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6964"/>
              </p:ext>
            </p:extLst>
          </p:nvPr>
        </p:nvGraphicFramePr>
        <p:xfrm>
          <a:off x="237055" y="763098"/>
          <a:ext cx="8650467" cy="60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it does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 to PDF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forecast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Time-series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2"/>
                        </a:rPr>
                        <a:t>https://cran.r-project.org/web/packages/forecast/forecast.pdf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ggplot2*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visualizations </a:t>
                      </a:r>
                      <a:r>
                        <a:rPr lang="en-US" sz="1600" smtClean="0"/>
                        <a:t>and mapping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3"/>
                        </a:rPr>
                        <a:t>https://cran.r-project.org/web/packages/ggplot2/ggplot2.pdf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gplots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Plotting data, create ‘heat map’ visualizations for tabular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4"/>
                        </a:rPr>
                        <a:t>https://cran.r-project.org/web/packages/gplots/gplots.pdf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pylr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 for Splitting,</a:t>
                      </a:r>
                      <a:r>
                        <a:rPr lang="en-US" sz="1600" baseline="0" dirty="0" smtClean="0"/>
                        <a:t> applying, and combining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5"/>
                        </a:rPr>
                        <a:t>https://cran.r-project.org/web/packages/plyr/plyr.pdf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RColorBrewer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ColorBrewer</a:t>
                      </a:r>
                      <a:r>
                        <a:rPr lang="en-US" sz="1600" baseline="0" dirty="0" smtClean="0"/>
                        <a:t> Palettes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6"/>
                        </a:rPr>
                        <a:t>https://cran.r-project.org/web/packages/RColorBrewer/RColorBrewer.pdf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Reshape2 (</a:t>
                      </a:r>
                      <a:r>
                        <a:rPr lang="en-US" sz="1800" dirty="0" err="1" smtClean="0"/>
                        <a:t>tidyr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Reshape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7"/>
                        </a:rPr>
                        <a:t>https://cran.r-project.org/web/packages/reshape2/reshape2.pdf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summarytools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8"/>
                        </a:rPr>
                        <a:t>https://cran.r-project.org/web/packages/summarytools/summarytools.pdf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stringr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 string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9"/>
                        </a:rPr>
                        <a:t>https://cran.r-project.org/web/packages/stringr/stringr.pdf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treemap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</a:t>
                      </a:r>
                      <a:r>
                        <a:rPr lang="en-US" sz="1600" dirty="0" err="1" smtClean="0"/>
                        <a:t>treemap</a:t>
                      </a:r>
                      <a:r>
                        <a:rPr lang="en-US" sz="1600" baseline="0" dirty="0" smtClean="0"/>
                        <a:t> visualizations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10"/>
                        </a:rPr>
                        <a:t>https://cran.r-project.org/web/packages/treemap/treemap.pdf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1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82" y="73055"/>
            <a:ext cx="7886700" cy="1325563"/>
          </a:xfrm>
        </p:spPr>
        <p:txBody>
          <a:bodyPr/>
          <a:lstStyle/>
          <a:p>
            <a:r>
              <a:rPr lang="en-US" dirty="0"/>
              <a:t>Wait, there’s more!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3" y="2685980"/>
            <a:ext cx="2453149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4" y="2518567"/>
            <a:ext cx="2143125" cy="2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4801" y="1371231"/>
            <a:ext cx="367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Today, we talked about moving spatial data into 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78979" y="5206116"/>
            <a:ext cx="44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also move data and           R’s powerful statistical and spatial abilities back into ArcGIS!</a:t>
            </a:r>
            <a:endParaRPr lang="en-US" dirty="0"/>
          </a:p>
        </p:txBody>
      </p:sp>
      <p:sp>
        <p:nvSpPr>
          <p:cNvPr id="20" name="Curved Down Arrow 19"/>
          <p:cNvSpPr/>
          <p:nvPr/>
        </p:nvSpPr>
        <p:spPr>
          <a:xfrm>
            <a:off x="2678979" y="2067036"/>
            <a:ext cx="3290508" cy="9586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2610452" y="4079741"/>
            <a:ext cx="3290508" cy="9586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</a:t>
            </a:r>
            <a:r>
              <a:rPr lang="en-US" u="sng" dirty="0" smtClean="0"/>
              <a:t>not</a:t>
            </a:r>
            <a:r>
              <a:rPr lang="en-US" dirty="0" smtClean="0"/>
              <a:t> get to talk about…</a:t>
            </a:r>
            <a:br>
              <a:rPr lang="en-US" dirty="0" smtClean="0"/>
            </a:br>
            <a:endParaRPr lang="en-US" sz="2400" dirty="0">
              <a:solidFill>
                <a:srgbClr val="04627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68" y="1690689"/>
            <a:ext cx="85034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Design tools in R and use them in ArcGIS 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Incorporate into </a:t>
            </a:r>
            <a:r>
              <a:rPr lang="en-US" dirty="0" err="1" smtClean="0"/>
              <a:t>ModelBuilder</a:t>
            </a:r>
            <a:r>
              <a:rPr lang="en-US" dirty="0" smtClean="0"/>
              <a:t> and toolboxes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Shiny apps, etc.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 markdown, notebooks, dashboards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6702"/>
            <a:ext cx="4264626" cy="5194774"/>
          </a:xfrm>
        </p:spPr>
        <p:txBody>
          <a:bodyPr>
            <a:normAutofit fontScale="77500" lnSpcReduction="20000"/>
          </a:bodyPr>
          <a:lstStyle/>
          <a:p>
            <a:pPr marL="91440">
              <a:lnSpc>
                <a:spcPct val="120000"/>
              </a:lnSpc>
            </a:pPr>
            <a:r>
              <a:rPr lang="en-US" dirty="0"/>
              <a:t>Bridge Main Page: </a:t>
            </a:r>
            <a:r>
              <a:rPr lang="en-US" dirty="0">
                <a:hlinkClick r:id="rId2"/>
              </a:rPr>
              <a:t>https://r-arcgis.github.io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/>
          </a:p>
          <a:p>
            <a:pPr marL="91440">
              <a:lnSpc>
                <a:spcPct val="120000"/>
              </a:lnSpc>
            </a:pPr>
            <a:r>
              <a:rPr lang="en-US" dirty="0" smtClean="0"/>
              <a:t>ESRI Training (5 courses)</a:t>
            </a:r>
          </a:p>
          <a:p>
            <a:pPr marL="548640" lvl="2">
              <a:lnSpc>
                <a:spcPct val="120000"/>
              </a:lnSpc>
            </a:pPr>
            <a:r>
              <a:rPr lang="en-US" dirty="0" smtClean="0">
                <a:hlinkClick r:id="rId3"/>
              </a:rPr>
              <a:t>www.esri.com/training/Bookmark/FKYJSNTP5</a:t>
            </a:r>
            <a:r>
              <a:rPr lang="en-US" dirty="0" smtClean="0"/>
              <a:t> </a:t>
            </a:r>
          </a:p>
          <a:p>
            <a:pPr marL="548640" lvl="2">
              <a:lnSpc>
                <a:spcPct val="120000"/>
              </a:lnSpc>
            </a:pPr>
            <a:endParaRPr lang="en-US" sz="1100" dirty="0" smtClean="0"/>
          </a:p>
          <a:p>
            <a:pPr marL="91440">
              <a:lnSpc>
                <a:spcPct val="120000"/>
              </a:lnSpc>
            </a:pPr>
            <a:r>
              <a:rPr lang="en-US" dirty="0" smtClean="0"/>
              <a:t>Book: An Introduction to R for Spatial Analysis &amp; Mapping by </a:t>
            </a:r>
            <a:r>
              <a:rPr lang="en-US" dirty="0" err="1" smtClean="0"/>
              <a:t>Brusdon</a:t>
            </a:r>
            <a:r>
              <a:rPr lang="en-US" dirty="0" smtClean="0"/>
              <a:t> </a:t>
            </a:r>
            <a:r>
              <a:rPr lang="en-US" dirty="0"/>
              <a:t>and Comber (</a:t>
            </a:r>
            <a:r>
              <a:rPr lang="en-US" dirty="0" smtClean="0"/>
              <a:t>at right)-&gt;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/>
          </a:p>
          <a:p>
            <a:pPr marL="91440">
              <a:lnSpc>
                <a:spcPct val="120000"/>
              </a:lnSpc>
            </a:pPr>
            <a:r>
              <a:rPr lang="en-US" dirty="0" err="1" smtClean="0"/>
              <a:t>GeoNet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community.esri.com/groups/rstats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04" y="728914"/>
            <a:ext cx="3778792" cy="53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Multiple ways to search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help(</a:t>
            </a:r>
            <a:r>
              <a:rPr lang="en-US" dirty="0" smtClean="0">
                <a:solidFill>
                  <a:srgbClr val="00B050"/>
                </a:solidFill>
              </a:rPr>
              <a:t>“plot”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example(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plot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?</a:t>
            </a:r>
            <a:r>
              <a:rPr lang="en-US" dirty="0" err="1" smtClean="0"/>
              <a:t>arcgisbinding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218288" cy="4351338"/>
          </a:xfrm>
        </p:spPr>
        <p:txBody>
          <a:bodyPr/>
          <a:lstStyle/>
          <a:p>
            <a:r>
              <a:rPr lang="en-US" dirty="0" smtClean="0"/>
              <a:t>R Studio Help Panel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598780"/>
            <a:ext cx="3571875" cy="222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5807631"/>
            <a:ext cx="728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See more examples at: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www.r-project.org/help.html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3703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Baltimore: </a:t>
            </a:r>
            <a:r>
              <a:rPr lang="en-US" dirty="0">
                <a:hlinkClick r:id="rId2"/>
              </a:rPr>
              <a:t>https://data.baltimorecity.gov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Part I victim-based crime data: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data.baltimorecity.gov/Public-Safety/BPD-Part-1-Victim-Based-Crime-Data/wsfq-mvij/data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Census data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data.baltimorecity.gov/Neighborhoods/2010-Census-Neighborhoods/r3qj-2ifh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725"/>
            <a:ext cx="83703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github.com/bchd/epi/tree/R-ArcGIS-Bridge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ZIP file containing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Geodatabase with data from Open </a:t>
            </a:r>
            <a:r>
              <a:rPr lang="en-US" dirty="0"/>
              <a:t>Baltimore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data.baltimorecity.gov</a:t>
            </a:r>
            <a:r>
              <a:rPr lang="en-US" dirty="0" smtClean="0"/>
              <a:t>)  </a:t>
            </a:r>
            <a:endParaRPr lang="en-US" dirty="0"/>
          </a:p>
          <a:p>
            <a:pPr lvl="1"/>
            <a:r>
              <a:rPr lang="en-US" dirty="0"/>
              <a:t>Point feature </a:t>
            </a:r>
            <a:r>
              <a:rPr lang="en-US" dirty="0" smtClean="0"/>
              <a:t>classes for crime victims</a:t>
            </a:r>
            <a:endParaRPr lang="en-US" dirty="0"/>
          </a:p>
          <a:p>
            <a:pPr lvl="2"/>
            <a:r>
              <a:rPr lang="en-US" dirty="0" smtClean="0"/>
              <a:t>Projected (Maryland State Plane, feet) </a:t>
            </a:r>
          </a:p>
          <a:p>
            <a:pPr lvl="2"/>
            <a:r>
              <a:rPr lang="en-US" dirty="0" smtClean="0"/>
              <a:t>Geographic </a:t>
            </a:r>
            <a:r>
              <a:rPr lang="en-US" dirty="0"/>
              <a:t>Coordinate </a:t>
            </a:r>
            <a:r>
              <a:rPr lang="en-US" dirty="0" smtClean="0"/>
              <a:t>data (WGS 84)</a:t>
            </a:r>
          </a:p>
          <a:p>
            <a:pPr lvl="1"/>
            <a:r>
              <a:rPr lang="en-US" dirty="0" smtClean="0"/>
              <a:t>Neighborhood boundary file with 2010 census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 </a:t>
            </a:r>
            <a:r>
              <a:rPr lang="en-US" dirty="0" smtClean="0"/>
              <a:t>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504" y="2099859"/>
            <a:ext cx="6047146" cy="1475655"/>
          </a:xfrm>
        </p:spPr>
        <p:txBody>
          <a:bodyPr>
            <a:normAutofit/>
          </a:bodyPr>
          <a:lstStyle/>
          <a:p>
            <a:r>
              <a:rPr lang="en-US" sz="2600" dirty="0"/>
              <a:t>Disclaimer: </a:t>
            </a:r>
            <a:r>
              <a:rPr lang="en-US" sz="2600" dirty="0" smtClean="0"/>
              <a:t>The accompanying code </a:t>
            </a:r>
            <a:r>
              <a:rPr lang="en-US" sz="2600" dirty="0"/>
              <a:t>is for educational purposes and comes with no guarantees.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91933"/>
            <a:ext cx="6858000" cy="1272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Contact Jonathan Gross</a:t>
            </a:r>
          </a:p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onathan.gross@baltimorecity.gov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you have any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Software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80" y="1553917"/>
            <a:ext cx="8450037" cy="4769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(3.1+):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Free and open-source </a:t>
            </a:r>
            <a:r>
              <a:rPr lang="en-US" dirty="0"/>
              <a:t>s</a:t>
            </a:r>
            <a:r>
              <a:rPr lang="en-US" dirty="0" smtClean="0"/>
              <a:t>tatistical program </a:t>
            </a:r>
          </a:p>
          <a:p>
            <a:pPr lvl="1"/>
            <a:r>
              <a:rPr lang="en-US" dirty="0" smtClean="0"/>
              <a:t>12,000+ packages/libraries</a:t>
            </a:r>
          </a:p>
          <a:p>
            <a:pPr lvl="2"/>
            <a:r>
              <a:rPr lang="en-US" dirty="0" smtClean="0"/>
              <a:t>Can run into issues with packages and R versions</a:t>
            </a:r>
          </a:p>
          <a:p>
            <a:pPr lvl="1"/>
            <a:r>
              <a:rPr lang="en-US" dirty="0" smtClean="0"/>
              <a:t>Focus is data analysis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*</a:t>
            </a:r>
            <a:r>
              <a:rPr lang="en-US" b="1" u="sng" dirty="0" smtClean="0">
                <a:solidFill>
                  <a:srgbClr val="00B050"/>
                </a:solidFill>
              </a:rPr>
              <a:t>32-bit</a:t>
            </a:r>
            <a:r>
              <a:rPr lang="en-US" b="1" dirty="0" smtClean="0">
                <a:solidFill>
                  <a:srgbClr val="00B050"/>
                </a:solidFill>
              </a:rPr>
              <a:t>*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 = Integrated Development </a:t>
            </a:r>
            <a:r>
              <a:rPr lang="en-US" dirty="0"/>
              <a:t>E</a:t>
            </a:r>
            <a:r>
              <a:rPr lang="en-US" dirty="0" smtClean="0"/>
              <a:t>nvironment</a:t>
            </a:r>
          </a:p>
          <a:p>
            <a:pPr lvl="1"/>
            <a:r>
              <a:rPr lang="en-US" dirty="0" smtClean="0"/>
              <a:t>View your data, graphs, etc.</a:t>
            </a:r>
          </a:p>
          <a:p>
            <a:pPr lvl="1"/>
            <a:r>
              <a:rPr lang="en-US" dirty="0" smtClean="0"/>
              <a:t>Detect and fix errors</a:t>
            </a:r>
          </a:p>
          <a:p>
            <a:pPr lvl="1"/>
            <a:r>
              <a:rPr lang="en-US" dirty="0" smtClean="0"/>
              <a:t>Help pages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308" y="6373739"/>
            <a:ext cx="748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Source, ESRI: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github.com/R-ArcGIS/r-bridge-install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1" y="1470716"/>
            <a:ext cx="677992" cy="5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tudi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47" y="3969943"/>
            <a:ext cx="1426991" cy="50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Software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28" y="1586823"/>
            <a:ext cx="9040835" cy="4769528"/>
          </a:xfrm>
        </p:spPr>
        <p:txBody>
          <a:bodyPr>
            <a:normAutofit/>
          </a:bodyPr>
          <a:lstStyle/>
          <a:p>
            <a:r>
              <a:rPr lang="en-US" dirty="0" smtClean="0"/>
              <a:t>ArcGIS Desktop (10.3.1+): 32/64-bit </a:t>
            </a:r>
            <a:endParaRPr lang="en-US" dirty="0"/>
          </a:p>
          <a:p>
            <a:pPr lvl="1"/>
            <a:r>
              <a:rPr lang="en-US" dirty="0" smtClean="0"/>
              <a:t>OR: ArcGIS Pro (1.1+): 64 bit</a:t>
            </a:r>
            <a:endParaRPr lang="en-US" sz="900" dirty="0"/>
          </a:p>
          <a:p>
            <a:pPr lvl="1"/>
            <a:r>
              <a:rPr lang="en-US" dirty="0" smtClean="0"/>
              <a:t>Use background geoprocessing                              option with ArcGIS Desktop 64-bit (extra download)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R-ArcGIS Bridge (Toolbox):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github.com/R-ArcGIS/r-bridge-install</a:t>
            </a:r>
            <a:endParaRPr lang="en-US" dirty="0" smtClean="0"/>
          </a:p>
          <a:p>
            <a:pPr lvl="1"/>
            <a:r>
              <a:rPr lang="en-US" dirty="0" smtClean="0"/>
              <a:t>Bridge is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3" y="1374470"/>
            <a:ext cx="5007555" cy="48146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0308" y="6189073"/>
            <a:ext cx="748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ESRI.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github.com/R-ArcGIS/r-bridge-install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 R and ArcGIS?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1441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Prior R classwork in grad school (2005-6)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Streamlining public health surveillance of non-fatal overdoses. </a:t>
            </a:r>
          </a:p>
          <a:p>
            <a:pPr lvl="1"/>
            <a:r>
              <a:rPr lang="en-US" dirty="0" smtClean="0"/>
              <a:t>Space-time cluster analysis.</a:t>
            </a:r>
          </a:p>
          <a:p>
            <a:pPr lvl="1"/>
            <a:r>
              <a:rPr lang="en-US" dirty="0" smtClean="0"/>
              <a:t>R can call </a:t>
            </a:r>
            <a:r>
              <a:rPr lang="en-US" dirty="0" err="1" smtClean="0"/>
              <a:t>SaTScan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https://www.satscan.org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dirty="0" smtClean="0"/>
              <a:t>Reduce work-burden/time/costs in long-term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ArcGIS lacks tools found in statistical packages (has a different focus).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Automate analysis and reporting using Python and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2256270"/>
            <a:ext cx="6230983" cy="459093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R-ArcGIS Bridge 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660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https://r-arcgis.github.io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559F-1A3F-9C4C-AACF-304B436DADDC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4825" y="4794069"/>
            <a:ext cx="2155372" cy="1802674"/>
          </a:xfrm>
          <a:prstGeom prst="ellipse">
            <a:avLst/>
          </a:prstGeom>
          <a:noFill/>
          <a:ln w="38100">
            <a:solidFill>
              <a:srgbClr val="C020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95" y="5305557"/>
            <a:ext cx="113071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this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altimore City Health Department Offical Theme">
      <a:dk1>
        <a:srgbClr val="000000"/>
      </a:dk1>
      <a:lt1>
        <a:srgbClr val="FFFFFF"/>
      </a:lt1>
      <a:dk2>
        <a:srgbClr val="B3B3B3"/>
      </a:dk2>
      <a:lt2>
        <a:srgbClr val="E7E6E6"/>
      </a:lt2>
      <a:accent1>
        <a:srgbClr val="06A0B8"/>
      </a:accent1>
      <a:accent2>
        <a:srgbClr val="FFC326"/>
      </a:accent2>
      <a:accent3>
        <a:srgbClr val="086378"/>
      </a:accent3>
      <a:accent4>
        <a:srgbClr val="BBCC33"/>
      </a:accent4>
      <a:accent5>
        <a:srgbClr val="CD014E"/>
      </a:accent5>
      <a:accent6>
        <a:srgbClr val="5F4D9E"/>
      </a:accent6>
      <a:hlink>
        <a:srgbClr val="086378"/>
      </a:hlink>
      <a:folHlink>
        <a:srgbClr val="67676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HD Power Point Template" id="{8B7394F0-1AC6-694A-A42A-56A0C8A05195}" vid="{CFDEDE2D-2260-704D-A651-7825F34B8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BCHD Power Point Template</Template>
  <TotalTime>1399</TotalTime>
  <Words>1791</Words>
  <Application>Microsoft Office PowerPoint</Application>
  <PresentationFormat>On-screen Show (4:3)</PresentationFormat>
  <Paragraphs>407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Georgia</vt:lpstr>
      <vt:lpstr>Lucida Console</vt:lpstr>
      <vt:lpstr>Roboto</vt:lpstr>
      <vt:lpstr>Verdana</vt:lpstr>
      <vt:lpstr>Office Theme</vt:lpstr>
      <vt:lpstr>Working Seamlessly with the       R-ArcGIS Bridge</vt:lpstr>
      <vt:lpstr>Overview</vt:lpstr>
      <vt:lpstr>Presenter Disclosure</vt:lpstr>
      <vt:lpstr>Materials</vt:lpstr>
      <vt:lpstr>Free Software You Will Need</vt:lpstr>
      <vt:lpstr>Paid Software You Will Need</vt:lpstr>
      <vt:lpstr>Installation Options</vt:lpstr>
      <vt:lpstr>Why Link R and ArcGIS?</vt:lpstr>
      <vt:lpstr>R-ArcGIS Bridge Main Page</vt:lpstr>
      <vt:lpstr>Installing the Bridge </vt:lpstr>
      <vt:lpstr>Checking Installation</vt:lpstr>
      <vt:lpstr>R Code</vt:lpstr>
      <vt:lpstr>Installing Packages</vt:lpstr>
      <vt:lpstr>Sample Data</vt:lpstr>
      <vt:lpstr>Import – Method 1:  Using arcgisbinding library</vt:lpstr>
      <vt:lpstr>Import – Method 2: rgdal library</vt:lpstr>
      <vt:lpstr>Sample Sizes from Import Methods</vt:lpstr>
      <vt:lpstr>R: Examples of Types of Datasets</vt:lpstr>
      <vt:lpstr>R: Types of Datasets</vt:lpstr>
      <vt:lpstr>Calling Variables within R</vt:lpstr>
      <vt:lpstr>Date Formats</vt:lpstr>
      <vt:lpstr>Essential R/Data Operations</vt:lpstr>
      <vt:lpstr>Q: So, what can you do in R?</vt:lpstr>
      <vt:lpstr>Visualization Example: Treemap</vt:lpstr>
      <vt:lpstr>Visualization Example: Treemap</vt:lpstr>
      <vt:lpstr>Result</vt:lpstr>
      <vt:lpstr>Also, check out heatmaps, which classify and symbolize cell values in tables.   This is particularly useful for space-time data.</vt:lpstr>
      <vt:lpstr>R Mapping Intro</vt:lpstr>
      <vt:lpstr>R Mapping Example</vt:lpstr>
      <vt:lpstr>R Mapping Example</vt:lpstr>
      <vt:lpstr>R Mapping Example</vt:lpstr>
      <vt:lpstr>PowerPoint Presentation</vt:lpstr>
      <vt:lpstr>Helpful GIS-related Packages</vt:lpstr>
      <vt:lpstr>Helpful non-GIS Packages</vt:lpstr>
      <vt:lpstr>Wait, there’s more!</vt:lpstr>
      <vt:lpstr>We did not get to talk about… </vt:lpstr>
      <vt:lpstr>References</vt:lpstr>
      <vt:lpstr>Getting R Help</vt:lpstr>
      <vt:lpstr>Data Sources</vt:lpstr>
      <vt:lpstr>Disclaimer: The accompanying code is for educational purposes and comes with no guarantees.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Branding Rollout</dc:title>
  <dc:creator>Krach, Kelsey</dc:creator>
  <cp:lastModifiedBy>CLA - Shared Lab User Account (CLA36)</cp:lastModifiedBy>
  <cp:revision>366</cp:revision>
  <cp:lastPrinted>2018-08-06T18:51:43Z</cp:lastPrinted>
  <dcterms:created xsi:type="dcterms:W3CDTF">2017-03-29T17:10:30Z</dcterms:created>
  <dcterms:modified xsi:type="dcterms:W3CDTF">2018-08-08T17:43:33Z</dcterms:modified>
</cp:coreProperties>
</file>