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  <p:sldId id="262" r:id="rId8"/>
    <p:sldId id="263" r:id="rId9"/>
    <p:sldId id="266" r:id="rId10"/>
    <p:sldId id="268" r:id="rId11"/>
    <p:sldId id="264" r:id="rId12"/>
    <p:sldId id="267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EDC-D8DB-4476-98D1-54614D00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CDE5-650F-4F16-87B9-9F0EF1669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C41D-5A3D-400F-BE07-ABD0E501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8C98-31AA-4AEA-BB43-3B873CAA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8B8C-CC59-4B99-948E-738504BF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211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11F4-DCD0-4C9A-9B7D-E1EE882D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3D6D5-9DFC-438B-A835-CA92BFE9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732B-8FC3-41B5-ABB6-1F3DECBF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A1FF-5EE4-4B38-B7D9-2C692472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A4C0-4C35-47A2-B3D4-31AD78E6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55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CC746-FE0C-4A6D-890D-EB96EEB4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9AD4-032A-4DB5-B3BC-BB4422F2F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C766-5F93-4302-B283-1F50CF3E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2654-CEDC-4203-9934-D491FEA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5B0D-F630-4C01-A4AC-92C28118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5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90A8-7409-49B7-B4C7-1F9DF892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C3B4-C5CC-4DE4-BAAB-658E5257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5485-F919-4043-B23F-2AE75599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DA60-28B0-4C65-847F-5F564CC4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6D50-86B8-4D46-A753-FEFA90D5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13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D3B6-1A0C-4548-AA40-2A5C9386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255E-CAE5-4159-9B67-2A7EF7ED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E8D3-7CE1-459D-86FD-8D2B34AB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D0C7-791C-4875-A262-5E2D81BE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FD16-7EC1-4175-A585-EEF7ACEC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5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C8D8-386F-40C9-88DA-527E16E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4AC2-98D1-47BC-B9F7-E322125E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3225-1112-4679-BA01-B9149B19A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B1422-B611-4DB6-A486-B47928CC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75D8-6F1E-4FD5-BAC0-B752CB8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4B46-0350-449E-B700-A65EDF5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88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A4BB-8558-40E6-86E8-8D628635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DFF0-BCEF-469D-A9FD-E3DF2D1C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5FB5A-A5F5-432E-A0C7-70F6F216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A4EC-7721-45AC-B710-E326FFCE4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1E625-7ABD-43EF-BA79-E2E6D2313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E64E-AFED-49D0-887A-3FFD5C15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D306F-E601-4B30-B07E-62626B1F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BCBAB-7284-41DA-A2A7-4D5BE67D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3D0-9F4C-46EB-9E88-82712C12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3D68-1482-4091-938C-A23335A7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F741-32E3-495F-A614-EA8D0C88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86F79-7582-437E-BC11-3F4DB28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4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E546-8C7F-46A7-897B-D447E64F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1C5B1-20C5-4253-8409-19841022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7B8E-71AA-47D0-8377-63861352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3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3DED-06E7-4139-B423-9CF7BDA7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B2CF-A2CE-4A5A-9493-9F261038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DE925-4D9D-45AD-8E66-3A0EE51D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0088-CE08-490D-9DBB-60E5E556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F01BC-7924-4EE2-867B-FC4C13B7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1F001-7964-4ACD-99EB-983F72E4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9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D7E-BC15-4CFE-8F62-C71A53F9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FD93A-D913-41D0-90E6-AB1CBB8A2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508B7-D99F-44F2-9867-64F52188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303AE-250C-40EB-80A2-51E56D1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ACB7C-7861-43DF-AAB6-9D4124F8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9B424-A7FD-4F31-9108-0142ED1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4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BD81C-9C26-4A45-AF68-0EC569D9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1863-63D9-46C0-9753-530BBDC8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1E4C-F6CB-4404-AB78-859A15F43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081E-7CFC-4A7F-8476-A985E55A3AB9}" type="datetimeFigureOut">
              <a:rPr lang="en-SG" smtClean="0"/>
              <a:t>14/3/2021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BD79-C5CE-4D1A-9F7F-50E33D9AB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A31A-A65C-4512-9DE8-533BE43DD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EC35F-235C-49D8-A22C-CC80D6F261D7}"/>
              </a:ext>
            </a:extLst>
          </p:cNvPr>
          <p:cNvSpPr txBox="1"/>
          <p:nvPr/>
        </p:nvSpPr>
        <p:spPr>
          <a:xfrm>
            <a:off x="136234" y="5695950"/>
            <a:ext cx="8934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rebuchet MS" panose="020B0603020202020204" pitchFamily="34" charset="0"/>
              </a:rPr>
              <a:t>Carvana Mask using CNN</a:t>
            </a:r>
            <a:endParaRPr lang="en-SG" sz="44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2B72-5CF3-4FDA-ADA1-B8BE6D4B74B6}"/>
              </a:ext>
            </a:extLst>
          </p:cNvPr>
          <p:cNvSpPr txBox="1"/>
          <p:nvPr/>
        </p:nvSpPr>
        <p:spPr>
          <a:xfrm>
            <a:off x="4210051" y="6627168"/>
            <a:ext cx="7981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https://www.forbes.com/sites/mattperez/2020/02/27/china-removed-epidemic-themed-game-plague-inc-from-the-china-app-store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33267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Model Comparison – COVID 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1029" name="Picture 5">
            <a:extLst>
              <a:ext uri="{FF2B5EF4-FFF2-40B4-BE49-F238E27FC236}">
                <a16:creationId xmlns:a16="http://schemas.microsoft.com/office/drawing/2014/main" id="{5C97ED14-6072-41A9-9E04-DA140FFA9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56" y="0"/>
            <a:ext cx="5513938" cy="29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1B55B12-6B67-478A-B6B0-6D994A05E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56" y="2971271"/>
            <a:ext cx="5513938" cy="29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945D4FF-665B-45F9-A1F8-7DFC85B2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490770" cy="29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4D1B415B-69E2-4DCB-BB2C-346DA908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270"/>
            <a:ext cx="5513938" cy="29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9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Model Comparison – COVID 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E89C4D-0B86-4D56-96E1-1E33FF01B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38" r="24322"/>
          <a:stretch/>
        </p:blipFill>
        <p:spPr>
          <a:xfrm>
            <a:off x="260434" y="1581150"/>
            <a:ext cx="11671131" cy="3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Question Time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44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CUDA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D2943C-E4FA-4984-A5B8-6F5D8282328B}"/>
              </a:ext>
            </a:extLst>
          </p:cNvPr>
          <p:cNvSpPr txBox="1"/>
          <p:nvPr/>
        </p:nvSpPr>
        <p:spPr>
          <a:xfrm>
            <a:off x="323850" y="4326637"/>
            <a:ext cx="472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Chip: GP104</a:t>
            </a:r>
          </a:p>
          <a:p>
            <a:r>
              <a:rPr lang="en-SG" dirty="0"/>
              <a:t>CUDA Cores: 2432</a:t>
            </a:r>
          </a:p>
          <a:p>
            <a:r>
              <a:rPr lang="en-SG" dirty="0"/>
              <a:t>RAM: 8 GB GDDR5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3BB2F-B767-4064-A4D3-629F0A04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" y="0"/>
            <a:ext cx="5394844" cy="3038475"/>
          </a:xfrm>
          <a:prstGeom prst="rect">
            <a:avLst/>
          </a:prstGeom>
        </p:spPr>
      </p:pic>
      <p:pic>
        <p:nvPicPr>
          <p:cNvPr id="9218" name="Picture 2" descr="VR Ready">
            <a:extLst>
              <a:ext uri="{FF2B5EF4-FFF2-40B4-BE49-F238E27FC236}">
                <a16:creationId xmlns:a16="http://schemas.microsoft.com/office/drawing/2014/main" id="{36DC91F9-142D-4FB0-A017-6F09F498A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7333"/>
            <a:ext cx="2382472" cy="119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78BC11-79EA-4273-90B8-BC961C2BB093}"/>
              </a:ext>
            </a:extLst>
          </p:cNvPr>
          <p:cNvSpPr txBox="1"/>
          <p:nvPr/>
        </p:nvSpPr>
        <p:spPr>
          <a:xfrm>
            <a:off x="7067550" y="-32386"/>
            <a:ext cx="512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Source: https://www.nvidia.com/en-sg/geforce/products/10series/geforce-gtx-1070-ti/</a:t>
            </a:r>
            <a:endParaRPr lang="en-SG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4C3AF-38F6-4413-A0EF-B41C62AD85FE}"/>
              </a:ext>
            </a:extLst>
          </p:cNvPr>
          <p:cNvSpPr txBox="1"/>
          <p:nvPr/>
        </p:nvSpPr>
        <p:spPr>
          <a:xfrm>
            <a:off x="5835068" y="2083214"/>
            <a:ext cx="4743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Other than TensorFlow, many other DL frameworks rely on CUDA for their GPU support:</a:t>
            </a:r>
          </a:p>
          <a:p>
            <a:r>
              <a:rPr lang="en-US" i="1" dirty="0"/>
              <a:t> </a:t>
            </a:r>
          </a:p>
          <a:p>
            <a:r>
              <a:rPr lang="en-US" dirty="0"/>
              <a:t>Caffe2</a:t>
            </a:r>
          </a:p>
          <a:p>
            <a:r>
              <a:rPr lang="en-US" dirty="0"/>
              <a:t>CNTK</a:t>
            </a:r>
          </a:p>
          <a:p>
            <a:r>
              <a:rPr lang="en-US" dirty="0"/>
              <a:t>Databricks</a:t>
            </a:r>
          </a:p>
          <a:p>
            <a:r>
              <a:rPr lang="en-US" dirty="0"/>
              <a:t>H2O.ai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MXNet</a:t>
            </a:r>
            <a:endParaRPr lang="en-US" dirty="0"/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Theano</a:t>
            </a:r>
          </a:p>
          <a:p>
            <a:r>
              <a:rPr lang="en-US" dirty="0"/>
              <a:t>Torch</a:t>
            </a:r>
            <a:endParaRPr lang="en-SG" dirty="0"/>
          </a:p>
        </p:txBody>
      </p:sp>
      <p:pic>
        <p:nvPicPr>
          <p:cNvPr id="9220" name="Picture 4" descr="cuda deep learning libraries">
            <a:extLst>
              <a:ext uri="{FF2B5EF4-FFF2-40B4-BE49-F238E27FC236}">
                <a16:creationId xmlns:a16="http://schemas.microsoft.com/office/drawing/2014/main" id="{C4834A64-CCB4-455A-B9AA-C9658FFBF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74" y="294947"/>
            <a:ext cx="6648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4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Transfer Learning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78BC11-79EA-4273-90B8-BC961C2BB093}"/>
              </a:ext>
            </a:extLst>
          </p:cNvPr>
          <p:cNvSpPr txBox="1"/>
          <p:nvPr/>
        </p:nvSpPr>
        <p:spPr>
          <a:xfrm>
            <a:off x="7067550" y="-32386"/>
            <a:ext cx="512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Source: https://towardsdatascience.com/transfer-learning-from-pre-trained-models-f2393f124751</a:t>
            </a:r>
            <a:endParaRPr lang="en-SG" sz="900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A3451F7C-D26D-4A69-B1A6-1596CBCF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88822" cy="376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DEE87F-EBAC-480A-9103-807DEF8F64DF}"/>
              </a:ext>
            </a:extLst>
          </p:cNvPr>
          <p:cNvSpPr txBox="1"/>
          <p:nvPr/>
        </p:nvSpPr>
        <p:spPr>
          <a:xfrm>
            <a:off x="5637402" y="198446"/>
            <a:ext cx="6459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Select a pre-trained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Classify your problem according to the Size-Similarity Matrix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Fine-tune your model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19183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AC07C2-B57A-4AAA-9B2E-F67BADC8A2C2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6CD1BDE-EC7B-4F14-99A4-C8642E8D0B4D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42D390-111F-4B78-8E05-F7DAFA43B6E0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Problem Statement</a:t>
              </a:r>
              <a:endParaRPr lang="en-SG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AB037A-8A68-4BE3-81BD-E761DBDCE580}"/>
              </a:ext>
            </a:extLst>
          </p:cNvPr>
          <p:cNvSpPr txBox="1"/>
          <p:nvPr/>
        </p:nvSpPr>
        <p:spPr>
          <a:xfrm>
            <a:off x="771525" y="1123950"/>
            <a:ext cx="107630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 be able to classify patients with Pneumonia through a Chest X-Ray:</a:t>
            </a:r>
          </a:p>
          <a:p>
            <a:endParaRPr lang="en-US" sz="4000" dirty="0"/>
          </a:p>
          <a:p>
            <a:r>
              <a:rPr lang="en-US" sz="4000" dirty="0"/>
              <a:t>using a CNN architecture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7854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A4E73C-38FF-464A-B5AE-8B933F243E7F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2FC620-7E85-4590-B3AB-8BD028B120F9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809D9-B894-4D7F-9F95-DCF37E2744AF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EDA on BIMCV-COVID-19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34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D3E37A6-056E-413C-B7A4-40E356752DBD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91844D-7165-47C3-8978-97985FE3E651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0BFC09-7C35-4D3F-9CBF-4123E2868B77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Pre-processing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EAF69B-67D4-41CE-A90E-41B9FAE28B5E}"/>
              </a:ext>
            </a:extLst>
          </p:cNvPr>
          <p:cNvSpPr txBox="1"/>
          <p:nvPr/>
        </p:nvSpPr>
        <p:spPr>
          <a:xfrm>
            <a:off x="4986337" y="504825"/>
            <a:ext cx="7110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Resizing to 524 x 524</a:t>
            </a:r>
          </a:p>
          <a:p>
            <a:endParaRPr lang="en-US" sz="4000" dirty="0"/>
          </a:p>
          <a:p>
            <a:r>
              <a:rPr lang="en-US" sz="4000" dirty="0"/>
              <a:t>Rotation of Images</a:t>
            </a:r>
          </a:p>
          <a:p>
            <a:endParaRPr lang="en-US" sz="4000" dirty="0"/>
          </a:p>
          <a:p>
            <a:r>
              <a:rPr lang="en-US" sz="4000" dirty="0"/>
              <a:t>Dropping of blurry or otherwise invalid images</a:t>
            </a:r>
            <a:endParaRPr lang="en-SG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274DA-4474-4DAD-BA12-E21B2474D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2"/>
            <a:ext cx="4610100" cy="476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BA6991-5334-4062-B3F1-4AC30A7CA6B6}"/>
              </a:ext>
            </a:extLst>
          </p:cNvPr>
          <p:cNvSpPr txBox="1"/>
          <p:nvPr/>
        </p:nvSpPr>
        <p:spPr>
          <a:xfrm>
            <a:off x="8867775" y="-32386"/>
            <a:ext cx="3324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Source: https://github.com/BIMCV-CSUSP/BIMCV-COVID-19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82500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2E96F5-4B60-4B1C-8B1F-C970DFD17B43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FD80F9-D88D-4CAA-BDA1-B558327FA601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185151-DADF-43AE-BABE-FE2F070DC4FB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CNN Architectures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5FE1CA-3C12-4B5A-B5F1-BF15D4C1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619"/>
            <a:ext cx="9926537" cy="3053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7289F-1424-4293-88AC-882B0EE467D5}"/>
              </a:ext>
            </a:extLst>
          </p:cNvPr>
          <p:cNvSpPr txBox="1"/>
          <p:nvPr/>
        </p:nvSpPr>
        <p:spPr>
          <a:xfrm>
            <a:off x="6257924" y="3369090"/>
            <a:ext cx="5781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AlexNet’s</a:t>
            </a:r>
            <a:r>
              <a:rPr lang="en-US" dirty="0"/>
              <a:t> novel features:</a:t>
            </a:r>
          </a:p>
          <a:p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(Rectified Linear Unit)- counters vanishing gradient problem</a:t>
            </a:r>
          </a:p>
          <a:p>
            <a:endParaRPr lang="en-US" dirty="0"/>
          </a:p>
          <a:p>
            <a:r>
              <a:rPr lang="en-US" dirty="0"/>
              <a:t>Dropout Layers introduced- counters overfitting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96EF8-254A-4186-A0AF-6E0FA86EAA9C}"/>
              </a:ext>
            </a:extLst>
          </p:cNvPr>
          <p:cNvSpPr txBox="1"/>
          <p:nvPr/>
        </p:nvSpPr>
        <p:spPr>
          <a:xfrm>
            <a:off x="8420101" y="-32386"/>
            <a:ext cx="377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https://cv-tricks.com/cnn/understand-resnet-alexnet-vgg-inception/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52811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ABA41B-D3A5-4BF4-9B58-AC699A92CF50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56D0E0-4429-48A8-A97C-45A7E66C96D5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245A56-A4B4-4505-8B2C-BFD2EC4B7CC0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CNN –VGG16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C85C91-8A35-4C3A-9F9C-9475DB57C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49"/>
            <a:ext cx="7327481" cy="412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B2051-6637-4B0B-837C-50A6F61A7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80" y="611129"/>
            <a:ext cx="4864520" cy="3203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A28CD6-C304-4C68-90D3-6127F46F98F0}"/>
              </a:ext>
            </a:extLst>
          </p:cNvPr>
          <p:cNvSpPr txBox="1"/>
          <p:nvPr/>
        </p:nvSpPr>
        <p:spPr>
          <a:xfrm>
            <a:off x="7327479" y="3907642"/>
            <a:ext cx="472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Replacing large kernel-sized filters with multiple 3X3 kernel-sized filters one after another.</a:t>
            </a:r>
          </a:p>
          <a:p>
            <a:endParaRPr lang="en-US" dirty="0"/>
          </a:p>
          <a:p>
            <a:r>
              <a:rPr lang="en-US" dirty="0"/>
              <a:t>ImageNet: pre-training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EC51E-BD06-4FD5-9258-644321D1D070}"/>
              </a:ext>
            </a:extLst>
          </p:cNvPr>
          <p:cNvSpPr txBox="1"/>
          <p:nvPr/>
        </p:nvSpPr>
        <p:spPr>
          <a:xfrm>
            <a:off x="7067550" y="-32386"/>
            <a:ext cx="512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https://www.pyimagesearch.com/2017/03/20/imagenet-vggnet-resnet-inception-xception-keras/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430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06B99F0-15BC-4E22-89E0-3EF2D54A0A2E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E36B0E-7790-400C-AAD9-425A47456AF5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D2CBF1-B629-476F-8708-53B79B15A373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CNN – ResidualNet50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EF2562A-F3CE-473E-B185-DCFB6D51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6" y="438150"/>
            <a:ext cx="2214562" cy="463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7F8855-8B3B-4D78-95F3-3450911BA56C}"/>
              </a:ext>
            </a:extLst>
          </p:cNvPr>
          <p:cNvSpPr txBox="1"/>
          <p:nvPr/>
        </p:nvSpPr>
        <p:spPr>
          <a:xfrm>
            <a:off x="6927056" y="4259962"/>
            <a:ext cx="4722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Connections: shortcuts</a:t>
            </a:r>
          </a:p>
          <a:p>
            <a:endParaRPr lang="en-US" dirty="0"/>
          </a:p>
          <a:p>
            <a:r>
              <a:rPr lang="en-US" dirty="0"/>
              <a:t>Retains many of the 3x3 layers</a:t>
            </a:r>
          </a:p>
          <a:p>
            <a:endParaRPr lang="en-US" dirty="0"/>
          </a:p>
          <a:p>
            <a:r>
              <a:rPr lang="en-US" dirty="0"/>
              <a:t>ImageNet: pre-training</a:t>
            </a:r>
            <a:endParaRPr lang="en-S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3E1FBA-E3F0-4072-8C82-E6C81A8397CB}"/>
              </a:ext>
            </a:extLst>
          </p:cNvPr>
          <p:cNvGrpSpPr/>
          <p:nvPr/>
        </p:nvGrpSpPr>
        <p:grpSpPr>
          <a:xfrm>
            <a:off x="6927056" y="830962"/>
            <a:ext cx="5264944" cy="3429000"/>
            <a:chOff x="6927056" y="830962"/>
            <a:chExt cx="5264944" cy="3429000"/>
          </a:xfrm>
        </p:grpSpPr>
        <p:pic>
          <p:nvPicPr>
            <p:cNvPr id="5124" name="Picture 4" descr="Image for post">
              <a:extLst>
                <a:ext uri="{FF2B5EF4-FFF2-40B4-BE49-F238E27FC236}">
                  <a16:creationId xmlns:a16="http://schemas.microsoft.com/office/drawing/2014/main" id="{BC5D0F51-B400-42DA-9E3C-A629303A2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056" y="830962"/>
              <a:ext cx="5264944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E204DD8-ED80-4C61-A3CB-F7EF66382616}"/>
                </a:ext>
              </a:extLst>
            </p:cNvPr>
            <p:cNvSpPr/>
            <p:nvPr/>
          </p:nvSpPr>
          <p:spPr>
            <a:xfrm>
              <a:off x="10226091" y="1428750"/>
              <a:ext cx="1133475" cy="285750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64D50-7336-4BFE-B4A6-3134B88CE40F}"/>
              </a:ext>
            </a:extLst>
          </p:cNvPr>
          <p:cNvSpPr txBox="1"/>
          <p:nvPr/>
        </p:nvSpPr>
        <p:spPr>
          <a:xfrm>
            <a:off x="7067550" y="-32386"/>
            <a:ext cx="512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https://www.pyimagesearch.com/2017/03/20/imagenet-vggnet-resnet-inception-xception-keras/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79753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CNN – </a:t>
              </a:r>
              <a:r>
                <a:rPr lang="en-US" sz="44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InceptionNet</a:t>
              </a:r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B801F9-EA3B-481D-BBFF-4843A165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411436"/>
            <a:ext cx="6053613" cy="3381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7F5F3A-3EEA-4073-BFDA-BCC3B0BD7C7C}"/>
              </a:ext>
            </a:extLst>
          </p:cNvPr>
          <p:cNvSpPr txBox="1"/>
          <p:nvPr/>
        </p:nvSpPr>
        <p:spPr>
          <a:xfrm>
            <a:off x="7067550" y="-32386"/>
            <a:ext cx="512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/>
              <a:t>Source:https</a:t>
            </a:r>
            <a:r>
              <a:rPr lang="en-US" sz="900" dirty="0"/>
              <a:t>://towardsdatascience.com/the-w3h-of-alexnet-vggnet-resnet-and-inception-7baaaecccc96</a:t>
            </a:r>
            <a:endParaRPr lang="en-SG" sz="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2265A7-50CA-45D0-BD22-81CD80363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2"/>
          <a:stretch/>
        </p:blipFill>
        <p:spPr>
          <a:xfrm>
            <a:off x="6421961" y="411436"/>
            <a:ext cx="5770039" cy="32623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F6D6EF-DE7A-431C-BD51-F3798073DED2}"/>
              </a:ext>
            </a:extLst>
          </p:cNvPr>
          <p:cNvSpPr txBox="1"/>
          <p:nvPr/>
        </p:nvSpPr>
        <p:spPr>
          <a:xfrm>
            <a:off x="6927056" y="4259962"/>
            <a:ext cx="4722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Simultaneous 3x3, 5x5, and 1x1 neural nets</a:t>
            </a:r>
          </a:p>
          <a:p>
            <a:endParaRPr lang="en-US" dirty="0"/>
          </a:p>
          <a:p>
            <a:r>
              <a:rPr lang="en-US" dirty="0"/>
              <a:t>Retains many of the 3x3 layers</a:t>
            </a:r>
          </a:p>
          <a:p>
            <a:endParaRPr lang="en-US" dirty="0"/>
          </a:p>
          <a:p>
            <a:r>
              <a:rPr lang="en-US" dirty="0"/>
              <a:t>ImageNet: pre-training</a:t>
            </a:r>
            <a:endParaRPr lang="en-S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BE86F9-467A-44F1-AA22-7ADB76120DCC}"/>
              </a:ext>
            </a:extLst>
          </p:cNvPr>
          <p:cNvSpPr/>
          <p:nvPr/>
        </p:nvSpPr>
        <p:spPr>
          <a:xfrm>
            <a:off x="10578518" y="3028950"/>
            <a:ext cx="422858" cy="40004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5A19B3-0FE7-447B-B5D1-376476BC30CF}"/>
              </a:ext>
            </a:extLst>
          </p:cNvPr>
          <p:cNvSpPr/>
          <p:nvPr/>
        </p:nvSpPr>
        <p:spPr>
          <a:xfrm>
            <a:off x="10578517" y="1902098"/>
            <a:ext cx="422858" cy="40004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78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37F5F3A-3EEA-4073-BFDA-BCC3B0BD7C7C}"/>
              </a:ext>
            </a:extLst>
          </p:cNvPr>
          <p:cNvSpPr txBox="1"/>
          <p:nvPr/>
        </p:nvSpPr>
        <p:spPr>
          <a:xfrm>
            <a:off x="7067550" y="-32386"/>
            <a:ext cx="512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/>
              <a:t>Source:https</a:t>
            </a:r>
            <a:r>
              <a:rPr lang="en-US" sz="900" dirty="0"/>
              <a:t>://towardsdatascience.com/the-w3h-of-alexnet-vggnet-resnet-and-inception-7baaaecccc96</a:t>
            </a:r>
            <a:endParaRPr lang="en-SG" sz="9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64666-44E4-4475-89FE-DCD18B378896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A840F9F-EDBD-41B0-B862-E7E3F6CBE8AE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E7E6FB-A3EB-478D-8B8A-37E63F7D3245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Model Comparison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10242" name="Picture 2" descr="Image for post">
            <a:extLst>
              <a:ext uri="{FF2B5EF4-FFF2-40B4-BE49-F238E27FC236}">
                <a16:creationId xmlns:a16="http://schemas.microsoft.com/office/drawing/2014/main" id="{D28C56E3-73D5-4F3C-8437-6F4B9F0C9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2109608"/>
            <a:ext cx="9629775" cy="19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16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297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19</cp:revision>
  <dcterms:created xsi:type="dcterms:W3CDTF">2020-11-11T07:12:54Z</dcterms:created>
  <dcterms:modified xsi:type="dcterms:W3CDTF">2021-03-14T15:22:53Z</dcterms:modified>
</cp:coreProperties>
</file>