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63" r:id="rId2"/>
    <p:sldId id="256" r:id="rId3"/>
    <p:sldId id="259" r:id="rId4"/>
    <p:sldId id="258" r:id="rId5"/>
    <p:sldId id="257" r:id="rId6"/>
    <p:sldId id="267" r:id="rId7"/>
    <p:sldId id="276" r:id="rId8"/>
    <p:sldId id="260" r:id="rId9"/>
    <p:sldId id="268" r:id="rId10"/>
    <p:sldId id="269" r:id="rId11"/>
    <p:sldId id="264" r:id="rId12"/>
    <p:sldId id="265" r:id="rId13"/>
    <p:sldId id="266" r:id="rId14"/>
    <p:sldId id="262" r:id="rId15"/>
    <p:sldId id="271" r:id="rId16"/>
    <p:sldId id="272" r:id="rId17"/>
    <p:sldId id="274" r:id="rId18"/>
    <p:sldId id="291" r:id="rId19"/>
    <p:sldId id="273" r:id="rId20"/>
    <p:sldId id="275" r:id="rId21"/>
    <p:sldId id="277" r:id="rId22"/>
    <p:sldId id="278" r:id="rId2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2" autoAdjust="0"/>
    <p:restoredTop sz="72326"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t>7/3/2017</a:t>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a:t>feel free to stop me if you have any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when </a:t>
            </a:r>
            <a:r>
              <a:rPr lang="en-AU" altLang="en-US" dirty="0"/>
              <a:t>implementing an RESTs </a:t>
            </a:r>
            <a:r>
              <a:rPr lang="en-AU" altLang="en-US" dirty="0" err="1"/>
              <a:t>api</a:t>
            </a:r>
            <a:r>
              <a:rPr lang="en-AU" altLang="en-US" dirty="0"/>
              <a:t> server, **one way** is to map </a:t>
            </a:r>
            <a:r>
              <a:rPr lang="en-AU" altLang="en-US" dirty="0" smtClean="0"/>
              <a:t>each of </a:t>
            </a:r>
            <a:r>
              <a:rPr lang="en-AU" altLang="en-US" dirty="0"/>
              <a:t>your </a:t>
            </a:r>
            <a:r>
              <a:rPr lang="en-AU" altLang="en-US" dirty="0" smtClean="0"/>
              <a:t>operations </a:t>
            </a:r>
            <a:r>
              <a:rPr lang="en-AU" altLang="en-US" dirty="0"/>
              <a:t>to a database stored procedure</a:t>
            </a:r>
          </a:p>
          <a:p>
            <a:r>
              <a:rPr lang="en-AU" altLang="en-US" dirty="0"/>
              <a:t>but you don't want to write a SP </a:t>
            </a:r>
            <a:r>
              <a:rPr lang="en-AU" altLang="en-US" dirty="0" smtClean="0"/>
              <a:t>just for </a:t>
            </a:r>
            <a:r>
              <a:rPr lang="en-AU" altLang="en-US" dirty="0"/>
              <a:t>inserting a new record. or a SP that only returns you a certain type of records. </a:t>
            </a:r>
            <a:br>
              <a:rPr lang="en-AU" altLang="en-US" dirty="0"/>
            </a:br>
            <a:r>
              <a:rPr lang="en-AU" altLang="en-US" dirty="0"/>
              <a:t>you want to build </a:t>
            </a:r>
            <a:r>
              <a:rPr lang="en-AU" altLang="en-US" dirty="0" smtClean="0"/>
              <a:t>those queries </a:t>
            </a:r>
            <a:r>
              <a:rPr lang="en-AU" altLang="en-US" dirty="0"/>
              <a:t>on the fly, because it's too dynamic </a:t>
            </a:r>
          </a:p>
          <a:p>
            <a:r>
              <a:rPr lang="en-AU" altLang="en-US" dirty="0"/>
              <a:t/>
            </a:r>
            <a:br>
              <a:rPr lang="en-AU" altLang="en-US" dirty="0"/>
            </a:br>
            <a:r>
              <a:rPr lang="en-AU" altLang="en-US" dirty="0"/>
              <a:t>BTW, I did once worked for a company that mapped every  API into a stored procedure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AU" altLang="en-US" dirty="0"/>
          </a:p>
          <a:p>
            <a:r>
              <a:rPr lang="en-AU" altLang="en-US" dirty="0" smtClean="0"/>
              <a:t>So, if we don’t want to create SP for each database operation</a:t>
            </a:r>
            <a:r>
              <a:rPr lang="en-AU" altLang="en-US" baseline="0" dirty="0" smtClean="0"/>
              <a:t>  =&gt; maybe we shouldn’t create a Restful API for each server </a:t>
            </a:r>
            <a:r>
              <a:rPr lang="en-AU" altLang="en-US" baseline="0" dirty="0" err="1" smtClean="0"/>
              <a:t>operaton</a:t>
            </a:r>
            <a:r>
              <a:rPr lang="en-AU" altLang="en-US" baseline="0" dirty="0" smtClean="0"/>
              <a:t>;</a:t>
            </a:r>
          </a:p>
          <a:p>
            <a:r>
              <a:rPr lang="en-AU" altLang="en-US" baseline="0" dirty="0" smtClean="0"/>
              <a:t>Why can’t we let client tell us what they want? Using a language?</a:t>
            </a:r>
          </a:p>
          <a:p>
            <a:endParaRPr lang="en-AU" altLang="en-US" dirty="0" smtClean="0"/>
          </a:p>
          <a:p>
            <a:r>
              <a:rPr lang="en-AU" altLang="en-US" dirty="0" smtClean="0"/>
              <a:t>Over-fetching and under-fetching is not</a:t>
            </a:r>
            <a:r>
              <a:rPr lang="en-AU" altLang="en-US" baseline="0" dirty="0" smtClean="0"/>
              <a:t> a issue; because client get exactly what they asked</a:t>
            </a:r>
          </a:p>
          <a:p>
            <a:r>
              <a:rPr lang="en-AU" altLang="en-US" baseline="0" dirty="0" smtClean="0"/>
              <a:t>We don’t have to create a </a:t>
            </a:r>
            <a:r>
              <a:rPr lang="en-AU" altLang="en-US" baseline="0" dirty="0" err="1" smtClean="0"/>
              <a:t>getUserOverview</a:t>
            </a:r>
            <a:r>
              <a:rPr lang="en-AU" altLang="en-US" baseline="0" dirty="0" smtClean="0"/>
              <a:t> and </a:t>
            </a:r>
            <a:r>
              <a:rPr lang="en-AU" altLang="en-US" baseline="0" dirty="0" err="1" smtClean="0"/>
              <a:t>GetUserDetails</a:t>
            </a:r>
            <a:r>
              <a:rPr lang="en-AU" altLang="en-US" baseline="0" dirty="0" smtClean="0"/>
              <a:t> that return different set of data to better suit client’s need</a:t>
            </a:r>
            <a:endParaRPr lang="en-AU"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a:t>Now we can talk about relay. </a:t>
            </a:r>
            <a:br>
              <a:rPr lang="en-AU" altLang="en-US" dirty="0"/>
            </a:br>
            <a:r>
              <a:rPr lang="en-AU" altLang="en-US" dirty="0"/>
              <a:t>the first question is, what is </a:t>
            </a:r>
            <a:r>
              <a:rPr lang="en-AU" altLang="en-US" dirty="0" err="1"/>
              <a:t>realy</a:t>
            </a:r>
            <a:r>
              <a:rPr lang="en-AU" altLang="en-US" dirty="0" smtClean="0"/>
              <a:t>? -&gt;</a:t>
            </a:r>
            <a:r>
              <a:rPr lang="en-AU" altLang="en-US" baseline="0" dirty="0" smtClean="0"/>
              <a:t> move to next slide</a:t>
            </a:r>
            <a:endParaRPr lang="en-AU"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a:t>relay is client side </a:t>
            </a:r>
            <a:r>
              <a:rPr lang="en-AU" altLang="en-US" dirty="0" err="1" smtClean="0"/>
              <a:t>javascript</a:t>
            </a:r>
            <a:r>
              <a:rPr lang="en-AU" altLang="en-US" baseline="0" dirty="0" smtClean="0"/>
              <a:t> </a:t>
            </a:r>
            <a:r>
              <a:rPr lang="en-AU" altLang="en-US" dirty="0" smtClean="0"/>
              <a:t>framework </a:t>
            </a:r>
            <a:r>
              <a:rPr lang="en-AU" altLang="en-US" dirty="0"/>
              <a:t>which </a:t>
            </a:r>
          </a:p>
          <a:p>
            <a:r>
              <a:rPr lang="en-AU" altLang="en-US" dirty="0"/>
              <a:t>1.   </a:t>
            </a:r>
            <a:r>
              <a:rPr lang="en-AU" altLang="en-US" dirty="0" err="1" smtClean="0"/>
              <a:t>undertands</a:t>
            </a:r>
            <a:r>
              <a:rPr lang="en-AU" altLang="en-US" dirty="0" smtClean="0"/>
              <a:t> </a:t>
            </a:r>
            <a:r>
              <a:rPr lang="en-AU" altLang="en-US" dirty="0" err="1" smtClean="0"/>
              <a:t>graphQL</a:t>
            </a:r>
            <a:endParaRPr lang="en-AU" altLang="en-US" dirty="0"/>
          </a:p>
          <a:p>
            <a:r>
              <a:rPr lang="en-AU" altLang="en-US" dirty="0"/>
              <a:t>2.   </a:t>
            </a:r>
            <a:r>
              <a:rPr lang="en-AU" altLang="en-US" dirty="0" smtClean="0"/>
              <a:t>can sends </a:t>
            </a:r>
            <a:r>
              <a:rPr lang="en-AU" altLang="en-US" dirty="0" err="1" smtClean="0"/>
              <a:t>graphQL</a:t>
            </a:r>
            <a:r>
              <a:rPr lang="en-AU" altLang="en-US" dirty="0" smtClean="0"/>
              <a:t> queries </a:t>
            </a:r>
            <a:r>
              <a:rPr lang="en-AU" altLang="en-US" dirty="0"/>
              <a:t>to server on behalf of you, </a:t>
            </a:r>
          </a:p>
          <a:p>
            <a:r>
              <a:rPr lang="en-AU" altLang="en-US" dirty="0"/>
              <a:t>      handle payload for you, and it notifies you when </a:t>
            </a:r>
            <a:r>
              <a:rPr lang="en-AU" altLang="en-US" dirty="0" smtClean="0"/>
              <a:t> payload</a:t>
            </a:r>
            <a:r>
              <a:rPr lang="en-AU" altLang="en-US" baseline="0" dirty="0" smtClean="0"/>
              <a:t> arrives</a:t>
            </a:r>
          </a:p>
          <a:p>
            <a:endParaRPr lang="en-AU" altLang="en-US" baseline="0" dirty="0" smtClean="0"/>
          </a:p>
          <a:p>
            <a:r>
              <a:rPr lang="en-AU" altLang="en-US" baseline="0" dirty="0" smtClean="0"/>
              <a:t>Before I dive into code examples and show you how to use it, I want to first make an analogy , and show you what it really is;</a:t>
            </a:r>
            <a:endParaRPr lang="en-AU"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en-US" dirty="0" smtClean="0"/>
              <a:t>I took ORMs as an comparison.  Because</a:t>
            </a:r>
            <a:r>
              <a:rPr lang="en-AU" altLang="en-US" baseline="0" dirty="0" smtClean="0"/>
              <a:t> I think they are of similar nature.</a:t>
            </a:r>
            <a:endParaRPr lang="en-AU" altLang="en-US" dirty="0" smtClean="0"/>
          </a:p>
          <a:p>
            <a:endParaRPr lang="en-AU" altLang="en-US" dirty="0" smtClean="0"/>
          </a:p>
          <a:p>
            <a:r>
              <a:rPr lang="en-AU" altLang="en-US" dirty="0" smtClean="0"/>
              <a:t>I </a:t>
            </a:r>
            <a:r>
              <a:rPr lang="en-AU" altLang="en-US" dirty="0"/>
              <a:t>think they share many commonalities. so let's compare </a:t>
            </a:r>
            <a:r>
              <a:rPr lang="en-AU" altLang="en-US" dirty="0" smtClean="0"/>
              <a:t>them</a:t>
            </a:r>
          </a:p>
          <a:p>
            <a:endParaRPr lang="en-AU" altLang="en-US" dirty="0" smtClean="0"/>
          </a:p>
          <a:p>
            <a:r>
              <a:rPr lang="en-AU" altLang="en-US" dirty="0" smtClean="0"/>
              <a:t>This is very handy because </a:t>
            </a:r>
          </a:p>
          <a:p>
            <a:pPr marL="171450" indent="-171450">
              <a:buFont typeface="Arial" panose="020B0604020202020204" pitchFamily="34" charset="0"/>
              <a:buChar char="•"/>
            </a:pPr>
            <a:r>
              <a:rPr lang="en-AU" altLang="en-US" dirty="0" smtClean="0"/>
              <a:t>you don’t have to write explicit queries, but rather, you manipulate</a:t>
            </a:r>
            <a:r>
              <a:rPr lang="en-AU" altLang="en-US" baseline="0" dirty="0" smtClean="0"/>
              <a:t> those in-memory data structures and the ORM tools will sync the data into database; or the </a:t>
            </a:r>
            <a:r>
              <a:rPr lang="en-AU" altLang="en-US" baseline="0" dirty="0" err="1" smtClean="0"/>
              <a:t>otherway</a:t>
            </a:r>
            <a:r>
              <a:rPr lang="en-AU" altLang="en-US" baseline="0" dirty="0" smtClean="0"/>
              <a:t> around;</a:t>
            </a:r>
          </a:p>
          <a:p>
            <a:pPr marL="171450" indent="-171450">
              <a:buFont typeface="Arial" panose="020B0604020202020204" pitchFamily="34" charset="0"/>
              <a:buChar char="•"/>
            </a:pPr>
            <a:r>
              <a:rPr lang="en-AU" altLang="en-US" baseline="0" dirty="0" smtClean="0"/>
              <a:t>It maintains its own store, so that you don’t have to hit database again once you have fetched it;</a:t>
            </a:r>
            <a:endParaRPr lang="en-AU" altLang="en-US" dirty="0"/>
          </a:p>
          <a:p>
            <a:endParaRPr lang="en-AU"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This is an example</a:t>
            </a:r>
            <a:r>
              <a:rPr lang="en-AU" altLang="en-US" baseline="0" dirty="0" smtClean="0"/>
              <a:t> of a EF. </a:t>
            </a:r>
          </a:p>
          <a:p>
            <a:endParaRPr lang="en-AU" altLang="en-US" baseline="0" dirty="0" smtClean="0"/>
          </a:p>
          <a:p>
            <a:pPr marL="171450" indent="-171450">
              <a:buFont typeface="Arial" panose="020B0604020202020204" pitchFamily="34" charset="0"/>
              <a:buChar char="•"/>
            </a:pPr>
            <a:r>
              <a:rPr lang="en-AU" altLang="en-US" baseline="0" dirty="0" smtClean="0"/>
              <a:t>As you can see, we are querying the student whose name is ‘Bill’. Throughout the code, we are not writing any queries, but, EF will generate a query for us; </a:t>
            </a:r>
            <a:br>
              <a:rPr lang="en-AU" altLang="en-US" baseline="0" dirty="0" smtClean="0"/>
            </a:br>
            <a:r>
              <a:rPr lang="en-AU" altLang="en-US" baseline="0" dirty="0" smtClean="0"/>
              <a:t>and send us the result of course;</a:t>
            </a:r>
          </a:p>
          <a:p>
            <a:pPr marL="171450" indent="-171450">
              <a:buFont typeface="Arial" panose="020B0604020202020204" pitchFamily="34" charset="0"/>
              <a:buChar char="•"/>
            </a:pPr>
            <a:endParaRPr lang="en-AU" altLang="en-US" baseline="0" dirty="0" smtClean="0"/>
          </a:p>
          <a:p>
            <a:pPr marL="171450" indent="-171450">
              <a:buFont typeface="Arial" panose="020B0604020202020204" pitchFamily="34" charset="0"/>
              <a:buChar char="•"/>
            </a:pPr>
            <a:r>
              <a:rPr lang="en-AU" altLang="en-US" baseline="0" dirty="0" smtClean="0"/>
              <a:t>if we execute the **where** part again, EF will use the data from memory instead of hitting database;</a:t>
            </a:r>
            <a:endParaRPr lang="en-AU"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This is a code snippet</a:t>
            </a:r>
            <a:r>
              <a:rPr lang="en-AU" altLang="en-US" baseline="0" dirty="0" smtClean="0"/>
              <a:t> of Relay. It basically says: “ </a:t>
            </a:r>
            <a:r>
              <a:rPr lang="en-AU" altLang="en-US" dirty="0" smtClean="0"/>
              <a:t>relay</a:t>
            </a:r>
            <a:r>
              <a:rPr lang="en-AU" altLang="en-US" dirty="0"/>
              <a:t>, please select the 'complete, id, and text ' field for the '</a:t>
            </a:r>
            <a:r>
              <a:rPr lang="en-AU" altLang="en-US" dirty="0" err="1"/>
              <a:t>Todo</a:t>
            </a:r>
            <a:r>
              <a:rPr lang="en-AU" altLang="en-US" dirty="0"/>
              <a:t>' </a:t>
            </a:r>
            <a:r>
              <a:rPr lang="en-AU" altLang="en-US" dirty="0" smtClean="0"/>
              <a:t>item</a:t>
            </a:r>
            <a:r>
              <a:rPr lang="en-AU" altLang="en-US" baseline="0" dirty="0" smtClean="0"/>
              <a:t> </a:t>
            </a:r>
            <a:r>
              <a:rPr lang="en-AU" altLang="en-US" dirty="0" smtClean="0"/>
              <a:t>I'm </a:t>
            </a:r>
            <a:r>
              <a:rPr lang="en-AU" altLang="en-US" dirty="0"/>
              <a:t>looking </a:t>
            </a:r>
            <a:r>
              <a:rPr lang="en-AU" altLang="en-US" dirty="0" smtClean="0"/>
              <a:t>at</a:t>
            </a:r>
            <a:r>
              <a:rPr lang="en-AU" altLang="en-US" baseline="0" dirty="0" smtClean="0"/>
              <a:t> “</a:t>
            </a:r>
            <a:r>
              <a:rPr lang="en-AU" altLang="en-US" dirty="0"/>
              <a:t/>
            </a:r>
            <a:br>
              <a:rPr lang="en-AU" altLang="en-US" dirty="0"/>
            </a:br>
            <a:endParaRPr lang="en-AU" altLang="en-US" dirty="0" smtClean="0"/>
          </a:p>
          <a:p>
            <a:r>
              <a:rPr lang="en-AU" altLang="en-US" dirty="0" smtClean="0"/>
              <a:t>and in run-time, relay will do the following</a:t>
            </a:r>
          </a:p>
          <a:p>
            <a:pPr marL="228600" indent="-228600">
              <a:buFont typeface="+mj-lt"/>
              <a:buAutoNum type="arabicPeriod"/>
            </a:pPr>
            <a:r>
              <a:rPr lang="en-AU" altLang="en-US" dirty="0" smtClean="0"/>
              <a:t>It walks through the entire react-component hierarchy and build</a:t>
            </a:r>
            <a:r>
              <a:rPr lang="en-AU" altLang="en-US" baseline="0" dirty="0" smtClean="0"/>
              <a:t> a big </a:t>
            </a:r>
            <a:r>
              <a:rPr lang="en-AU" altLang="en-US" baseline="0" dirty="0" err="1" smtClean="0"/>
              <a:t>Graphql</a:t>
            </a:r>
            <a:r>
              <a:rPr lang="en-AU" altLang="en-US" baseline="0" dirty="0" smtClean="0"/>
              <a:t>-Query;</a:t>
            </a:r>
          </a:p>
          <a:p>
            <a:pPr marL="228600" indent="-228600">
              <a:buFont typeface="+mj-lt"/>
              <a:buAutoNum type="arabicPeriod"/>
            </a:pPr>
            <a:r>
              <a:rPr lang="en-AU" altLang="en-US" baseline="0" dirty="0" smtClean="0"/>
              <a:t>it send the query to </a:t>
            </a:r>
            <a:r>
              <a:rPr lang="en-AU" altLang="en-US" baseline="0" dirty="0" err="1" smtClean="0"/>
              <a:t>grpahql</a:t>
            </a:r>
            <a:r>
              <a:rPr lang="en-AU" altLang="en-US" baseline="0" dirty="0" smtClean="0"/>
              <a:t>-server, </a:t>
            </a:r>
          </a:p>
          <a:p>
            <a:pPr marL="228600" indent="-228600">
              <a:buFont typeface="+mj-lt"/>
              <a:buAutoNum type="arabicPeriod"/>
            </a:pPr>
            <a:r>
              <a:rPr lang="en-AU" altLang="en-US" baseline="0" dirty="0" smtClean="0"/>
              <a:t>It save response into its store</a:t>
            </a:r>
          </a:p>
          <a:p>
            <a:pPr marL="228600" indent="-228600">
              <a:buFont typeface="+mj-lt"/>
              <a:buAutoNum type="arabicPeriod"/>
            </a:pPr>
            <a:r>
              <a:rPr lang="en-AU" altLang="en-US" baseline="0" dirty="0" smtClean="0"/>
              <a:t>Once data is ready, it notified each component with the data that they registered interest for</a:t>
            </a:r>
          </a:p>
          <a:p>
            <a:pPr marL="0" indent="0">
              <a:buFont typeface="+mj-lt"/>
              <a:buNone/>
            </a:pPr>
            <a:endParaRPr lang="en-AU" altLang="en-US" baseline="0" dirty="0" smtClean="0"/>
          </a:p>
          <a:p>
            <a:pPr marL="0" indent="0">
              <a:buFont typeface="+mj-lt"/>
              <a:buNone/>
            </a:pPr>
            <a:r>
              <a:rPr lang="en-AU" altLang="en-US" baseline="0" dirty="0" smtClean="0"/>
              <a:t>So you can see that it does same nature of things as EF, but obviously it takes a further step. </a:t>
            </a:r>
            <a:r>
              <a:rPr lang="en-AU" altLang="en-US" dirty="0"/>
              <a:t/>
            </a:r>
            <a:br>
              <a:rPr lang="en-AU" altLang="en-US" dirty="0"/>
            </a:br>
            <a:r>
              <a:rPr lang="en-AU" altLang="en-US" dirty="0" smtClean="0"/>
              <a:t>Differences:   EF </a:t>
            </a:r>
            <a:r>
              <a:rPr lang="en-AU" altLang="en-US" dirty="0"/>
              <a:t>is imperative; Relay is declarative</a:t>
            </a:r>
          </a:p>
          <a:p>
            <a:r>
              <a:rPr lang="en-AU" altLang="en-US" dirty="0"/>
              <a:t>Actually Declarative data-fetching is something that Relay Team is very proud </a:t>
            </a:r>
            <a:r>
              <a:rPr lang="en-AU" altLang="en-US" dirty="0" smtClean="0"/>
              <a:t>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en-US" baseline="0" dirty="0" smtClean="0"/>
              <a:t>BTW, relay achieve these by acting as a </a:t>
            </a:r>
            <a:r>
              <a:rPr lang="en-AU" altLang="en-US" baseline="0" dirty="0" err="1" smtClean="0"/>
              <a:t>hight</a:t>
            </a:r>
            <a:r>
              <a:rPr lang="en-AU" altLang="en-US" baseline="0" dirty="0" smtClean="0"/>
              <a:t>-order-components. Similar as React-</a:t>
            </a:r>
            <a:r>
              <a:rPr lang="en-AU" altLang="en-US" baseline="0" dirty="0" err="1" smtClean="0"/>
              <a:t>Redux</a:t>
            </a:r>
            <a:r>
              <a:rPr lang="en-AU" altLang="en-US" baseline="0" dirty="0" smtClean="0"/>
              <a:t> (but it has its own store )</a:t>
            </a:r>
          </a:p>
          <a:p>
            <a:r>
              <a:rPr lang="en-AU" altLang="en-US" dirty="0"/>
              <a:t/>
            </a:r>
            <a:br>
              <a:rPr lang="en-AU" altLang="en-US" dirty="0"/>
            </a:br>
            <a:endParaRPr lang="en-AU"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Example:   this </a:t>
            </a:r>
            <a:r>
              <a:rPr lang="en-AU" altLang="en-US" dirty="0"/>
              <a:t>the final query that relay build for us when loading the first page of </a:t>
            </a:r>
            <a:r>
              <a:rPr lang="en-AU" altLang="en-US" dirty="0" err="1"/>
              <a:t>unibet</a:t>
            </a:r>
            <a:r>
              <a:rPr lang="en-AU" altLang="en-US" dirty="0"/>
              <a:t> racing client. </a:t>
            </a:r>
            <a:br>
              <a:rPr lang="en-AU" altLang="en-US" dirty="0"/>
            </a:br>
            <a:r>
              <a:rPr lang="en-AU" altLang="en-US" dirty="0"/>
              <a:t>as you can see, </a:t>
            </a:r>
            <a:endParaRPr lang="en-AU" altLang="en-US" dirty="0" smtClean="0"/>
          </a:p>
          <a:p>
            <a:pPr marL="171450" indent="-171450">
              <a:buFont typeface="Arial" panose="020B0604020202020204" pitchFamily="34" charset="0"/>
              <a:buChar char="•"/>
            </a:pPr>
            <a:r>
              <a:rPr lang="en-AU" altLang="en-US" dirty="0" smtClean="0"/>
              <a:t>it's </a:t>
            </a:r>
            <a:r>
              <a:rPr lang="en-AU" altLang="en-US" dirty="0"/>
              <a:t>a big </a:t>
            </a:r>
            <a:r>
              <a:rPr lang="en-AU" altLang="en-US" dirty="0" smtClean="0"/>
              <a:t>query</a:t>
            </a:r>
          </a:p>
          <a:p>
            <a:pPr marL="171450" indent="-171450">
              <a:buFont typeface="Arial" panose="020B0604020202020204" pitchFamily="34" charset="0"/>
              <a:buChar char="•"/>
            </a:pPr>
            <a:r>
              <a:rPr lang="en-AU" altLang="en-US" dirty="0" smtClean="0"/>
              <a:t>The query is a result of the</a:t>
            </a:r>
            <a:r>
              <a:rPr lang="en-AU" altLang="en-US" baseline="0" dirty="0" smtClean="0"/>
              <a:t> </a:t>
            </a:r>
            <a:r>
              <a:rPr lang="en-AU" altLang="en-US" dirty="0" smtClean="0"/>
              <a:t>combination of all react-component</a:t>
            </a:r>
            <a:r>
              <a:rPr lang="en-AU" altLang="en-US" baseline="0" dirty="0" smtClean="0"/>
              <a:t> that have declared themselves require </a:t>
            </a:r>
            <a:r>
              <a:rPr lang="en-AU" altLang="en-US" baseline="0" dirty="0" err="1" smtClean="0"/>
              <a:t>graphql</a:t>
            </a:r>
            <a:r>
              <a:rPr lang="en-AU" altLang="en-US" baseline="0" dirty="0" smtClean="0"/>
              <a:t>-data</a:t>
            </a:r>
            <a:endParaRPr lang="en-AU" altLang="en-US" dirty="0" smtClean="0"/>
          </a:p>
          <a:p>
            <a:endParaRPr lang="en-AU" altLang="en-US" dirty="0" smtClean="0"/>
          </a:p>
          <a:p>
            <a:r>
              <a:rPr lang="en-AU" altLang="en-US" dirty="0" smtClean="0"/>
              <a:t>it </a:t>
            </a:r>
            <a:r>
              <a:rPr lang="en-AU" altLang="en-US" dirty="0"/>
              <a:t>makes http request more </a:t>
            </a:r>
            <a:r>
              <a:rPr lang="en-AU" altLang="en-US" dirty="0" smtClean="0"/>
              <a:t>efficient</a:t>
            </a:r>
            <a:endParaRPr lang="en-AU"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endParaRPr lang="en-AU" altLang="en-US" dirty="0" smtClean="0"/>
          </a:p>
          <a:p>
            <a:r>
              <a:rPr lang="en-AU" altLang="en-US" dirty="0" smtClean="0"/>
              <a:t>Moreover,</a:t>
            </a:r>
            <a:r>
              <a:rPr lang="en-AU" altLang="en-US" baseline="0" dirty="0" smtClean="0"/>
              <a:t> Relay is not only about let you make declarative data dependencies and handle all the data-fetching for you. </a:t>
            </a:r>
          </a:p>
          <a:p>
            <a:r>
              <a:rPr lang="en-AU" altLang="en-US" baseline="0" dirty="0" smtClean="0"/>
              <a:t>It has its design beauty. </a:t>
            </a:r>
          </a:p>
          <a:p>
            <a:endParaRPr lang="en-AU" altLang="en-US" dirty="0" smtClean="0"/>
          </a:p>
          <a:p>
            <a:r>
              <a:rPr lang="en-AU" altLang="en-US" dirty="0" smtClean="0"/>
              <a:t>One </a:t>
            </a:r>
            <a:r>
              <a:rPr lang="en-AU" altLang="en-US" dirty="0"/>
              <a:t>big </a:t>
            </a:r>
            <a:r>
              <a:rPr lang="en-AU" altLang="en-US" dirty="0" smtClean="0"/>
              <a:t>beauty </a:t>
            </a:r>
            <a:r>
              <a:rPr lang="en-AU" altLang="en-US" dirty="0"/>
              <a:t>about Relay is that </a:t>
            </a:r>
            <a:r>
              <a:rPr lang="en-AU" altLang="en-US" dirty="0" smtClean="0"/>
              <a:t>it</a:t>
            </a:r>
            <a:r>
              <a:rPr lang="en-AU" altLang="en-US" baseline="0" dirty="0" smtClean="0"/>
              <a:t> supports</a:t>
            </a:r>
            <a:r>
              <a:rPr lang="en-AU" altLang="en-US" dirty="0" smtClean="0"/>
              <a:t> composition. Just like react</a:t>
            </a:r>
            <a:r>
              <a:rPr lang="en-AU" altLang="en-US" baseline="0" dirty="0" smtClean="0"/>
              <a:t> components.  -- Building blocks  --</a:t>
            </a:r>
            <a:endParaRPr lang="en-AU" altLang="en-US" dirty="0"/>
          </a:p>
          <a:p>
            <a:endParaRPr lang="en-AU" altLang="en-US" dirty="0" smtClean="0"/>
          </a:p>
          <a:p>
            <a:r>
              <a:rPr lang="en-AU" altLang="en-US" dirty="0" smtClean="0"/>
              <a:t>Read this:</a:t>
            </a:r>
          </a:p>
          <a:p>
            <a:r>
              <a:rPr lang="en-AU" altLang="en-US" dirty="0" smtClean="0"/>
              <a:t>“</a:t>
            </a:r>
            <a:endParaRPr lang="en-AU" altLang="en-US" dirty="0"/>
          </a:p>
          <a:p>
            <a:r>
              <a:rPr lang="en-AU" altLang="en-US" dirty="0"/>
              <a:t>Relay's approach to data-fetching is heavily inspired by our experience with React. In particular, React breaks complex interfaces into reusable components, allowing developers to reason about discrete units of an application in isolation, and reducing the coupling between disparate parts of an </a:t>
            </a:r>
            <a:r>
              <a:rPr lang="en-AU" altLang="en-US" dirty="0" smtClean="0"/>
              <a:t>application</a:t>
            </a:r>
          </a:p>
          <a:p>
            <a:r>
              <a:rPr lang="en-AU" altLang="en-US" dirty="0" smtClean="0"/>
              <a:t>”</a:t>
            </a:r>
            <a:endParaRPr lang="en-AU"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So now I’m going to show you a piece</a:t>
            </a:r>
            <a:r>
              <a:rPr lang="en-AU" altLang="en-US" baseline="0" dirty="0" smtClean="0"/>
              <a:t> of relay code</a:t>
            </a:r>
          </a:p>
          <a:p>
            <a:r>
              <a:rPr lang="en-AU" altLang="en-US" baseline="0" dirty="0" smtClean="0"/>
              <a:t>Todo.js  ( </a:t>
            </a:r>
            <a:r>
              <a:rPr lang="en-AU" altLang="en-US" baseline="0" dirty="0" smtClean="0">
                <a:solidFill>
                  <a:schemeClr val="accent1"/>
                </a:solidFill>
              </a:rPr>
              <a:t>line 89 , </a:t>
            </a:r>
            <a:r>
              <a:rPr lang="en-AU" altLang="en-US" baseline="0" dirty="0" err="1" smtClean="0">
                <a:solidFill>
                  <a:schemeClr val="accent1"/>
                </a:solidFill>
              </a:rPr>
              <a:t>this.props.todo.text</a:t>
            </a:r>
            <a:r>
              <a:rPr lang="en-AU" altLang="en-US" baseline="0" dirty="0" smtClean="0">
                <a:solidFill>
                  <a:schemeClr val="accent1"/>
                </a:solidFill>
              </a:rPr>
              <a:t> </a:t>
            </a:r>
            <a:r>
              <a:rPr lang="en-AU" altLang="en-US" baseline="0" dirty="0" smtClean="0"/>
              <a:t>) </a:t>
            </a:r>
            <a:endParaRPr lang="en-AU" altLang="en-US" dirty="0" smtClean="0"/>
          </a:p>
          <a:p>
            <a:endParaRPr lang="en-AU" altLang="en-US" dirty="0" smtClean="0"/>
          </a:p>
          <a:p>
            <a:r>
              <a:rPr lang="en-AU" altLang="en-US" dirty="0" smtClean="0"/>
              <a:t>------------------------------</a:t>
            </a:r>
          </a:p>
          <a:p>
            <a:r>
              <a:rPr lang="en-AU" altLang="en-US" dirty="0" smtClean="0"/>
              <a:t>      after code demo</a:t>
            </a:r>
          </a:p>
          <a:p>
            <a:endParaRPr lang="en-AU" altLang="en-US" dirty="0" smtClean="0"/>
          </a:p>
          <a:p>
            <a:r>
              <a:rPr lang="en-AU" altLang="en-US" dirty="0" smtClean="0"/>
              <a:t>1</a:t>
            </a:r>
            <a:r>
              <a:rPr lang="en-AU" altLang="en-US" dirty="0"/>
              <a:t>. </a:t>
            </a:r>
            <a:r>
              <a:rPr lang="en-AU" altLang="en-US" dirty="0" err="1"/>
              <a:t>garphql</a:t>
            </a:r>
            <a:r>
              <a:rPr lang="en-AU" altLang="en-US" dirty="0"/>
              <a:t> </a:t>
            </a:r>
            <a:r>
              <a:rPr lang="en-AU" altLang="en-US" dirty="0" smtClean="0"/>
              <a:t>queries </a:t>
            </a:r>
            <a:r>
              <a:rPr lang="en-AU" altLang="en-US" dirty="0"/>
              <a:t>live in the same place as you react component</a:t>
            </a:r>
          </a:p>
          <a:p>
            <a:r>
              <a:rPr lang="en-AU" altLang="en-US" dirty="0"/>
              <a:t>2. you declare what data you want, and relay will fetch it for you. How relay fetches the data is invisible to </a:t>
            </a:r>
            <a:r>
              <a:rPr lang="en-AU" altLang="en-US" dirty="0" smtClean="0"/>
              <a:t>users</a:t>
            </a:r>
          </a:p>
          <a:p>
            <a:endParaRPr lang="en-AU" altLang="en-US" dirty="0" smtClean="0"/>
          </a:p>
          <a:p>
            <a:r>
              <a:rPr lang="en-AU" altLang="en-US" dirty="0" smtClean="0"/>
              <a:t>Blog. Relay 2 ,</a:t>
            </a:r>
            <a:r>
              <a:rPr lang="en-AU" altLang="en-US" baseline="0" dirty="0" smtClean="0"/>
              <a:t> over-haul</a:t>
            </a:r>
            <a:r>
              <a:rPr lang="en-AU" altLang="en-US" dirty="0" smtClean="0"/>
              <a:t>.</a:t>
            </a:r>
            <a:r>
              <a:rPr lang="en-AU" altLang="en-US" baseline="0" dirty="0" smtClean="0"/>
              <a:t> The essence of relay, something they want to keep. </a:t>
            </a:r>
            <a:endParaRPr lang="en-AU"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a:t>the easist wayt to understand something is by looking at at an example. so let's do it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a:t>inside Relay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a:t>classic relay -- diff node, build query on the fly </a:t>
            </a:r>
            <a:r>
              <a:rPr lang="en-AU" altLang="en-US" dirty="0" smtClean="0"/>
              <a:t>(unpredictable </a:t>
            </a:r>
            <a:r>
              <a:rPr lang="en-AU" altLang="en-US" dirty="0"/>
              <a:t>), </a:t>
            </a:r>
          </a:p>
          <a:p>
            <a:r>
              <a:rPr lang="en-AU" altLang="en-US" dirty="0"/>
              <a:t>	pros:   wont' fetch data that it already has</a:t>
            </a:r>
          </a:p>
          <a:p>
            <a:r>
              <a:rPr lang="en-AU" altLang="en-US" dirty="0"/>
              <a:t>	cons:   tied to react and makes Apollo popular</a:t>
            </a:r>
          </a:p>
          <a:p>
            <a:r>
              <a:rPr lang="en-AU" altLang="en-US" dirty="0"/>
              <a:t>relay classic </a:t>
            </a:r>
          </a:p>
          <a:p>
            <a:r>
              <a:rPr lang="en-AU" altLang="en-US" dirty="0"/>
              <a:t>relay </a:t>
            </a:r>
            <a:r>
              <a:rPr lang="en-AU" altLang="en-US" dirty="0" smtClean="0"/>
              <a:t>compatible</a:t>
            </a:r>
            <a:endParaRPr lang="en-AU" altLang="en-US" dirty="0"/>
          </a:p>
          <a:p>
            <a:endParaRPr lang="en-AU" altLang="en-US" dirty="0"/>
          </a:p>
          <a:p>
            <a:r>
              <a:rPr lang="en-AU" altLang="en-US" dirty="0"/>
              <a:t>relay modern -- static query. generate AST at compile time; global level optimization</a:t>
            </a:r>
          </a:p>
          <a:p>
            <a:r>
              <a:rPr lang="en-AU" altLang="en-US" dirty="0"/>
              <a:t>                          pros:  code is clearer and easier to understand; </a:t>
            </a:r>
            <a:br>
              <a:rPr lang="en-AU" altLang="en-US" dirty="0"/>
            </a:br>
            <a:r>
              <a:rPr lang="en-AU" altLang="en-US" dirty="0"/>
              <a:t> 	            reduce runtime build AST cost -- benefit under-powered mobile devices</a:t>
            </a:r>
            <a:br>
              <a:rPr lang="en-AU" altLang="en-US" dirty="0"/>
            </a:br>
            <a:r>
              <a:rPr lang="en-AU" altLang="en-US" dirty="0"/>
              <a:t>                                    split into relay-compiler, react-relay , and relay-runtime</a:t>
            </a:r>
          </a:p>
          <a:p>
            <a:r>
              <a:rPr lang="en-AU" altLang="en-US" dirty="0"/>
              <a:t>                          cons: will sometimes fetch data that it always has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Before entering</a:t>
            </a:r>
            <a:r>
              <a:rPr lang="en-AU" altLang="en-US" baseline="0" dirty="0" smtClean="0"/>
              <a:t> QA, subscription demo</a:t>
            </a:r>
            <a:endParaRPr lang="en-AU"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Something</a:t>
            </a:r>
            <a:r>
              <a:rPr lang="en-AU" altLang="en-US" baseline="0" dirty="0" smtClean="0"/>
              <a:t> worth noting : field, fragment, fragment spread, and filters</a:t>
            </a:r>
          </a:p>
          <a:p>
            <a:r>
              <a:rPr lang="en-AU" altLang="en-US" baseline="0" dirty="0" smtClean="0"/>
              <a:t>This is just a query example. </a:t>
            </a:r>
            <a:r>
              <a:rPr lang="en-AU" altLang="en-US" baseline="0" dirty="0" err="1" smtClean="0"/>
              <a:t>GraphQL</a:t>
            </a:r>
            <a:r>
              <a:rPr lang="en-AU" altLang="en-US" baseline="0" dirty="0" smtClean="0"/>
              <a:t> </a:t>
            </a:r>
            <a:r>
              <a:rPr lang="en-AU" altLang="en-US" baseline="0" dirty="0" smtClean="0"/>
              <a:t>also supports mutations (update, create, delete) and subscription (which I’ll cover later)</a:t>
            </a:r>
          </a:p>
          <a:p>
            <a:endParaRPr lang="en-AU"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a:t>there is nothing special about it. just a query language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and the language is called '</a:t>
            </a:r>
            <a:r>
              <a:rPr lang="en-AU" altLang="en-US" dirty="0" err="1" smtClean="0"/>
              <a:t>graphql</a:t>
            </a:r>
            <a:r>
              <a:rPr lang="en-AU" altLang="en-US" dirty="0" smtClean="0"/>
              <a:t>‘ because it contains nodes and edges</a:t>
            </a:r>
          </a:p>
          <a:p>
            <a:endParaRPr lang="en-AU" altLang="en-US" dirty="0" smtClean="0"/>
          </a:p>
          <a:p>
            <a:r>
              <a:rPr lang="en-AU" altLang="en-US" dirty="0" smtClean="0"/>
              <a:t>Nodes and edges can have different meanings in different places,</a:t>
            </a:r>
            <a:r>
              <a:rPr lang="en-AU" altLang="en-US" baseline="0" dirty="0" smtClean="0"/>
              <a:t> for </a:t>
            </a:r>
            <a:r>
              <a:rPr lang="en-AU" altLang="en-US" baseline="0" dirty="0" err="1" smtClean="0"/>
              <a:t>eaxmple</a:t>
            </a:r>
            <a:endParaRPr lang="en-AU"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sym typeface="+mn-ea"/>
              </a:rPr>
              <a:t>This</a:t>
            </a:r>
            <a:r>
              <a:rPr lang="en-AU" altLang="en-US" baseline="0" dirty="0" smtClean="0">
                <a:sym typeface="+mn-ea"/>
              </a:rPr>
              <a:t> the landing page of </a:t>
            </a:r>
            <a:r>
              <a:rPr lang="en-AU" altLang="en-US" baseline="0" dirty="0" err="1" smtClean="0">
                <a:sym typeface="+mn-ea"/>
              </a:rPr>
              <a:t>unibet</a:t>
            </a:r>
            <a:r>
              <a:rPr lang="en-AU" altLang="en-US" baseline="0" dirty="0" smtClean="0">
                <a:sym typeface="+mn-ea"/>
              </a:rPr>
              <a:t> production. </a:t>
            </a:r>
            <a:br>
              <a:rPr lang="en-AU" altLang="en-US" baseline="0" dirty="0" smtClean="0">
                <a:sym typeface="+mn-ea"/>
              </a:rPr>
            </a:br>
            <a:r>
              <a:rPr lang="en-AU" altLang="en-US" dirty="0" smtClean="0">
                <a:sym typeface="+mn-ea"/>
              </a:rPr>
              <a:t>meetings </a:t>
            </a:r>
            <a:r>
              <a:rPr lang="en-AU" altLang="en-US" dirty="0">
                <a:sym typeface="+mn-ea"/>
              </a:rPr>
              <a:t>(the </a:t>
            </a:r>
            <a:r>
              <a:rPr lang="en-AU" altLang="en-US" dirty="0" err="1">
                <a:sym typeface="+mn-ea"/>
              </a:rPr>
              <a:t>palce</a:t>
            </a:r>
            <a:r>
              <a:rPr lang="en-AU" altLang="en-US" dirty="0">
                <a:sym typeface="+mn-ea"/>
              </a:rPr>
              <a:t> where horse races take place) event (horse race ) , and competitors</a:t>
            </a:r>
            <a:endParaRPr lang="en-AU"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sym typeface="+mn-ea"/>
              </a:rPr>
              <a:t>So now we know that </a:t>
            </a:r>
            <a:r>
              <a:rPr lang="en-AU" altLang="en-US" dirty="0" err="1" smtClean="0">
                <a:sym typeface="+mn-ea"/>
              </a:rPr>
              <a:t>Graphql</a:t>
            </a:r>
            <a:r>
              <a:rPr lang="en-AU" altLang="en-US" dirty="0" smtClean="0">
                <a:sym typeface="+mn-ea"/>
              </a:rPr>
              <a:t> is just</a:t>
            </a:r>
            <a:r>
              <a:rPr lang="en-AU" altLang="en-US" baseline="0" dirty="0" smtClean="0">
                <a:sym typeface="+mn-ea"/>
              </a:rPr>
              <a:t> </a:t>
            </a:r>
            <a:r>
              <a:rPr lang="en-AU" altLang="en-US" dirty="0" smtClean="0">
                <a:sym typeface="+mn-ea"/>
              </a:rPr>
              <a:t> a </a:t>
            </a:r>
            <a:r>
              <a:rPr lang="en-AU" altLang="en-US" dirty="0">
                <a:sym typeface="+mn-ea"/>
              </a:rPr>
              <a:t>query </a:t>
            </a:r>
            <a:r>
              <a:rPr lang="en-AU" altLang="en-US" dirty="0" smtClean="0">
                <a:sym typeface="+mn-ea"/>
              </a:rPr>
              <a:t>language </a:t>
            </a:r>
            <a:r>
              <a:rPr lang="en-AU" altLang="en-US" dirty="0">
                <a:sym typeface="+mn-ea"/>
              </a:rPr>
              <a:t>and there is </a:t>
            </a:r>
            <a:r>
              <a:rPr lang="en-AU" altLang="en-US" dirty="0" smtClean="0">
                <a:sym typeface="+mn-ea"/>
              </a:rPr>
              <a:t>nothing </a:t>
            </a:r>
            <a:r>
              <a:rPr lang="en-AU" altLang="en-US" dirty="0">
                <a:sym typeface="+mn-ea"/>
              </a:rPr>
              <a:t>special about. why </a:t>
            </a:r>
            <a:r>
              <a:rPr lang="en-AU" altLang="en-US" dirty="0" smtClean="0">
                <a:sym typeface="+mn-ea"/>
              </a:rPr>
              <a:t>are there so many talks about</a:t>
            </a:r>
            <a:r>
              <a:rPr lang="en-AU" altLang="en-US" baseline="0" dirty="0" smtClean="0">
                <a:sym typeface="+mn-ea"/>
              </a:rPr>
              <a:t> it?</a:t>
            </a:r>
            <a:endParaRPr lang="en-AU" altLang="en-US" dirty="0">
              <a:sym typeface="+mn-ea"/>
            </a:endParaRPr>
          </a:p>
          <a:p>
            <a:r>
              <a:rPr lang="en-AU" altLang="en-US" dirty="0" smtClean="0"/>
              <a:t>It turns</a:t>
            </a:r>
            <a:r>
              <a:rPr lang="en-AU" altLang="en-US" baseline="0" dirty="0" smtClean="0"/>
              <a:t> out to be Because</a:t>
            </a:r>
            <a:r>
              <a:rPr lang="en-AU" altLang="en-US" dirty="0" smtClean="0"/>
              <a:t> </a:t>
            </a:r>
            <a:r>
              <a:rPr lang="en-AU" altLang="en-US" dirty="0"/>
              <a:t>we don't have a query </a:t>
            </a:r>
            <a:r>
              <a:rPr lang="en-AU" altLang="en-US" dirty="0" smtClean="0"/>
              <a:t>language </a:t>
            </a:r>
            <a:r>
              <a:rPr lang="en-AU" altLang="en-US" dirty="0"/>
              <a:t>between web client and web server. </a:t>
            </a:r>
            <a:endParaRPr lang="en-AU" altLang="en-US" dirty="0" smtClean="0"/>
          </a:p>
          <a:p>
            <a:r>
              <a:rPr lang="en-AU" altLang="en-US" dirty="0" smtClean="0"/>
              <a:t>Web services (Soap ) </a:t>
            </a:r>
            <a:r>
              <a:rPr lang="en-AU" altLang="en-US" dirty="0" smtClean="0">
                <a:sym typeface="Wingdings" panose="05000000000000000000" pitchFamily="2" charset="2"/>
              </a:rPr>
              <a:t>  RESTful </a:t>
            </a:r>
            <a:r>
              <a:rPr lang="en-AU" altLang="en-US" dirty="0" err="1" smtClean="0">
                <a:sym typeface="Wingdings" panose="05000000000000000000" pitchFamily="2" charset="2"/>
              </a:rPr>
              <a:t>apis</a:t>
            </a:r>
            <a:endParaRPr lang="en-AU" altLang="en-US" dirty="0" smtClean="0"/>
          </a:p>
          <a:p>
            <a:r>
              <a:rPr lang="en-AU" altLang="en-US" dirty="0" smtClean="0"/>
              <a:t>But restful </a:t>
            </a:r>
            <a:r>
              <a:rPr lang="en-AU" altLang="en-US" dirty="0" err="1" smtClean="0"/>
              <a:t>apis</a:t>
            </a:r>
            <a:r>
              <a:rPr lang="en-AU" altLang="en-US" dirty="0" smtClean="0"/>
              <a:t> are just protocols,</a:t>
            </a:r>
            <a:r>
              <a:rPr lang="en-AU" altLang="en-US" baseline="0" dirty="0" smtClean="0"/>
              <a:t> conventions, it’s nota language. It can express very limited information</a:t>
            </a:r>
            <a:endParaRPr lang="en-AU"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pPr marL="0" indent="0">
              <a:buFont typeface="Arial" panose="020B0604020202020204" pitchFamily="34" charset="0"/>
              <a:buNone/>
            </a:pPr>
            <a:r>
              <a:rPr lang="en-AU" altLang="en-US" dirty="0" smtClean="0">
                <a:solidFill>
                  <a:schemeClr val="bg1"/>
                </a:solidFill>
                <a:sym typeface="+mn-ea"/>
              </a:rPr>
              <a:t>Now look at </a:t>
            </a:r>
            <a:r>
              <a:rPr lang="en-AU" altLang="en-US" dirty="0" err="1" smtClean="0">
                <a:solidFill>
                  <a:schemeClr val="bg1"/>
                </a:solidFill>
                <a:sym typeface="+mn-ea"/>
              </a:rPr>
              <a:t>Graphql</a:t>
            </a:r>
            <a:endParaRPr lang="en-AU" altLang="en-US" dirty="0" smtClean="0">
              <a:solidFill>
                <a:schemeClr val="bg1"/>
              </a:solidFill>
              <a:sym typeface="+mn-ea"/>
            </a:endParaRPr>
          </a:p>
          <a:p>
            <a:pPr marL="285750" indent="-285750">
              <a:buFont typeface="Arial" panose="020B0604020202020204" pitchFamily="34" charset="0"/>
              <a:buChar char="•"/>
            </a:pPr>
            <a:r>
              <a:rPr lang="en-AU" altLang="en-US" dirty="0" smtClean="0">
                <a:solidFill>
                  <a:schemeClr val="bg1"/>
                </a:solidFill>
                <a:sym typeface="+mn-ea"/>
              </a:rPr>
              <a:t>you </a:t>
            </a:r>
            <a:r>
              <a:rPr lang="en-AU" altLang="en-US" dirty="0">
                <a:solidFill>
                  <a:schemeClr val="bg1"/>
                </a:solidFill>
                <a:sym typeface="+mn-ea"/>
              </a:rPr>
              <a:t>write a JSON with key only and it returns you a full JSON object</a:t>
            </a:r>
            <a:endParaRPr lang="en-AU" altLang="en-US" dirty="0">
              <a:solidFill>
                <a:schemeClr val="bg1"/>
              </a:solidFill>
            </a:endParaRPr>
          </a:p>
          <a:p>
            <a:pPr marL="285750" indent="-285750">
              <a:buFont typeface="Arial" panose="020B0604020202020204" pitchFamily="34" charset="0"/>
              <a:buChar char="•"/>
            </a:pPr>
            <a:r>
              <a:rPr lang="en-AU" altLang="en-US" dirty="0">
                <a:solidFill>
                  <a:schemeClr val="bg1"/>
                </a:solidFill>
                <a:sym typeface="+mn-ea"/>
              </a:rPr>
              <a:t>it's strong typed (demo)</a:t>
            </a:r>
            <a:endParaRPr lang="en-AU" altLang="en-US" dirty="0">
              <a:solidFill>
                <a:schemeClr val="bg1"/>
              </a:solidFill>
            </a:endParaRPr>
          </a:p>
          <a:p>
            <a:pPr marL="285750" indent="-285750">
              <a:buFont typeface="Arial" panose="020B0604020202020204" pitchFamily="34" charset="0"/>
              <a:buChar char="•"/>
            </a:pPr>
            <a:r>
              <a:rPr lang="en-AU" altLang="en-US" dirty="0">
                <a:solidFill>
                  <a:schemeClr val="bg1"/>
                </a:solidFill>
                <a:sym typeface="+mn-ea"/>
              </a:rPr>
              <a:t>it's a language, so it's  much more dynamic and flexible than REST APIs</a:t>
            </a:r>
          </a:p>
          <a:p>
            <a:pPr marL="285750" indent="-285750">
              <a:buFont typeface="Arial" panose="020B0604020202020204" pitchFamily="34" charset="0"/>
              <a:buChar char="•"/>
            </a:pPr>
            <a:r>
              <a:rPr lang="en-AU" altLang="en-US" dirty="0">
                <a:solidFill>
                  <a:schemeClr val="bg1"/>
                </a:solidFill>
                <a:sym typeface="+mn-ea"/>
              </a:rPr>
              <a:t>it makes http more efficient as it can combine queries together</a:t>
            </a:r>
            <a:br>
              <a:rPr lang="en-AU" altLang="en-US" dirty="0">
                <a:solidFill>
                  <a:schemeClr val="bg1"/>
                </a:solidFill>
                <a:sym typeface="+mn-ea"/>
              </a:rPr>
            </a:br>
            <a:r>
              <a:rPr lang="en-AU" altLang="en-US" dirty="0">
                <a:solidFill>
                  <a:schemeClr val="bg1"/>
                </a:solidFill>
                <a:sym typeface="+mn-ea"/>
              </a:rPr>
              <a:t>(e.g. to render you home page, you probably need to send more than one requests. like, fetch logged in user info, fetch stories, fetch story's comments..</a:t>
            </a:r>
            <a:r>
              <a:rPr lang="en-AU" altLang="en-US" dirty="0" err="1">
                <a:solidFill>
                  <a:schemeClr val="bg1"/>
                </a:solidFill>
                <a:sym typeface="+mn-ea"/>
              </a:rPr>
              <a:t>etc</a:t>
            </a:r>
            <a:r>
              <a:rPr lang="en-AU" altLang="en-US" dirty="0">
                <a:solidFill>
                  <a:schemeClr val="bg1"/>
                </a:solidFill>
                <a:sym typeface="+mn-ea"/>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481013" y="1279525"/>
            <a:ext cx="6140450" cy="3454400"/>
          </a:xfrm>
        </p:spPr>
      </p:sp>
      <p:sp>
        <p:nvSpPr>
          <p:cNvPr id="3" name="Text Placeholder 2"/>
          <p:cNvSpPr>
            <a:spLocks noGrp="1"/>
          </p:cNvSpPr>
          <p:nvPr>
            <p:ph type="body" idx="3"/>
          </p:nvPr>
        </p:nvSpPr>
        <p:spPr/>
        <p:txBody>
          <a:bodyPr/>
          <a:lstStyle/>
          <a:p>
            <a:r>
              <a:rPr lang="en-AU" altLang="en-US" dirty="0" smtClean="0"/>
              <a:t>To help better understand the beauty</a:t>
            </a:r>
            <a:r>
              <a:rPr lang="en-AU" altLang="en-US" baseline="0" dirty="0" smtClean="0"/>
              <a:t> of </a:t>
            </a:r>
            <a:r>
              <a:rPr lang="en-AU" altLang="en-US" baseline="0" dirty="0" err="1" smtClean="0"/>
              <a:t>Graphql</a:t>
            </a:r>
            <a:r>
              <a:rPr lang="en-AU" altLang="en-US" baseline="0" dirty="0" smtClean="0"/>
              <a:t>. Let’s look at a real-world example</a:t>
            </a:r>
          </a:p>
          <a:p>
            <a:endParaRPr lang="en-AU" altLang="en-US" baseline="0" dirty="0" smtClean="0"/>
          </a:p>
          <a:p>
            <a:r>
              <a:rPr lang="en-AU" altLang="en-US" baseline="0" dirty="0" smtClean="0"/>
              <a:t>Note about the nested queries that can only be handled at client side</a:t>
            </a:r>
            <a:endParaRPr lang="en-AU"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7/3/2017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7/3/2017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7/3/2017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7/3/2017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7/3/2017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9000">
              <a:schemeClr val="accent1"/>
            </a:gs>
            <a:gs pos="100000">
              <a:srgbClr val="034373"/>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7/3/2017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504440" y="2715895"/>
            <a:ext cx="5888990" cy="706755"/>
          </a:xfrm>
          <a:prstGeom prst="rect">
            <a:avLst/>
          </a:prstGeom>
          <a:noFill/>
        </p:spPr>
        <p:txBody>
          <a:bodyPr wrap="square" rtlCol="0">
            <a:spAutoFit/>
          </a:bodyPr>
          <a:lstStyle/>
          <a:p>
            <a:r>
              <a:rPr lang="en-AU" altLang="en-US" sz="4000">
                <a:solidFill>
                  <a:schemeClr val="bg1"/>
                </a:solidFill>
              </a:rPr>
              <a:t>Graphql and Relay</a:t>
            </a:r>
          </a:p>
        </p:txBody>
      </p:sp>
      <p:sp>
        <p:nvSpPr>
          <p:cNvPr id="6" name="Text Box 5"/>
          <p:cNvSpPr txBox="1"/>
          <p:nvPr/>
        </p:nvSpPr>
        <p:spPr>
          <a:xfrm>
            <a:off x="8618220" y="5852160"/>
            <a:ext cx="3246755" cy="368300"/>
          </a:xfrm>
          <a:prstGeom prst="rect">
            <a:avLst/>
          </a:prstGeom>
          <a:noFill/>
        </p:spPr>
        <p:txBody>
          <a:bodyPr wrap="none" rtlCol="0">
            <a:spAutoFit/>
          </a:bodyPr>
          <a:lstStyle/>
          <a:p>
            <a:r>
              <a:rPr lang="en-AU" altLang="en-US">
                <a:solidFill>
                  <a:schemeClr val="bg1"/>
                </a:solidFill>
              </a:rPr>
              <a:t>gitHub:bochen2014@yahoo.com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a:t>
            </a:r>
          </a:p>
        </p:txBody>
      </p:sp>
      <p:graphicFrame>
        <p:nvGraphicFramePr>
          <p:cNvPr id="6" name="Table 5"/>
          <p:cNvGraphicFramePr/>
          <p:nvPr>
            <p:extLst>
              <p:ext uri="{D42A27DB-BD31-4B8C-83A1-F6EECF244321}">
                <p14:modId xmlns:p14="http://schemas.microsoft.com/office/powerpoint/2010/main" val="532635515"/>
              </p:ext>
            </p:extLst>
          </p:nvPr>
        </p:nvGraphicFramePr>
        <p:xfrm>
          <a:off x="1146378" y="2714017"/>
          <a:ext cx="4144010" cy="2502238"/>
        </p:xfrm>
        <a:graphic>
          <a:graphicData uri="http://schemas.openxmlformats.org/drawingml/2006/table">
            <a:tbl>
              <a:tblPr firstRow="1" bandRow="1">
                <a:tableStyleId>{5C22544A-7EE6-4342-B048-85BDC9FD1C3A}</a:tableStyleId>
              </a:tblPr>
              <a:tblGrid>
                <a:gridCol w="4144010">
                  <a:extLst>
                    <a:ext uri="{9D8B030D-6E8A-4147-A177-3AD203B41FA5}">
                      <a16:colId xmlns:a16="http://schemas.microsoft.com/office/drawing/2014/main" val="20000"/>
                    </a:ext>
                  </a:extLst>
                </a:gridCol>
              </a:tblGrid>
              <a:tr h="699566">
                <a:tc>
                  <a:txBody>
                    <a:bodyPr/>
                    <a:lstStyle/>
                    <a:p>
                      <a:pPr algn="ctr" fontAlgn="ctr">
                        <a:buNone/>
                      </a:pPr>
                      <a:r>
                        <a:rPr lang="en-AU" altLang="en-US"/>
                        <a:t>/{userId}/overview</a:t>
                      </a:r>
                    </a:p>
                  </a:txBody>
                  <a:tcPr/>
                </a:tc>
                <a:extLst>
                  <a:ext uri="{0D108BD9-81ED-4DB2-BD59-A6C34878D82A}">
                    <a16:rowId xmlns:a16="http://schemas.microsoft.com/office/drawing/2014/main" val="10000"/>
                  </a:ext>
                </a:extLst>
              </a:tr>
              <a:tr h="539010">
                <a:tc>
                  <a:txBody>
                    <a:bodyPr/>
                    <a:lstStyle/>
                    <a:p>
                      <a:pPr algn="ctr" fontAlgn="ctr">
                        <a:buNone/>
                      </a:pPr>
                      <a:r>
                        <a:rPr lang="en-AU" altLang="en-US"/>
                        <a:t>/{userId}/details</a:t>
                      </a:r>
                    </a:p>
                  </a:txBody>
                  <a:tcPr/>
                </a:tc>
                <a:extLst>
                  <a:ext uri="{0D108BD9-81ED-4DB2-BD59-A6C34878D82A}">
                    <a16:rowId xmlns:a16="http://schemas.microsoft.com/office/drawing/2014/main" val="10001"/>
                  </a:ext>
                </a:extLst>
              </a:tr>
              <a:tr h="725369">
                <a:tc>
                  <a:txBody>
                    <a:bodyPr/>
                    <a:lstStyle/>
                    <a:p>
                      <a:pPr algn="ctr" fontAlgn="ctr">
                        <a:buNone/>
                      </a:pPr>
                      <a:r>
                        <a:rPr lang="en-AU" altLang="en-US" dirty="0"/>
                        <a:t>/</a:t>
                      </a:r>
                      <a:r>
                        <a:rPr lang="en-AU" altLang="en-US" dirty="0" err="1"/>
                        <a:t>find?name</a:t>
                      </a:r>
                      <a:r>
                        <a:rPr lang="en-AU" altLang="en-US" dirty="0"/>
                        <a:t>='</a:t>
                      </a:r>
                      <a:r>
                        <a:rPr lang="en-AU" altLang="en-US" dirty="0" err="1"/>
                        <a:t>user_name'&amp;status</a:t>
                      </a:r>
                      <a:r>
                        <a:rPr lang="en-AU" altLang="en-US" dirty="0"/>
                        <a:t>='active'</a:t>
                      </a:r>
                    </a:p>
                  </a:txBody>
                  <a:tcPr>
                    <a:solidFill>
                      <a:schemeClr val="accent1">
                        <a:lumMod val="60000"/>
                        <a:lumOff val="40000"/>
                      </a:schemeClr>
                    </a:solidFill>
                  </a:tcPr>
                </a:tc>
                <a:extLst>
                  <a:ext uri="{0D108BD9-81ED-4DB2-BD59-A6C34878D82A}">
                    <a16:rowId xmlns:a16="http://schemas.microsoft.com/office/drawing/2014/main" val="10002"/>
                  </a:ext>
                </a:extLst>
              </a:tr>
              <a:tr h="538293">
                <a:tc>
                  <a:txBody>
                    <a:bodyPr/>
                    <a:lstStyle/>
                    <a:p>
                      <a:pPr algn="ctr" fontAlgn="ctr">
                        <a:buNone/>
                      </a:pPr>
                      <a:r>
                        <a:rPr lang="en-AU" altLang="en-US" dirty="0"/>
                        <a:t>/{</a:t>
                      </a:r>
                      <a:r>
                        <a:rPr lang="en-AU" altLang="en-US" dirty="0" err="1"/>
                        <a:t>userId</a:t>
                      </a:r>
                      <a:r>
                        <a:rPr lang="en-AU" altLang="en-US" dirty="0"/>
                        <a:t>}/friends</a:t>
                      </a:r>
                    </a:p>
                  </a:txBody>
                  <a:tcPr/>
                </a:tc>
                <a:extLst>
                  <a:ext uri="{0D108BD9-81ED-4DB2-BD59-A6C34878D82A}">
                    <a16:rowId xmlns:a16="http://schemas.microsoft.com/office/drawing/2014/main" val="10003"/>
                  </a:ext>
                </a:extLst>
              </a:tr>
            </a:tbl>
          </a:graphicData>
        </a:graphic>
      </p:graphicFrame>
      <p:graphicFrame>
        <p:nvGraphicFramePr>
          <p:cNvPr id="7" name="Table 6"/>
          <p:cNvGraphicFramePr/>
          <p:nvPr/>
        </p:nvGraphicFramePr>
        <p:xfrm>
          <a:off x="6695440" y="2174875"/>
          <a:ext cx="4144010" cy="3394075"/>
        </p:xfrm>
        <a:graphic>
          <a:graphicData uri="http://schemas.openxmlformats.org/drawingml/2006/table">
            <a:tbl>
              <a:tblPr firstRow="1" bandRow="1">
                <a:tableStyleId>{5C22544A-7EE6-4342-B048-85BDC9FD1C3A}</a:tableStyleId>
              </a:tblPr>
              <a:tblGrid>
                <a:gridCol w="4144010">
                  <a:extLst>
                    <a:ext uri="{9D8B030D-6E8A-4147-A177-3AD203B41FA5}">
                      <a16:colId xmlns:a16="http://schemas.microsoft.com/office/drawing/2014/main" val="20000"/>
                    </a:ext>
                  </a:extLst>
                </a:gridCol>
              </a:tblGrid>
              <a:tr h="848995">
                <a:tc>
                  <a:txBody>
                    <a:bodyPr/>
                    <a:lstStyle/>
                    <a:p>
                      <a:pPr algn="ctr">
                        <a:buNone/>
                      </a:pPr>
                      <a:r>
                        <a:rPr lang="en-AU" altLang="en-US" dirty="0" err="1"/>
                        <a:t>db.getUserOverviewById</a:t>
                      </a:r>
                      <a:endParaRPr lang="en-AU" altLang="en-US" dirty="0"/>
                    </a:p>
                  </a:txBody>
                  <a:tcPr/>
                </a:tc>
                <a:extLst>
                  <a:ext uri="{0D108BD9-81ED-4DB2-BD59-A6C34878D82A}">
                    <a16:rowId xmlns:a16="http://schemas.microsoft.com/office/drawing/2014/main" val="10000"/>
                  </a:ext>
                </a:extLst>
              </a:tr>
              <a:tr h="848360">
                <a:tc>
                  <a:txBody>
                    <a:bodyPr/>
                    <a:lstStyle/>
                    <a:p>
                      <a:pPr algn="ctr">
                        <a:buNone/>
                      </a:pPr>
                      <a:r>
                        <a:rPr lang="en-AU" altLang="en-US" dirty="0" err="1"/>
                        <a:t>db.getUserDetailsById</a:t>
                      </a:r>
                      <a:endParaRPr lang="en-AU" altLang="en-US" dirty="0"/>
                    </a:p>
                  </a:txBody>
                  <a:tcPr/>
                </a:tc>
                <a:extLst>
                  <a:ext uri="{0D108BD9-81ED-4DB2-BD59-A6C34878D82A}">
                    <a16:rowId xmlns:a16="http://schemas.microsoft.com/office/drawing/2014/main" val="10001"/>
                  </a:ext>
                </a:extLst>
              </a:tr>
              <a:tr h="847725">
                <a:tc>
                  <a:txBody>
                    <a:bodyPr/>
                    <a:lstStyle/>
                    <a:p>
                      <a:pPr algn="ctr">
                        <a:buNone/>
                      </a:pPr>
                      <a:r>
                        <a:rPr lang="en-AU" altLang="en-US" dirty="0" err="1"/>
                        <a:t>db.findUsers</a:t>
                      </a:r>
                      <a:r>
                        <a:rPr lang="en-AU" altLang="en-US" dirty="0"/>
                        <a:t>(name, status)</a:t>
                      </a:r>
                    </a:p>
                  </a:txBody>
                  <a:tcPr/>
                </a:tc>
                <a:extLst>
                  <a:ext uri="{0D108BD9-81ED-4DB2-BD59-A6C34878D82A}">
                    <a16:rowId xmlns:a16="http://schemas.microsoft.com/office/drawing/2014/main" val="10002"/>
                  </a:ext>
                </a:extLst>
              </a:tr>
              <a:tr h="848995">
                <a:tc>
                  <a:txBody>
                    <a:bodyPr/>
                    <a:lstStyle/>
                    <a:p>
                      <a:pPr algn="ctr">
                        <a:buNone/>
                      </a:pPr>
                      <a:r>
                        <a:rPr lang="en-AU" altLang="en-US" dirty="0" err="1"/>
                        <a:t>db.getUserFriendsById</a:t>
                      </a:r>
                      <a:endParaRPr lang="en-AU" altLang="en-US" dirty="0"/>
                    </a:p>
                  </a:txBody>
                  <a:tcPr/>
                </a:tc>
                <a:extLst>
                  <a:ext uri="{0D108BD9-81ED-4DB2-BD59-A6C34878D82A}">
                    <a16:rowId xmlns:a16="http://schemas.microsoft.com/office/drawing/2014/main" val="10003"/>
                  </a:ext>
                </a:extLst>
              </a:tr>
            </a:tbl>
          </a:graphicData>
        </a:graphic>
      </p:graphicFrame>
      <p:pic>
        <p:nvPicPr>
          <p:cNvPr id="8" name="Content Placeholder 7" descr="wrong"/>
          <p:cNvPicPr>
            <a:picLocks noGrp="1" noChangeAspect="1"/>
          </p:cNvPicPr>
          <p:nvPr>
            <p:ph idx="1"/>
          </p:nvPr>
        </p:nvPicPr>
        <p:blipFill>
          <a:blip r:embed="rId3"/>
          <a:stretch>
            <a:fillRect/>
          </a:stretch>
        </p:blipFill>
        <p:spPr>
          <a:xfrm>
            <a:off x="6264612" y="1197292"/>
            <a:ext cx="5349240" cy="5349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Graphql</a:t>
            </a:r>
          </a:p>
        </p:txBody>
      </p:sp>
      <p:sp>
        <p:nvSpPr>
          <p:cNvPr id="3" name="TextBox 2"/>
          <p:cNvSpPr txBox="1"/>
          <p:nvPr/>
        </p:nvSpPr>
        <p:spPr>
          <a:xfrm>
            <a:off x="2511358" y="3035030"/>
            <a:ext cx="6001966" cy="461665"/>
          </a:xfrm>
          <a:prstGeom prst="rect">
            <a:avLst/>
          </a:prstGeom>
          <a:noFill/>
        </p:spPr>
        <p:txBody>
          <a:bodyPr wrap="square" rtlCol="0">
            <a:spAutoFit/>
          </a:bodyPr>
          <a:lstStyle/>
          <a:p>
            <a:r>
              <a:rPr lang="en-AU" sz="2400" dirty="0" smtClean="0">
                <a:solidFill>
                  <a:schemeClr val="bg1"/>
                </a:solidFill>
              </a:rPr>
              <a:t>Database Operations V.S   Server Operations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Relay</a:t>
            </a:r>
          </a:p>
        </p:txBody>
      </p:sp>
      <p:pic>
        <p:nvPicPr>
          <p:cNvPr id="2" name="Content Placeholder 1" descr="relay-logo"/>
          <p:cNvPicPr>
            <a:picLocks noGrp="1" noChangeAspect="1"/>
          </p:cNvPicPr>
          <p:nvPr>
            <p:ph idx="1"/>
          </p:nvPr>
        </p:nvPicPr>
        <p:blipFill>
          <a:blip r:embed="rId3"/>
          <a:stretch>
            <a:fillRect/>
          </a:stretch>
        </p:blipFill>
        <p:spPr>
          <a:xfrm>
            <a:off x="3639185" y="2168525"/>
            <a:ext cx="3970655" cy="300609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pic>
        <p:nvPicPr>
          <p:cNvPr id="7" name="Content Placeholder 6" descr="relay--graphql"/>
          <p:cNvPicPr>
            <a:picLocks noGrp="1" noChangeAspect="1"/>
          </p:cNvPicPr>
          <p:nvPr>
            <p:ph idx="1"/>
          </p:nvPr>
        </p:nvPicPr>
        <p:blipFill>
          <a:blip r:embed="rId3"/>
          <a:stretch>
            <a:fillRect/>
          </a:stretch>
        </p:blipFill>
        <p:spPr>
          <a:xfrm>
            <a:off x="1134745" y="2024380"/>
            <a:ext cx="9753600" cy="35242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Graphql</a:t>
            </a:r>
          </a:p>
        </p:txBody>
      </p:sp>
      <p:sp>
        <p:nvSpPr>
          <p:cNvPr id="5" name="Content Placeholder 4"/>
          <p:cNvSpPr>
            <a:spLocks noGrp="1"/>
          </p:cNvSpPr>
          <p:nvPr>
            <p:ph idx="1"/>
          </p:nvPr>
        </p:nvSpPr>
        <p:spPr>
          <a:xfrm>
            <a:off x="993775" y="1644650"/>
            <a:ext cx="7760335" cy="2290445"/>
          </a:xfrm>
        </p:spPr>
        <p:txBody>
          <a:bodyPr>
            <a:normAutofit fontScale="87500" lnSpcReduction="10000"/>
          </a:bodyPr>
          <a:lstStyle/>
          <a:p>
            <a:pPr marL="0" indent="0">
              <a:buNone/>
            </a:pPr>
            <a:r>
              <a:rPr lang="en-AU" altLang="en-US" sz="4400">
                <a:solidFill>
                  <a:schemeClr val="bg1"/>
                </a:solidFill>
              </a:rPr>
              <a:t>ORM (object-relational Mapping) Tools</a:t>
            </a:r>
            <a:r>
              <a:rPr lang="en-AU" altLang="en-US">
                <a:solidFill>
                  <a:schemeClr val="bg1"/>
                </a:solidFill>
              </a:rPr>
              <a:t/>
            </a:r>
            <a:br>
              <a:rPr lang="en-AU" altLang="en-US">
                <a:solidFill>
                  <a:schemeClr val="bg1"/>
                </a:solidFill>
              </a:rPr>
            </a:br>
            <a:endParaRPr lang="en-AU" altLang="en-US">
              <a:solidFill>
                <a:schemeClr val="bg1"/>
              </a:solidFill>
            </a:endParaRPr>
          </a:p>
          <a:p>
            <a:r>
              <a:rPr lang="en-AU" altLang="en-US">
                <a:solidFill>
                  <a:schemeClr val="bg1"/>
                </a:solidFill>
              </a:rPr>
              <a:t>     Entity framework / Hibernate</a:t>
            </a:r>
          </a:p>
          <a:p>
            <a:r>
              <a:rPr lang="en-AU" altLang="en-US">
                <a:solidFill>
                  <a:schemeClr val="bg1"/>
                </a:solidFill>
              </a:rPr>
              <a:t>     sqlAlchemy</a:t>
            </a:r>
          </a:p>
          <a:p>
            <a:pPr marL="0" indent="0">
              <a:buNone/>
            </a:pPr>
            <a:endParaRPr lang="en-AU" altLang="en-US">
              <a:solidFill>
                <a:schemeClr val="bg1"/>
              </a:solidFill>
            </a:endParaRPr>
          </a:p>
        </p:txBody>
      </p:sp>
      <p:sp>
        <p:nvSpPr>
          <p:cNvPr id="6" name="Text Box 5"/>
          <p:cNvSpPr txBox="1"/>
          <p:nvPr/>
        </p:nvSpPr>
        <p:spPr>
          <a:xfrm>
            <a:off x="838200" y="4203700"/>
            <a:ext cx="9731375" cy="1802765"/>
          </a:xfrm>
          <a:prstGeom prst="rect">
            <a:avLst/>
          </a:prstGeom>
          <a:noFill/>
          <a:ln cmpd="sng">
            <a:noFill/>
          </a:ln>
        </p:spPr>
        <p:txBody>
          <a:bodyPr wrap="square" rtlCol="0">
            <a:spAutoFit/>
          </a:bodyPr>
          <a:lstStyle/>
          <a:p>
            <a:pPr indent="0">
              <a:buFont typeface="Arial" panose="020B0604020202020204" pitchFamily="34" charset="0"/>
              <a:buNone/>
            </a:pPr>
            <a:r>
              <a:rPr lang="en-AU" altLang="zh-CN" sz="3200">
                <a:solidFill>
                  <a:schemeClr val="bg1"/>
                </a:solidFill>
              </a:rPr>
              <a:t>What do they do?</a:t>
            </a:r>
          </a:p>
          <a:p>
            <a:pPr indent="0">
              <a:buFont typeface="Arial" panose="020B0604020202020204" pitchFamily="34" charset="0"/>
              <a:buNone/>
            </a:pPr>
            <a:endParaRPr lang="en-AU" altLang="zh-CN" sz="3200">
              <a:solidFill>
                <a:schemeClr val="bg1"/>
              </a:solidFill>
            </a:endParaRPr>
          </a:p>
          <a:p>
            <a:pPr marL="342900" indent="-342900">
              <a:buFont typeface="Arial" panose="020B0604020202020204" pitchFamily="34" charset="0"/>
              <a:buChar char="•"/>
            </a:pPr>
            <a:r>
              <a:rPr lang="en-AU" altLang="zh-CN" sz="2400">
                <a:solidFill>
                  <a:schemeClr val="bg1"/>
                </a:solidFill>
              </a:rPr>
              <a:t>database objects &lt; --- &gt; in-memory data structures</a:t>
            </a:r>
          </a:p>
          <a:p>
            <a:pPr marL="342900" indent="-342900">
              <a:buFont typeface="Arial" panose="020B0604020202020204" pitchFamily="34" charset="0"/>
              <a:buChar char="•"/>
            </a:pPr>
            <a:r>
              <a:rPr lang="en-AU" altLang="zh-CN" sz="2400">
                <a:solidFill>
                  <a:schemeClr val="bg1"/>
                </a:solidFill>
              </a:rPr>
              <a:t>Store (cache)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pic>
        <p:nvPicPr>
          <p:cNvPr id="3" name="Content Placeholder 2" descr="microsoft-sql-server-logo-96AF49E2B3-seeklogo.com"/>
          <p:cNvPicPr>
            <a:picLocks noGrp="1" noChangeAspect="1"/>
          </p:cNvPicPr>
          <p:nvPr>
            <p:ph sz="half" idx="1"/>
          </p:nvPr>
        </p:nvPicPr>
        <p:blipFill>
          <a:blip r:embed="rId3"/>
          <a:stretch>
            <a:fillRect/>
          </a:stretch>
        </p:blipFill>
        <p:spPr>
          <a:xfrm>
            <a:off x="1793875" y="1856105"/>
            <a:ext cx="7822565" cy="3146425"/>
          </a:xfrm>
          <a:prstGeom prst="rect">
            <a:avLst/>
          </a:prstGeom>
        </p:spPr>
      </p:pic>
      <p:pic>
        <p:nvPicPr>
          <p:cNvPr id="2" name="Content Placeholder 1"/>
          <p:cNvPicPr>
            <a:picLocks noGrp="1" noChangeAspect="1"/>
          </p:cNvPicPr>
          <p:nvPr>
            <p:ph sz="half" idx="2"/>
          </p:nvPr>
        </p:nvPicPr>
        <p:blipFill>
          <a:blip r:embed="rId4"/>
          <a:stretch>
            <a:fillRect/>
          </a:stretch>
        </p:blipFill>
        <p:spPr>
          <a:xfrm>
            <a:off x="1491615" y="2644775"/>
            <a:ext cx="9352915" cy="2721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pic>
        <p:nvPicPr>
          <p:cNvPr id="7" name="Content Placeholder 6"/>
          <p:cNvPicPr>
            <a:picLocks noGrp="1" noChangeAspect="1"/>
          </p:cNvPicPr>
          <p:nvPr>
            <p:ph idx="1"/>
          </p:nvPr>
        </p:nvPicPr>
        <p:blipFill>
          <a:blip r:embed="rId3"/>
          <a:stretch>
            <a:fillRect/>
          </a:stretch>
        </p:blipFill>
        <p:spPr>
          <a:xfrm>
            <a:off x="3169285" y="2864485"/>
            <a:ext cx="5135245" cy="20935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pic>
        <p:nvPicPr>
          <p:cNvPr id="5" name="Content Placeholder 4"/>
          <p:cNvPicPr>
            <a:picLocks noGrp="1" noChangeAspect="1"/>
          </p:cNvPicPr>
          <p:nvPr>
            <p:ph sz="half" idx="1"/>
          </p:nvPr>
        </p:nvPicPr>
        <p:blipFill>
          <a:blip r:embed="rId3"/>
          <a:stretch>
            <a:fillRect/>
          </a:stretch>
        </p:blipFill>
        <p:spPr>
          <a:xfrm>
            <a:off x="1028700" y="1656715"/>
            <a:ext cx="1364615" cy="4351655"/>
          </a:xfrm>
          <a:prstGeom prst="rect">
            <a:avLst/>
          </a:prstGeom>
        </p:spPr>
      </p:pic>
      <p:pic>
        <p:nvPicPr>
          <p:cNvPr id="6" name="Content Placeholder 5"/>
          <p:cNvPicPr>
            <a:picLocks noGrp="1" noChangeAspect="1"/>
          </p:cNvPicPr>
          <p:nvPr>
            <p:ph sz="half" idx="2"/>
          </p:nvPr>
        </p:nvPicPr>
        <p:blipFill>
          <a:blip r:embed="rId4"/>
          <a:stretch>
            <a:fillRect/>
          </a:stretch>
        </p:blipFill>
        <p:spPr>
          <a:xfrm>
            <a:off x="3513455" y="1656715"/>
            <a:ext cx="1920240" cy="4351655"/>
          </a:xfrm>
          <a:prstGeom prst="rect">
            <a:avLst/>
          </a:prstGeom>
        </p:spPr>
      </p:pic>
      <p:pic>
        <p:nvPicPr>
          <p:cNvPr id="7" name="Picture 6"/>
          <p:cNvPicPr>
            <a:picLocks noChangeAspect="1"/>
          </p:cNvPicPr>
          <p:nvPr/>
        </p:nvPicPr>
        <p:blipFill>
          <a:blip r:embed="rId5"/>
          <a:stretch>
            <a:fillRect/>
          </a:stretch>
        </p:blipFill>
        <p:spPr>
          <a:xfrm>
            <a:off x="6567170" y="1656715"/>
            <a:ext cx="1798320" cy="4521200"/>
          </a:xfrm>
          <a:prstGeom prst="rect">
            <a:avLst/>
          </a:prstGeom>
        </p:spPr>
      </p:pic>
      <p:pic>
        <p:nvPicPr>
          <p:cNvPr id="8" name="Picture 7"/>
          <p:cNvPicPr>
            <a:picLocks noChangeAspect="1"/>
          </p:cNvPicPr>
          <p:nvPr/>
        </p:nvPicPr>
        <p:blipFill>
          <a:blip r:embed="rId6"/>
          <a:stretch>
            <a:fillRect/>
          </a:stretch>
        </p:blipFill>
        <p:spPr>
          <a:xfrm>
            <a:off x="9565640" y="1564005"/>
            <a:ext cx="2202815" cy="46139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pic>
        <p:nvPicPr>
          <p:cNvPr id="3" name="Content Placeholder 2" descr="react"/>
          <p:cNvPicPr>
            <a:picLocks noGrp="1" noChangeAspect="1"/>
          </p:cNvPicPr>
          <p:nvPr>
            <p:ph sz="half" idx="1"/>
          </p:nvPr>
        </p:nvPicPr>
        <p:blipFill>
          <a:blip r:embed="rId3"/>
          <a:stretch>
            <a:fillRect/>
          </a:stretch>
        </p:blipFill>
        <p:spPr>
          <a:xfrm>
            <a:off x="4781550" y="2012565"/>
            <a:ext cx="2628900" cy="26860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sp>
        <p:nvSpPr>
          <p:cNvPr id="5" name="Text Box 4"/>
          <p:cNvSpPr txBox="1"/>
          <p:nvPr/>
        </p:nvSpPr>
        <p:spPr>
          <a:xfrm>
            <a:off x="3328670" y="2570480"/>
            <a:ext cx="3721100" cy="2230755"/>
          </a:xfrm>
          <a:prstGeom prst="rect">
            <a:avLst/>
          </a:prstGeom>
          <a:noFill/>
        </p:spPr>
        <p:txBody>
          <a:bodyPr wrap="square" rtlCol="0">
            <a:spAutoFit/>
          </a:bodyPr>
          <a:lstStyle/>
          <a:p>
            <a:r>
              <a:rPr lang="en-AU" altLang="en-US" sz="4400">
                <a:solidFill>
                  <a:schemeClr val="bg1"/>
                </a:solidFill>
              </a:rPr>
              <a:t>Code Demo</a:t>
            </a:r>
          </a:p>
          <a:p>
            <a:endParaRPr lang="en-AU" altLang="en-US" sz="3200">
              <a:solidFill>
                <a:schemeClr val="bg1"/>
              </a:solidFill>
            </a:endParaRPr>
          </a:p>
          <a:p>
            <a:r>
              <a:rPr lang="en-AU" altLang="en-US" sz="3200">
                <a:solidFill>
                  <a:schemeClr val="bg1"/>
                </a:solidFill>
              </a:rPr>
              <a:t>1. colocation</a:t>
            </a:r>
          </a:p>
          <a:p>
            <a:r>
              <a:rPr lang="en-AU" altLang="en-US" sz="3200">
                <a:solidFill>
                  <a:schemeClr val="bg1"/>
                </a:solidFill>
              </a:rPr>
              <a:t>2. declarative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Graphql</a:t>
            </a:r>
          </a:p>
        </p:txBody>
      </p:sp>
      <p:sp>
        <p:nvSpPr>
          <p:cNvPr id="6" name="Text Box 5"/>
          <p:cNvSpPr txBox="1"/>
          <p:nvPr/>
        </p:nvSpPr>
        <p:spPr>
          <a:xfrm>
            <a:off x="2799715" y="2704465"/>
            <a:ext cx="4139565" cy="3145155"/>
          </a:xfrm>
          <a:prstGeom prst="rect">
            <a:avLst/>
          </a:prstGeom>
          <a:noFill/>
        </p:spPr>
        <p:txBody>
          <a:bodyPr wrap="none" rtlCol="0">
            <a:spAutoFit/>
          </a:bodyPr>
          <a:lstStyle/>
          <a:p>
            <a:pPr marL="571500" indent="-571500">
              <a:buFont typeface="Arial" panose="020B0604020202020204" pitchFamily="34" charset="0"/>
              <a:buChar char="•"/>
            </a:pPr>
            <a:r>
              <a:rPr lang="en-AU" altLang="en-US" sz="4000">
                <a:solidFill>
                  <a:schemeClr val="bg1"/>
                </a:solidFill>
              </a:rPr>
              <a:t>what is graphql?</a:t>
            </a:r>
          </a:p>
          <a:p>
            <a:pPr marL="571500" indent="-571500">
              <a:buFont typeface="Arial" panose="020B0604020202020204" pitchFamily="34" charset="0"/>
              <a:buChar char="•"/>
            </a:pPr>
            <a:r>
              <a:rPr lang="en-AU" altLang="en-US" sz="4000">
                <a:solidFill>
                  <a:schemeClr val="bg1"/>
                </a:solidFill>
              </a:rPr>
              <a:t>why graphql</a:t>
            </a:r>
          </a:p>
          <a:p>
            <a:pPr indent="0">
              <a:buFont typeface="Arial" panose="020B0604020202020204" pitchFamily="34" charset="0"/>
              <a:buNone/>
            </a:pPr>
            <a:endParaRPr lang="en-AU" altLang="en-US" sz="4000">
              <a:solidFill>
                <a:schemeClr val="bg1"/>
              </a:solidFill>
            </a:endParaRPr>
          </a:p>
          <a:p>
            <a:pPr marL="571500" indent="-571500">
              <a:buFont typeface="Arial" panose="020B0604020202020204" pitchFamily="34" charset="0"/>
              <a:buChar char="•"/>
            </a:pPr>
            <a:endParaRPr lang="en-AU" altLang="en-US" sz="4000">
              <a:solidFill>
                <a:schemeClr val="bg1"/>
              </a:solidFill>
            </a:endParaRPr>
          </a:p>
          <a:p>
            <a:pPr marL="571500" indent="-571500">
              <a:buFont typeface="Arial" panose="020B0604020202020204" pitchFamily="34" charset="0"/>
              <a:buChar char="•"/>
            </a:pPr>
            <a:endParaRPr lang="en-AU" altLang="en-US" sz="40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sp>
        <p:nvSpPr>
          <p:cNvPr id="2" name="Text Box 1"/>
          <p:cNvSpPr txBox="1"/>
          <p:nvPr/>
        </p:nvSpPr>
        <p:spPr>
          <a:xfrm>
            <a:off x="1550035" y="2360359"/>
            <a:ext cx="9996805" cy="3265805"/>
          </a:xfrm>
          <a:prstGeom prst="rect">
            <a:avLst/>
          </a:prstGeom>
          <a:noFill/>
        </p:spPr>
        <p:txBody>
          <a:bodyPr wrap="square" rtlCol="0">
            <a:spAutoFit/>
          </a:bodyPr>
          <a:lstStyle/>
          <a:p>
            <a:pPr marL="457200" indent="-457200">
              <a:buFont typeface="Arial" panose="020B0604020202020204" pitchFamily="34" charset="0"/>
              <a:buChar char="•"/>
            </a:pPr>
            <a:r>
              <a:rPr lang="en-AU" altLang="en-US" sz="3200" dirty="0">
                <a:solidFill>
                  <a:schemeClr val="bg1"/>
                </a:solidFill>
              </a:rPr>
              <a:t>query runner</a:t>
            </a:r>
          </a:p>
          <a:p>
            <a:pPr marL="914400" lvl="1" indent="-457200">
              <a:buFont typeface="Arial" panose="020B0604020202020204" pitchFamily="34" charset="0"/>
              <a:buChar char="•"/>
            </a:pPr>
            <a:r>
              <a:rPr lang="en-AU" altLang="en-US" sz="2400" dirty="0">
                <a:solidFill>
                  <a:schemeClr val="bg1"/>
                </a:solidFill>
              </a:rPr>
              <a:t>literals  -&gt; AST-&gt; composition -&gt; diff nodes -&gt; print -&gt; network</a:t>
            </a:r>
          </a:p>
          <a:p>
            <a:pPr marL="914400" lvl="1" indent="-457200">
              <a:buFont typeface="Arial" panose="020B0604020202020204" pitchFamily="34" charset="0"/>
              <a:buChar char="•"/>
            </a:pPr>
            <a:r>
              <a:rPr lang="en-AU" altLang="en-US" sz="2400" dirty="0">
                <a:solidFill>
                  <a:schemeClr val="bg1"/>
                </a:solidFill>
                <a:sym typeface="+mn-ea"/>
              </a:rPr>
              <a:t>network -&gt; traverse (query AST, payload) -&gt; save &amp; notify</a:t>
            </a:r>
            <a:br>
              <a:rPr lang="en-AU" altLang="en-US" sz="2400" dirty="0">
                <a:solidFill>
                  <a:schemeClr val="bg1"/>
                </a:solidFill>
                <a:sym typeface="+mn-ea"/>
              </a:rPr>
            </a:br>
            <a:endParaRPr lang="en-AU" altLang="en-US" sz="2400" dirty="0">
              <a:solidFill>
                <a:schemeClr val="bg1"/>
              </a:solidFill>
            </a:endParaRPr>
          </a:p>
          <a:p>
            <a:pPr marL="457200" indent="-457200">
              <a:buFont typeface="Arial" panose="020B0604020202020204" pitchFamily="34" charset="0"/>
              <a:buChar char="•"/>
            </a:pPr>
            <a:r>
              <a:rPr lang="en-AU" altLang="en-US" sz="3200" dirty="0">
                <a:solidFill>
                  <a:schemeClr val="bg1"/>
                </a:solidFill>
              </a:rPr>
              <a:t>own store</a:t>
            </a:r>
          </a:p>
          <a:p>
            <a:pPr marL="914400" lvl="1" indent="-457200">
              <a:buFont typeface="Arial" panose="020B0604020202020204" pitchFamily="34" charset="0"/>
              <a:buChar char="•"/>
            </a:pPr>
            <a:r>
              <a:rPr lang="en-AU" altLang="en-US" sz="2400" dirty="0">
                <a:solidFill>
                  <a:schemeClr val="bg1"/>
                </a:solidFill>
              </a:rPr>
              <a:t>flattened result</a:t>
            </a:r>
          </a:p>
          <a:p>
            <a:pPr marL="914400" lvl="1" indent="-457200">
              <a:buFont typeface="Arial" panose="020B0604020202020204" pitchFamily="34" charset="0"/>
              <a:buChar char="•"/>
            </a:pPr>
            <a:r>
              <a:rPr lang="en-AU" altLang="en-US" sz="2400" dirty="0">
                <a:solidFill>
                  <a:schemeClr val="bg1"/>
                </a:solidFill>
              </a:rPr>
              <a:t>notification</a:t>
            </a:r>
          </a:p>
          <a:p>
            <a:pPr marL="800100" lvl="1" indent="-342900">
              <a:buFont typeface="Arial" panose="020B0604020202020204" pitchFamily="34" charset="0"/>
              <a:buChar char="•"/>
            </a:pPr>
            <a:r>
              <a:rPr lang="en-AU" altLang="en-US" sz="2400" dirty="0">
                <a:solidFill>
                  <a:schemeClr val="bg1"/>
                </a:solidFill>
              </a:rPr>
              <a:t> </a:t>
            </a:r>
            <a:r>
              <a:rPr lang="en-AU" altLang="en-US" sz="2400" dirty="0" smtClean="0">
                <a:solidFill>
                  <a:schemeClr val="bg1"/>
                </a:solidFill>
              </a:rPr>
              <a:t>garbage </a:t>
            </a:r>
            <a:r>
              <a:rPr lang="en-AU" altLang="en-US" sz="2400" dirty="0">
                <a:solidFill>
                  <a:schemeClr val="bg1"/>
                </a:solidFill>
              </a:rPr>
              <a:t>collection</a:t>
            </a:r>
          </a:p>
        </p:txBody>
      </p:sp>
      <p:sp>
        <p:nvSpPr>
          <p:cNvPr id="3" name="Text Box 2"/>
          <p:cNvSpPr txBox="1"/>
          <p:nvPr/>
        </p:nvSpPr>
        <p:spPr>
          <a:xfrm>
            <a:off x="1550035" y="1737201"/>
            <a:ext cx="6142355" cy="368300"/>
          </a:xfrm>
          <a:prstGeom prst="rect">
            <a:avLst/>
          </a:prstGeom>
          <a:noFill/>
        </p:spPr>
        <p:txBody>
          <a:bodyPr wrap="square" rtlCol="0" anchor="t">
            <a:spAutoFit/>
          </a:bodyPr>
          <a:lstStyle/>
          <a:p>
            <a:r>
              <a:rPr lang="en-US">
                <a:solidFill>
                  <a:schemeClr val="bg1"/>
                </a:solidFill>
              </a:rPr>
              <a:t>https://speakerdeck.com/wincent/relay-deep-dive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Relay</a:t>
            </a:r>
          </a:p>
        </p:txBody>
      </p:sp>
      <p:sp>
        <p:nvSpPr>
          <p:cNvPr id="5" name="Text Box 4"/>
          <p:cNvSpPr txBox="1"/>
          <p:nvPr/>
        </p:nvSpPr>
        <p:spPr>
          <a:xfrm>
            <a:off x="3376295" y="2592070"/>
            <a:ext cx="5439410" cy="2291080"/>
          </a:xfrm>
          <a:prstGeom prst="rect">
            <a:avLst/>
          </a:prstGeom>
          <a:noFill/>
        </p:spPr>
        <p:txBody>
          <a:bodyPr wrap="square" rtlCol="0">
            <a:spAutoFit/>
          </a:bodyPr>
          <a:lstStyle/>
          <a:p>
            <a:pPr marL="571500" indent="-571500">
              <a:buFont typeface="Arial" panose="020B0604020202020204" pitchFamily="34" charset="0"/>
              <a:buChar char="•"/>
            </a:pPr>
            <a:r>
              <a:rPr lang="en-AU" altLang="en-US" sz="3600">
                <a:solidFill>
                  <a:schemeClr val="bg1"/>
                </a:solidFill>
              </a:rPr>
              <a:t>classic relay</a:t>
            </a:r>
          </a:p>
          <a:p>
            <a:pPr marL="571500" indent="-571500">
              <a:buFont typeface="Arial" panose="020B0604020202020204" pitchFamily="34" charset="0"/>
              <a:buChar char="•"/>
            </a:pPr>
            <a:r>
              <a:rPr lang="en-AU" altLang="en-US" sz="3600">
                <a:solidFill>
                  <a:schemeClr val="bg1"/>
                </a:solidFill>
              </a:rPr>
              <a:t>relay classic</a:t>
            </a:r>
          </a:p>
          <a:p>
            <a:pPr marL="571500" indent="-571500">
              <a:buFont typeface="Arial" panose="020B0604020202020204" pitchFamily="34" charset="0"/>
              <a:buChar char="•"/>
            </a:pPr>
            <a:r>
              <a:rPr lang="en-AU" altLang="en-US" sz="3600">
                <a:solidFill>
                  <a:schemeClr val="bg1"/>
                </a:solidFill>
              </a:rPr>
              <a:t>relay compat</a:t>
            </a:r>
          </a:p>
          <a:p>
            <a:pPr marL="571500" indent="-571500">
              <a:buFont typeface="Arial" panose="020B0604020202020204" pitchFamily="34" charset="0"/>
              <a:buChar char="•"/>
            </a:pPr>
            <a:r>
              <a:rPr lang="en-AU" altLang="en-US" sz="3600">
                <a:solidFill>
                  <a:schemeClr val="bg1"/>
                </a:solidFill>
              </a:rPr>
              <a:t>relay modern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 and Relay</a:t>
            </a:r>
          </a:p>
        </p:txBody>
      </p:sp>
      <p:sp>
        <p:nvSpPr>
          <p:cNvPr id="2" name="Text Box 1"/>
          <p:cNvSpPr txBox="1"/>
          <p:nvPr/>
        </p:nvSpPr>
        <p:spPr>
          <a:xfrm>
            <a:off x="4100251" y="2887546"/>
            <a:ext cx="1999607" cy="1014095"/>
          </a:xfrm>
          <a:prstGeom prst="rect">
            <a:avLst/>
          </a:prstGeom>
          <a:noFill/>
        </p:spPr>
        <p:txBody>
          <a:bodyPr wrap="square" rtlCol="0">
            <a:spAutoFit/>
          </a:bodyPr>
          <a:lstStyle/>
          <a:p>
            <a:r>
              <a:rPr lang="en-AU" altLang="en-US" sz="6000" dirty="0">
                <a:solidFill>
                  <a:schemeClr val="bg1"/>
                </a:solidFill>
              </a:rPr>
              <a:t>Q&amp;A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Graphql</a:t>
            </a:r>
          </a:p>
        </p:txBody>
      </p:sp>
      <p:sp>
        <p:nvSpPr>
          <p:cNvPr id="2" name="Text Box 1"/>
          <p:cNvSpPr txBox="1"/>
          <p:nvPr/>
        </p:nvSpPr>
        <p:spPr>
          <a:xfrm>
            <a:off x="1199515" y="2081530"/>
            <a:ext cx="3780155" cy="3660140"/>
          </a:xfrm>
          <a:prstGeom prst="rect">
            <a:avLst/>
          </a:prstGeom>
          <a:noFill/>
        </p:spPr>
        <p:txBody>
          <a:bodyPr wrap="square" rtlCol="0" anchor="t">
            <a:spAutoFit/>
          </a:bodyPr>
          <a:lstStyle/>
          <a:p>
            <a:r>
              <a:rPr lang="en-US">
                <a:solidFill>
                  <a:schemeClr val="bg1"/>
                </a:solidFill>
              </a:rPr>
              <a:t>{</a:t>
            </a:r>
          </a:p>
          <a:p>
            <a:r>
              <a:rPr lang="en-US">
                <a:solidFill>
                  <a:schemeClr val="bg1"/>
                </a:solidFill>
              </a:rPr>
              <a:t>  viewer {</a:t>
            </a:r>
          </a:p>
          <a:p>
            <a:r>
              <a:rPr lang="en-US">
                <a:solidFill>
                  <a:schemeClr val="bg1"/>
                </a:solidFill>
              </a:rPr>
              <a:t>    user</a:t>
            </a:r>
            <a:r>
              <a:rPr lang="en-AU" altLang="en-US">
                <a:solidFill>
                  <a:schemeClr val="bg1"/>
                </a:solidFill>
              </a:rPr>
              <a:t>(id:1,   [name:</a:t>
            </a:r>
            <a:r>
              <a:rPr lang="en-AU" altLang="en-US" i="1">
                <a:solidFill>
                  <a:schemeClr val="bg1"/>
                </a:solidFill>
              </a:rPr>
              <a:t>undefined</a:t>
            </a:r>
            <a:r>
              <a:rPr lang="en-AU" altLang="en-US">
                <a:solidFill>
                  <a:schemeClr val="bg1"/>
                </a:solidFill>
              </a:rPr>
              <a:t>])</a:t>
            </a:r>
            <a:r>
              <a:rPr lang="en-US">
                <a:solidFill>
                  <a:schemeClr val="bg1"/>
                </a:solidFill>
              </a:rPr>
              <a:t> {</a:t>
            </a:r>
          </a:p>
          <a:p>
            <a:r>
              <a:rPr lang="en-US">
                <a:solidFill>
                  <a:schemeClr val="bg1"/>
                </a:solidFill>
              </a:rPr>
              <a:t>     </a:t>
            </a:r>
            <a:r>
              <a:rPr lang="en-AU" altLang="en-US">
                <a:solidFill>
                  <a:schemeClr val="bg1"/>
                </a:solidFill>
              </a:rPr>
              <a:t>id</a:t>
            </a:r>
            <a:r>
              <a:rPr lang="en-US">
                <a:solidFill>
                  <a:schemeClr val="bg1"/>
                </a:solidFill>
              </a:rPr>
              <a:t> </a:t>
            </a:r>
          </a:p>
          <a:p>
            <a:r>
              <a:rPr lang="en-US">
                <a:solidFill>
                  <a:schemeClr val="bg1"/>
                </a:solidFill>
              </a:rPr>
              <a:t>     completedCount</a:t>
            </a:r>
          </a:p>
          <a:p>
            <a:r>
              <a:rPr lang="en-US">
                <a:solidFill>
                  <a:schemeClr val="bg1"/>
                </a:solidFill>
              </a:rPr>
              <a:t>      ...F0</a:t>
            </a:r>
          </a:p>
          <a:p>
            <a:r>
              <a:rPr lang="en-US">
                <a:solidFill>
                  <a:schemeClr val="bg1"/>
                </a:solidFill>
              </a:rPr>
              <a:t>    }</a:t>
            </a:r>
          </a:p>
          <a:p>
            <a:r>
              <a:rPr lang="en-US">
                <a:solidFill>
                  <a:schemeClr val="bg1"/>
                </a:solidFill>
              </a:rPr>
              <a:t>  }</a:t>
            </a:r>
          </a:p>
          <a:p>
            <a:r>
              <a:rPr lang="en-US">
                <a:solidFill>
                  <a:schemeClr val="bg1"/>
                </a:solidFill>
              </a:rPr>
              <a:t>}</a:t>
            </a:r>
          </a:p>
          <a:p>
            <a:endParaRPr lang="en-US">
              <a:solidFill>
                <a:schemeClr val="bg1"/>
              </a:solidFill>
            </a:endParaRPr>
          </a:p>
          <a:p>
            <a:r>
              <a:rPr lang="en-US">
                <a:solidFill>
                  <a:schemeClr val="bg1"/>
                </a:solidFill>
              </a:rPr>
              <a:t>fragment F0 on User {</a:t>
            </a:r>
          </a:p>
          <a:p>
            <a:r>
              <a:rPr lang="en-US">
                <a:solidFill>
                  <a:schemeClr val="bg1"/>
                </a:solidFill>
              </a:rPr>
              <a:t>  totalCount</a:t>
            </a:r>
          </a:p>
          <a:p>
            <a:r>
              <a:rPr lang="en-US">
                <a:solidFill>
                  <a:schemeClr val="bg1"/>
                </a:solidFill>
              </a:rPr>
              <a:t>}</a:t>
            </a:r>
          </a:p>
        </p:txBody>
      </p:sp>
      <p:sp>
        <p:nvSpPr>
          <p:cNvPr id="3" name="Text Box 2"/>
          <p:cNvSpPr txBox="1"/>
          <p:nvPr/>
        </p:nvSpPr>
        <p:spPr>
          <a:xfrm>
            <a:off x="6317615" y="2212975"/>
            <a:ext cx="4305935" cy="3111500"/>
          </a:xfrm>
          <a:prstGeom prst="rect">
            <a:avLst/>
          </a:prstGeom>
          <a:noFill/>
        </p:spPr>
        <p:txBody>
          <a:bodyPr wrap="square" rtlCol="0" anchor="t">
            <a:spAutoFit/>
          </a:bodyPr>
          <a:lstStyle/>
          <a:p>
            <a:r>
              <a:rPr lang="en-US"/>
              <a:t>{</a:t>
            </a:r>
          </a:p>
          <a:p>
            <a:r>
              <a:rPr lang="en-US"/>
              <a:t>  "</a:t>
            </a:r>
            <a:r>
              <a:rPr lang="en-US">
                <a:solidFill>
                  <a:schemeClr val="tx1"/>
                </a:solidFill>
              </a:rPr>
              <a:t>data</a:t>
            </a:r>
            <a:r>
              <a:rPr lang="en-US"/>
              <a:t>": {</a:t>
            </a:r>
          </a:p>
          <a:p>
            <a:r>
              <a:rPr lang="en-US"/>
              <a:t>    </a:t>
            </a:r>
            <a:r>
              <a:rPr lang="en-US">
                <a:solidFill>
                  <a:schemeClr val="bg1"/>
                </a:solidFill>
              </a:rPr>
              <a:t>"viewer": {</a:t>
            </a:r>
          </a:p>
          <a:p>
            <a:r>
              <a:rPr lang="en-US">
                <a:solidFill>
                  <a:schemeClr val="bg1"/>
                </a:solidFill>
              </a:rPr>
              <a:t>      "user": {</a:t>
            </a:r>
          </a:p>
          <a:p>
            <a:r>
              <a:rPr lang="en-US">
                <a:solidFill>
                  <a:schemeClr val="bg1"/>
                </a:solidFill>
              </a:rPr>
              <a:t>        "id": "User:me",</a:t>
            </a:r>
          </a:p>
          <a:p>
            <a:r>
              <a:rPr lang="en-US">
                <a:solidFill>
                  <a:schemeClr val="bg1"/>
                </a:solidFill>
              </a:rPr>
              <a:t>        "completedCount": 1,</a:t>
            </a:r>
          </a:p>
          <a:p>
            <a:r>
              <a:rPr lang="en-US">
                <a:solidFill>
                  <a:schemeClr val="bg1"/>
                </a:solidFill>
              </a:rPr>
              <a:t>        "totalCount": 8</a:t>
            </a:r>
          </a:p>
          <a:p>
            <a:r>
              <a:rPr lang="en-US">
                <a:solidFill>
                  <a:schemeClr val="bg1"/>
                </a:solidFill>
              </a:rPr>
              <a:t>      }</a:t>
            </a:r>
          </a:p>
          <a:p>
            <a:r>
              <a:rPr lang="en-US">
                <a:solidFill>
                  <a:schemeClr val="bg1"/>
                </a:solidFill>
              </a:rPr>
              <a:t>    }</a:t>
            </a:r>
          </a:p>
          <a:p>
            <a:r>
              <a:rPr lang="en-US"/>
              <a:t>  }</a:t>
            </a:r>
          </a:p>
          <a:p>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a:t>
            </a:r>
          </a:p>
        </p:txBody>
      </p:sp>
      <p:sp>
        <p:nvSpPr>
          <p:cNvPr id="9" name="Text Box 8"/>
          <p:cNvSpPr txBox="1"/>
          <p:nvPr/>
        </p:nvSpPr>
        <p:spPr>
          <a:xfrm>
            <a:off x="1760855" y="2376170"/>
            <a:ext cx="3232150" cy="2105660"/>
          </a:xfrm>
          <a:prstGeom prst="rect">
            <a:avLst/>
          </a:prstGeom>
          <a:noFill/>
        </p:spPr>
        <p:txBody>
          <a:bodyPr wrap="square" rtlCol="0" anchor="t">
            <a:spAutoFit/>
          </a:bodyPr>
          <a:lstStyle/>
          <a:p>
            <a:r>
              <a:rPr lang="en-US" sz="2000">
                <a:solidFill>
                  <a:schemeClr val="tx1"/>
                </a:solidFill>
              </a:rPr>
              <a:t>select   </a:t>
            </a:r>
            <a:r>
              <a:rPr lang="en-AU" altLang="en-US">
                <a:solidFill>
                  <a:schemeClr val="bg1"/>
                </a:solidFill>
              </a:rPr>
              <a:t>userId,</a:t>
            </a:r>
          </a:p>
          <a:p>
            <a:r>
              <a:rPr lang="en-US">
                <a:solidFill>
                  <a:schemeClr val="bg1"/>
                </a:solidFill>
              </a:rPr>
              <a:t>completedCount, </a:t>
            </a:r>
          </a:p>
          <a:p>
            <a:r>
              <a:rPr lang="en-AU" altLang="en-US">
                <a:solidFill>
                  <a:schemeClr val="bg1"/>
                </a:solidFill>
              </a:rPr>
              <a:t>totalcount</a:t>
            </a:r>
          </a:p>
          <a:p>
            <a:endParaRPr lang="en-AU" altLang="en-US">
              <a:solidFill>
                <a:schemeClr val="bg1"/>
              </a:solidFill>
            </a:endParaRPr>
          </a:p>
          <a:p>
            <a:r>
              <a:rPr lang="en-US" sz="2000">
                <a:solidFill>
                  <a:schemeClr val="tx1"/>
                </a:solidFill>
              </a:rPr>
              <a:t>from      </a:t>
            </a:r>
            <a:r>
              <a:rPr lang="en-US">
                <a:solidFill>
                  <a:schemeClr val="bg1"/>
                </a:solidFill>
              </a:rPr>
              <a:t>user</a:t>
            </a:r>
          </a:p>
          <a:p>
            <a:endParaRPr lang="en-US">
              <a:solidFill>
                <a:schemeClr val="bg1"/>
              </a:solidFill>
            </a:endParaRPr>
          </a:p>
          <a:p>
            <a:r>
              <a:rPr lang="en-AU" altLang="en-US" sz="2000">
                <a:solidFill>
                  <a:schemeClr val="tx1"/>
                </a:solidFill>
              </a:rPr>
              <a:t>where   </a:t>
            </a:r>
            <a:r>
              <a:rPr lang="en-AU" altLang="en-US">
                <a:solidFill>
                  <a:schemeClr val="bg1"/>
                </a:solidFill>
              </a:rPr>
              <a:t>id=1</a:t>
            </a:r>
          </a:p>
        </p:txBody>
      </p:sp>
      <p:graphicFrame>
        <p:nvGraphicFramePr>
          <p:cNvPr id="10" name="Table 9"/>
          <p:cNvGraphicFramePr/>
          <p:nvPr/>
        </p:nvGraphicFramePr>
        <p:xfrm>
          <a:off x="7149465" y="2780030"/>
          <a:ext cx="4027170" cy="1297940"/>
        </p:xfrm>
        <a:graphic>
          <a:graphicData uri="http://schemas.openxmlformats.org/drawingml/2006/table">
            <a:tbl>
              <a:tblPr firstRow="1" bandRow="1">
                <a:tableStyleId>{5C22544A-7EE6-4342-B048-85BDC9FD1C3A}</a:tableStyleId>
              </a:tblPr>
              <a:tblGrid>
                <a:gridCol w="1343025">
                  <a:extLst>
                    <a:ext uri="{9D8B030D-6E8A-4147-A177-3AD203B41FA5}">
                      <a16:colId xmlns:a16="http://schemas.microsoft.com/office/drawing/2014/main" val="20000"/>
                    </a:ext>
                  </a:extLst>
                </a:gridCol>
                <a:gridCol w="1342390">
                  <a:extLst>
                    <a:ext uri="{9D8B030D-6E8A-4147-A177-3AD203B41FA5}">
                      <a16:colId xmlns:a16="http://schemas.microsoft.com/office/drawing/2014/main" val="20001"/>
                    </a:ext>
                  </a:extLst>
                </a:gridCol>
                <a:gridCol w="1341755">
                  <a:extLst>
                    <a:ext uri="{9D8B030D-6E8A-4147-A177-3AD203B41FA5}">
                      <a16:colId xmlns:a16="http://schemas.microsoft.com/office/drawing/2014/main" val="20002"/>
                    </a:ext>
                  </a:extLst>
                </a:gridCol>
              </a:tblGrid>
              <a:tr h="678180">
                <a:tc>
                  <a:txBody>
                    <a:bodyPr/>
                    <a:lstStyle/>
                    <a:p>
                      <a:pPr>
                        <a:buNone/>
                      </a:pPr>
                      <a:r>
                        <a:rPr lang="en-AU" altLang="en-US"/>
                        <a:t>userid</a:t>
                      </a:r>
                    </a:p>
                  </a:txBody>
                  <a:tcPr/>
                </a:tc>
                <a:tc>
                  <a:txBody>
                    <a:bodyPr/>
                    <a:lstStyle/>
                    <a:p>
                      <a:pPr>
                        <a:buNone/>
                      </a:pPr>
                      <a:r>
                        <a:rPr lang="en-AU" altLang="en-US"/>
                        <a:t>completeCount</a:t>
                      </a:r>
                    </a:p>
                  </a:txBody>
                  <a:tcPr/>
                </a:tc>
                <a:tc>
                  <a:txBody>
                    <a:bodyPr/>
                    <a:lstStyle/>
                    <a:p>
                      <a:pPr>
                        <a:buNone/>
                      </a:pPr>
                      <a:r>
                        <a:rPr lang="en-AU" altLang="en-US"/>
                        <a:t>totalCount</a:t>
                      </a:r>
                    </a:p>
                  </a:txBody>
                  <a:tcPr/>
                </a:tc>
                <a:extLst>
                  <a:ext uri="{0D108BD9-81ED-4DB2-BD59-A6C34878D82A}">
                    <a16:rowId xmlns:a16="http://schemas.microsoft.com/office/drawing/2014/main" val="10000"/>
                  </a:ext>
                </a:extLst>
              </a:tr>
              <a:tr h="619760">
                <a:tc>
                  <a:txBody>
                    <a:bodyPr/>
                    <a:lstStyle/>
                    <a:p>
                      <a:pPr>
                        <a:buNone/>
                      </a:pPr>
                      <a:r>
                        <a:rPr lang="en-AU" altLang="en-US"/>
                        <a:t>1</a:t>
                      </a:r>
                    </a:p>
                  </a:txBody>
                  <a:tcPr/>
                </a:tc>
                <a:tc>
                  <a:txBody>
                    <a:bodyPr/>
                    <a:lstStyle/>
                    <a:p>
                      <a:pPr>
                        <a:buNone/>
                      </a:pPr>
                      <a:r>
                        <a:rPr lang="en-AU" altLang="en-US"/>
                        <a:t>1</a:t>
                      </a:r>
                    </a:p>
                  </a:txBody>
                  <a:tcPr/>
                </a:tc>
                <a:tc>
                  <a:txBody>
                    <a:bodyPr/>
                    <a:lstStyle/>
                    <a:p>
                      <a:pPr>
                        <a:buNone/>
                      </a:pPr>
                      <a:r>
                        <a:rPr lang="en-AU" altLang="en-US"/>
                        <a:t>8</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a:t>
            </a:r>
          </a:p>
        </p:txBody>
      </p:sp>
      <p:pic>
        <p:nvPicPr>
          <p:cNvPr id="8" name="Content Placeholder 7" descr="GraphQL"/>
          <p:cNvPicPr>
            <a:picLocks noGrp="1" noChangeAspect="1"/>
          </p:cNvPicPr>
          <p:nvPr>
            <p:ph idx="1"/>
          </p:nvPr>
        </p:nvPicPr>
        <p:blipFill>
          <a:blip r:embed="rId3"/>
          <a:stretch>
            <a:fillRect/>
          </a:stretch>
        </p:blipFill>
        <p:spPr>
          <a:xfrm>
            <a:off x="4502785" y="2527935"/>
            <a:ext cx="2771775" cy="27622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995" y="401320"/>
            <a:ext cx="4574540" cy="1325880"/>
          </a:xfrm>
        </p:spPr>
        <p:txBody>
          <a:bodyPr/>
          <a:lstStyle/>
          <a:p>
            <a:r>
              <a:rPr lang="en-AU" altLang="en-US">
                <a:solidFill>
                  <a:schemeClr val="bg1"/>
                </a:solidFill>
              </a:rPr>
              <a:t>Graphql</a:t>
            </a:r>
          </a:p>
        </p:txBody>
      </p:sp>
      <p:pic>
        <p:nvPicPr>
          <p:cNvPr id="3" name="Content Placeholder 2"/>
          <p:cNvPicPr>
            <a:picLocks noGrp="1" noChangeAspect="1"/>
          </p:cNvPicPr>
          <p:nvPr>
            <p:ph sz="half" idx="1"/>
          </p:nvPr>
        </p:nvPicPr>
        <p:blipFill>
          <a:blip r:embed="rId3"/>
          <a:stretch>
            <a:fillRect/>
          </a:stretch>
        </p:blipFill>
        <p:spPr>
          <a:xfrm>
            <a:off x="5340985" y="1186180"/>
            <a:ext cx="6274435" cy="5220335"/>
          </a:xfrm>
          <a:prstGeom prst="rect">
            <a:avLst/>
          </a:prstGeom>
        </p:spPr>
      </p:pic>
      <p:pic>
        <p:nvPicPr>
          <p:cNvPr id="6" name="Content Placeholder 5" descr="GraphQL"/>
          <p:cNvPicPr>
            <a:picLocks noGrp="1" noChangeAspect="1"/>
          </p:cNvPicPr>
          <p:nvPr>
            <p:ph sz="half" idx="2"/>
          </p:nvPr>
        </p:nvPicPr>
        <p:blipFill>
          <a:blip r:embed="rId4"/>
          <a:stretch>
            <a:fillRect/>
          </a:stretch>
        </p:blipFill>
        <p:spPr>
          <a:xfrm>
            <a:off x="1258570" y="3061335"/>
            <a:ext cx="2028825" cy="20224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a:t>
            </a:r>
          </a:p>
        </p:txBody>
      </p:sp>
      <p:sp>
        <p:nvSpPr>
          <p:cNvPr id="7" name="Text Box 6"/>
          <p:cNvSpPr txBox="1"/>
          <p:nvPr/>
        </p:nvSpPr>
        <p:spPr>
          <a:xfrm>
            <a:off x="1418590" y="3058795"/>
            <a:ext cx="309880" cy="948690"/>
          </a:xfrm>
          <a:prstGeom prst="rect">
            <a:avLst/>
          </a:prstGeom>
          <a:noFill/>
        </p:spPr>
        <p:txBody>
          <a:bodyPr wrap="none" rtlCol="0">
            <a:spAutoFit/>
          </a:bodyPr>
          <a:lstStyle/>
          <a:p>
            <a:endParaRPr lang="en-AU" altLang="en-US" sz="2800">
              <a:solidFill>
                <a:schemeClr val="bg1"/>
              </a:solidFill>
            </a:endParaRPr>
          </a:p>
          <a:p>
            <a:endParaRPr lang="en-AU" altLang="en-US" sz="2800">
              <a:solidFill>
                <a:schemeClr val="bg1"/>
              </a:solidFill>
            </a:endParaRPr>
          </a:p>
        </p:txBody>
      </p:sp>
      <p:pic>
        <p:nvPicPr>
          <p:cNvPr id="8" name="Content Placeholder 7" descr="rest_api"/>
          <p:cNvPicPr>
            <a:picLocks noGrp="1" noChangeAspect="1"/>
          </p:cNvPicPr>
          <p:nvPr>
            <p:ph idx="1"/>
          </p:nvPr>
        </p:nvPicPr>
        <p:blipFill>
          <a:blip r:embed="rId3"/>
          <a:stretch>
            <a:fillRect/>
          </a:stretch>
        </p:blipFill>
        <p:spPr>
          <a:xfrm>
            <a:off x="2903855" y="2449830"/>
            <a:ext cx="5905500" cy="25050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0920"/>
          </a:xfrm>
        </p:spPr>
        <p:txBody>
          <a:bodyPr/>
          <a:lstStyle/>
          <a:p>
            <a:r>
              <a:rPr lang="en-AU" altLang="en-US">
                <a:solidFill>
                  <a:schemeClr val="bg1"/>
                </a:solidFill>
              </a:rPr>
              <a:t>Graphql</a:t>
            </a:r>
          </a:p>
        </p:txBody>
      </p:sp>
      <p:sp>
        <p:nvSpPr>
          <p:cNvPr id="2" name="Text Box 1"/>
          <p:cNvSpPr txBox="1"/>
          <p:nvPr/>
        </p:nvSpPr>
        <p:spPr>
          <a:xfrm>
            <a:off x="964565" y="1769745"/>
            <a:ext cx="10389235" cy="1191895"/>
          </a:xfrm>
          <a:prstGeom prst="rect">
            <a:avLst/>
          </a:prstGeom>
          <a:noFill/>
        </p:spPr>
        <p:txBody>
          <a:bodyPr wrap="square" rtlCol="0">
            <a:spAutoFit/>
          </a:bodyPr>
          <a:lstStyle/>
          <a:p>
            <a:pPr marL="457200" indent="-457200">
              <a:buAutoNum type="arabicPeriod"/>
            </a:pPr>
            <a:r>
              <a:rPr lang="en-AU" altLang="en-US" sz="2400">
                <a:solidFill>
                  <a:schemeClr val="bg1"/>
                </a:solidFill>
              </a:rPr>
              <a:t>It is language designed for communcation between </a:t>
            </a:r>
            <a:br>
              <a:rPr lang="en-AU" altLang="en-US" sz="2400">
                <a:solidFill>
                  <a:schemeClr val="bg1"/>
                </a:solidFill>
              </a:rPr>
            </a:br>
            <a:r>
              <a:rPr lang="en-AU" altLang="en-US" sz="2400">
                <a:solidFill>
                  <a:schemeClr val="bg1"/>
                </a:solidFill>
              </a:rPr>
              <a:t>Web Client and Web Server </a:t>
            </a:r>
          </a:p>
          <a:p>
            <a:pPr marL="457200" indent="-457200">
              <a:buAutoNum type="arabicPeriod"/>
            </a:pPr>
            <a:endParaRPr lang="en-AU" altLang="en-US" sz="2400">
              <a:solidFill>
                <a:schemeClr val="bg1"/>
              </a:solidFill>
            </a:endParaRPr>
          </a:p>
        </p:txBody>
      </p:sp>
      <p:sp>
        <p:nvSpPr>
          <p:cNvPr id="3" name="Text Box 2"/>
          <p:cNvSpPr txBox="1"/>
          <p:nvPr/>
        </p:nvSpPr>
        <p:spPr>
          <a:xfrm>
            <a:off x="2278380" y="2628265"/>
            <a:ext cx="3969385" cy="642620"/>
          </a:xfrm>
          <a:prstGeom prst="rect">
            <a:avLst/>
          </a:prstGeom>
          <a:noFill/>
        </p:spPr>
        <p:txBody>
          <a:bodyPr wrap="none" rtlCol="0">
            <a:spAutoFit/>
          </a:bodyPr>
          <a:lstStyle/>
          <a:p>
            <a:pPr marL="285750" indent="-285750">
              <a:buFont typeface="Arial" panose="020B0604020202020204" pitchFamily="34" charset="0"/>
              <a:buChar char="•"/>
            </a:pPr>
            <a:r>
              <a:rPr lang="en-AU" altLang="en-US">
                <a:solidFill>
                  <a:schemeClr val="bg1"/>
                </a:solidFill>
              </a:rPr>
              <a:t>web clients: browser and mobile apps</a:t>
            </a:r>
          </a:p>
          <a:p>
            <a:pPr marL="285750" indent="-285750">
              <a:buFont typeface="Arial" panose="020B0604020202020204" pitchFamily="34" charset="0"/>
              <a:buChar char="•"/>
            </a:pPr>
            <a:r>
              <a:rPr lang="en-AU" altLang="en-US">
                <a:solidFill>
                  <a:schemeClr val="bg1"/>
                </a:solidFill>
              </a:rPr>
              <a:t>web Server: node.js python .net ..</a:t>
            </a:r>
          </a:p>
        </p:txBody>
      </p:sp>
      <p:sp>
        <p:nvSpPr>
          <p:cNvPr id="6" name="Text Box 5"/>
          <p:cNvSpPr txBox="1"/>
          <p:nvPr/>
        </p:nvSpPr>
        <p:spPr>
          <a:xfrm>
            <a:off x="1036955" y="4096385"/>
            <a:ext cx="4842479" cy="461665"/>
          </a:xfrm>
          <a:prstGeom prst="rect">
            <a:avLst/>
          </a:prstGeom>
          <a:noFill/>
        </p:spPr>
        <p:txBody>
          <a:bodyPr wrap="none" rtlCol="0">
            <a:spAutoFit/>
          </a:bodyPr>
          <a:lstStyle/>
          <a:p>
            <a:r>
              <a:rPr lang="en-AU" altLang="en-US" sz="2400" dirty="0">
                <a:solidFill>
                  <a:schemeClr val="bg1"/>
                </a:solidFill>
              </a:rPr>
              <a:t>3. </a:t>
            </a:r>
            <a:r>
              <a:rPr lang="en-AU" altLang="en-US" sz="2400" dirty="0" smtClean="0">
                <a:solidFill>
                  <a:schemeClr val="bg1"/>
                </a:solidFill>
              </a:rPr>
              <a:t>It is easy, flexible</a:t>
            </a:r>
            <a:r>
              <a:rPr lang="en-AU" altLang="en-US" sz="2400" dirty="0">
                <a:solidFill>
                  <a:schemeClr val="bg1"/>
                </a:solidFill>
              </a:rPr>
              <a:t>, and strong typed</a:t>
            </a:r>
          </a:p>
        </p:txBody>
      </p:sp>
      <p:sp>
        <p:nvSpPr>
          <p:cNvPr id="8" name="Text Box 7"/>
          <p:cNvSpPr txBox="1"/>
          <p:nvPr/>
        </p:nvSpPr>
        <p:spPr>
          <a:xfrm>
            <a:off x="2320290" y="4728210"/>
            <a:ext cx="7677785" cy="1191260"/>
          </a:xfrm>
          <a:prstGeom prst="rect">
            <a:avLst/>
          </a:prstGeom>
          <a:noFill/>
          <a:ln>
            <a:noFill/>
          </a:ln>
        </p:spPr>
        <p:txBody>
          <a:bodyPr wrap="square" rtlCol="0">
            <a:spAutoFit/>
          </a:bodyPr>
          <a:lstStyle/>
          <a:p>
            <a:pPr marL="285750" indent="-285750">
              <a:buFont typeface="Arial" panose="020B0604020202020204" pitchFamily="34" charset="0"/>
              <a:buChar char="•"/>
            </a:pPr>
            <a:r>
              <a:rPr lang="en-AU" altLang="en-US">
                <a:solidFill>
                  <a:schemeClr val="bg1"/>
                </a:solidFill>
              </a:rPr>
              <a:t>JSON without Key</a:t>
            </a:r>
          </a:p>
          <a:p>
            <a:pPr marL="285750" indent="-285750">
              <a:buFont typeface="Arial" panose="020B0604020202020204" pitchFamily="34" charset="0"/>
              <a:buChar char="•"/>
            </a:pPr>
            <a:r>
              <a:rPr lang="en-AU" altLang="en-US">
                <a:solidFill>
                  <a:schemeClr val="bg1"/>
                </a:solidFill>
              </a:rPr>
              <a:t>strong typed (demo)</a:t>
            </a:r>
          </a:p>
          <a:p>
            <a:pPr marL="285750" indent="-285750">
              <a:buFont typeface="Arial" panose="020B0604020202020204" pitchFamily="34" charset="0"/>
              <a:buChar char="•"/>
            </a:pPr>
            <a:r>
              <a:rPr lang="en-AU" altLang="en-US">
                <a:solidFill>
                  <a:schemeClr val="bg1"/>
                </a:solidFill>
                <a:sym typeface="+mn-ea"/>
              </a:rPr>
              <a:t>dynamic</a:t>
            </a:r>
          </a:p>
          <a:p>
            <a:pPr marL="285750" indent="-285750">
              <a:buFont typeface="Arial" panose="020B0604020202020204" pitchFamily="34" charset="0"/>
              <a:buChar char="•"/>
            </a:pPr>
            <a:r>
              <a:rPr lang="en-AU" altLang="en-US">
                <a:solidFill>
                  <a:schemeClr val="bg1"/>
                </a:solidFill>
              </a:rPr>
              <a:t>less round trips</a:t>
            </a:r>
          </a:p>
        </p:txBody>
      </p:sp>
      <p:sp>
        <p:nvSpPr>
          <p:cNvPr id="11" name="Text Box 10"/>
          <p:cNvSpPr txBox="1"/>
          <p:nvPr/>
        </p:nvSpPr>
        <p:spPr>
          <a:xfrm>
            <a:off x="1036955" y="3456940"/>
            <a:ext cx="6319520" cy="460375"/>
          </a:xfrm>
          <a:prstGeom prst="rect">
            <a:avLst/>
          </a:prstGeom>
          <a:noFill/>
        </p:spPr>
        <p:txBody>
          <a:bodyPr wrap="none" rtlCol="0">
            <a:spAutoFit/>
          </a:bodyPr>
          <a:lstStyle/>
          <a:p>
            <a:r>
              <a:rPr lang="en-AU" altLang="en-US" sz="2400" dirty="0">
                <a:solidFill>
                  <a:schemeClr val="bg1"/>
                </a:solidFill>
              </a:rPr>
              <a:t>2. I</a:t>
            </a:r>
            <a:r>
              <a:rPr lang="en-AU" altLang="en-US" sz="2400" dirty="0" smtClean="0">
                <a:solidFill>
                  <a:schemeClr val="bg1"/>
                </a:solidFill>
              </a:rPr>
              <a:t>t </a:t>
            </a:r>
            <a:r>
              <a:rPr lang="en-AU" altLang="en-US" sz="2400" dirty="0">
                <a:solidFill>
                  <a:schemeClr val="bg1"/>
                </a:solidFill>
              </a:rPr>
              <a:t>can do queries, </a:t>
            </a:r>
            <a:r>
              <a:rPr lang="en-AU" altLang="en-US" sz="2400" dirty="0" smtClean="0">
                <a:solidFill>
                  <a:schemeClr val="bg1"/>
                </a:solidFill>
              </a:rPr>
              <a:t>mutations </a:t>
            </a:r>
            <a:r>
              <a:rPr lang="en-AU" altLang="en-US" sz="2400" dirty="0">
                <a:solidFill>
                  <a:schemeClr val="bg1"/>
                </a:solidFill>
              </a:rPr>
              <a:t>and subscriptions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ltLang="en-US">
                <a:solidFill>
                  <a:schemeClr val="bg1"/>
                </a:solidFill>
              </a:rPr>
              <a:t>Graphql</a:t>
            </a:r>
          </a:p>
        </p:txBody>
      </p:sp>
      <p:graphicFrame>
        <p:nvGraphicFramePr>
          <p:cNvPr id="6" name="Table 5"/>
          <p:cNvGraphicFramePr/>
          <p:nvPr/>
        </p:nvGraphicFramePr>
        <p:xfrm>
          <a:off x="4020185" y="1614170"/>
          <a:ext cx="4596765" cy="4546600"/>
        </p:xfrm>
        <a:graphic>
          <a:graphicData uri="http://schemas.openxmlformats.org/drawingml/2006/table">
            <a:tbl>
              <a:tblPr firstRow="1" bandRow="1">
                <a:tableStyleId>{5C22544A-7EE6-4342-B048-85BDC9FD1C3A}</a:tableStyleId>
              </a:tblPr>
              <a:tblGrid>
                <a:gridCol w="4596765">
                  <a:extLst>
                    <a:ext uri="{9D8B030D-6E8A-4147-A177-3AD203B41FA5}">
                      <a16:colId xmlns:a16="http://schemas.microsoft.com/office/drawing/2014/main" val="20000"/>
                    </a:ext>
                  </a:extLst>
                </a:gridCol>
              </a:tblGrid>
              <a:tr h="779145">
                <a:tc>
                  <a:txBody>
                    <a:bodyPr/>
                    <a:lstStyle/>
                    <a:p>
                      <a:pPr algn="ctr" fontAlgn="ctr">
                        <a:buNone/>
                      </a:pPr>
                      <a:r>
                        <a:rPr lang="en-AU" altLang="en-US"/>
                        <a:t>/{userId}/overview</a:t>
                      </a:r>
                    </a:p>
                  </a:txBody>
                  <a:tcPr/>
                </a:tc>
                <a:extLst>
                  <a:ext uri="{0D108BD9-81ED-4DB2-BD59-A6C34878D82A}">
                    <a16:rowId xmlns:a16="http://schemas.microsoft.com/office/drawing/2014/main" val="10000"/>
                  </a:ext>
                </a:extLst>
              </a:tr>
              <a:tr h="554990">
                <a:tc>
                  <a:txBody>
                    <a:bodyPr/>
                    <a:lstStyle/>
                    <a:p>
                      <a:pPr algn="ctr" fontAlgn="ctr">
                        <a:buNone/>
                      </a:pPr>
                      <a:r>
                        <a:rPr lang="en-AU" altLang="en-US"/>
                        <a:t>/{userId}/details</a:t>
                      </a:r>
                    </a:p>
                  </a:txBody>
                  <a:tcPr/>
                </a:tc>
                <a:extLst>
                  <a:ext uri="{0D108BD9-81ED-4DB2-BD59-A6C34878D82A}">
                    <a16:rowId xmlns:a16="http://schemas.microsoft.com/office/drawing/2014/main" val="10001"/>
                  </a:ext>
                </a:extLst>
              </a:tr>
              <a:tr h="554990">
                <a:tc>
                  <a:txBody>
                    <a:bodyPr/>
                    <a:lstStyle/>
                    <a:p>
                      <a:pPr algn="ctr" fontAlgn="ctr">
                        <a:buNone/>
                      </a:pPr>
                      <a:r>
                        <a:rPr lang="en-AU" altLang="en-US"/>
                        <a:t>/find?name='user_name'&amp;status='active'</a:t>
                      </a:r>
                    </a:p>
                  </a:txBody>
                  <a:tcPr>
                    <a:solidFill>
                      <a:schemeClr val="accent1">
                        <a:lumMod val="60000"/>
                        <a:lumOff val="40000"/>
                      </a:schemeClr>
                    </a:solidFill>
                  </a:tcPr>
                </a:tc>
                <a:extLst>
                  <a:ext uri="{0D108BD9-81ED-4DB2-BD59-A6C34878D82A}">
                    <a16:rowId xmlns:a16="http://schemas.microsoft.com/office/drawing/2014/main" val="10002"/>
                  </a:ext>
                </a:extLst>
              </a:tr>
              <a:tr h="554355">
                <a:tc>
                  <a:txBody>
                    <a:bodyPr/>
                    <a:lstStyle/>
                    <a:p>
                      <a:pPr algn="ctr" fontAlgn="ctr">
                        <a:buNone/>
                      </a:pPr>
                      <a:r>
                        <a:rPr lang="en-AU" altLang="en-US"/>
                        <a:t>/{userId}/friends</a:t>
                      </a:r>
                    </a:p>
                  </a:txBody>
                  <a:tcPr/>
                </a:tc>
                <a:extLst>
                  <a:ext uri="{0D108BD9-81ED-4DB2-BD59-A6C34878D82A}">
                    <a16:rowId xmlns:a16="http://schemas.microsoft.com/office/drawing/2014/main" val="10003"/>
                  </a:ext>
                </a:extLst>
              </a:tr>
              <a:tr h="1465580">
                <a:tc>
                  <a:txBody>
                    <a:bodyPr/>
                    <a:lstStyle/>
                    <a:p>
                      <a:pPr algn="ctr" fontAlgn="ctr">
                        <a:buNone/>
                      </a:pPr>
                      <a:r>
                        <a:rPr lang="en-AU" altLang="en-US" sz="2400">
                          <a:solidFill>
                            <a:schemeClr val="bg1"/>
                          </a:solidFill>
                        </a:rPr>
                        <a:t>nested queries</a:t>
                      </a:r>
                    </a:p>
                    <a:p>
                      <a:pPr algn="ctr" fontAlgn="ctr">
                        <a:buNone/>
                      </a:pPr>
                      <a:r>
                        <a:rPr lang="en-AU" altLang="en-US" sz="1800" i="1">
                          <a:solidFill>
                            <a:schemeClr val="bg1"/>
                          </a:solidFill>
                        </a:rPr>
                        <a:t>must be handled at client</a:t>
                      </a:r>
                    </a:p>
                    <a:p>
                      <a:pPr algn="l" fontAlgn="ctr">
                        <a:buNone/>
                      </a:pPr>
                      <a:endParaRPr lang="en-AU" altLang="en-US" sz="1800" i="1">
                        <a:solidFill>
                          <a:schemeClr val="bg1"/>
                        </a:solidFill>
                      </a:endParaRPr>
                    </a:p>
                    <a:p>
                      <a:pPr algn="l" fontAlgn="ctr">
                        <a:buNone/>
                      </a:pPr>
                      <a:r>
                        <a:rPr lang="en-AU" altLang="en-US" i="1">
                          <a:solidFill>
                            <a:schemeClr val="bg1"/>
                          </a:solidFill>
                        </a:rPr>
                        <a:t>var friendId = friends[0].id;</a:t>
                      </a:r>
                    </a:p>
                    <a:p>
                      <a:pPr algn="l" fontAlgn="ctr">
                        <a:buNone/>
                      </a:pPr>
                      <a:r>
                        <a:rPr lang="en-AU" altLang="en-US" i="1">
                          <a:solidFill>
                            <a:schemeClr val="bg1"/>
                          </a:solidFill>
                        </a:rPr>
                        <a:t>$.get(`/${friendId}/details`, data=&gt;{</a:t>
                      </a:r>
                    </a:p>
                    <a:p>
                      <a:pPr algn="l" fontAlgn="ctr">
                        <a:buNone/>
                      </a:pPr>
                      <a:r>
                        <a:rPr lang="en-AU" altLang="en-US" i="1">
                          <a:solidFill>
                            <a:schemeClr val="bg1"/>
                          </a:solidFill>
                        </a:rPr>
                        <a:t>                     .......</a:t>
                      </a:r>
                    </a:p>
                    <a:p>
                      <a:pPr algn="l" fontAlgn="ctr">
                        <a:buNone/>
                      </a:pPr>
                      <a:r>
                        <a:rPr lang="en-AU" altLang="en-US" i="1">
                          <a:solidFill>
                            <a:schemeClr val="bg1"/>
                          </a:solidFill>
                        </a:rPr>
                        <a:t>})</a:t>
                      </a:r>
                    </a:p>
                  </a:txBody>
                  <a:tcP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1180</Words>
  <Application>Microsoft Office PowerPoint</Application>
  <PresentationFormat>Widescreen</PresentationFormat>
  <Paragraphs>213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宋体</vt:lpstr>
      <vt:lpstr>Arial</vt:lpstr>
      <vt:lpstr>Calibri</vt:lpstr>
      <vt:lpstr>Calibri Light</vt:lpstr>
      <vt:lpstr>Wingdings</vt:lpstr>
      <vt:lpstr>Office Theme</vt:lpstr>
      <vt:lpstr>PowerPoint Presentation</vt:lpstr>
      <vt:lpstr>Graphql</vt:lpstr>
      <vt:lpstr>Graphql</vt:lpstr>
      <vt:lpstr>Graphql</vt:lpstr>
      <vt:lpstr>Graphql</vt:lpstr>
      <vt:lpstr>Graphql</vt:lpstr>
      <vt:lpstr>Graphql</vt:lpstr>
      <vt:lpstr>Graphql</vt:lpstr>
      <vt:lpstr>Graphql</vt:lpstr>
      <vt:lpstr>Graphql</vt:lpstr>
      <vt:lpstr>Graphql</vt:lpstr>
      <vt:lpstr>Relay</vt:lpstr>
      <vt:lpstr>Relay</vt:lpstr>
      <vt:lpstr>Graphql</vt:lpstr>
      <vt:lpstr>Relay</vt:lpstr>
      <vt:lpstr>Relay</vt:lpstr>
      <vt:lpstr>Relay</vt:lpstr>
      <vt:lpstr>Relay</vt:lpstr>
      <vt:lpstr>Relay</vt:lpstr>
      <vt:lpstr>Relay</vt:lpstr>
      <vt:lpstr>Relay</vt:lpstr>
      <vt:lpstr>Graphql and Relay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admin</dc:creator>
  <cp:lastModifiedBy>Bo Chen</cp:lastModifiedBy>
  <cp:revision>12</cp:revision>
  <dcterms:created xsi:type="dcterms:W3CDTF">2017-07-02T06:02:00Z</dcterms:created>
  <dcterms:modified xsi:type="dcterms:W3CDTF">2017-07-03T04:45:08Z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