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80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7" r:id="rId11"/>
    <p:sldId id="298" r:id="rId12"/>
    <p:sldId id="29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895033-D108-4FB3-B72C-3AC544EFF2CC}">
          <p14:sldIdLst>
            <p14:sldId id="256"/>
            <p14:sldId id="280"/>
            <p14:sldId id="289"/>
            <p14:sldId id="290"/>
            <p14:sldId id="291"/>
            <p14:sldId id="292"/>
            <p14:sldId id="293"/>
            <p14:sldId id="294"/>
            <p14:sldId id="295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73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3183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3182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6782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754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2947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46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96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81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0472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08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094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594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7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014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100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37525E-7E20-4FBD-A8E0-DD6A3C7240B3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271EAFC-DD3D-48E2-84FC-FBF5F62C44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2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3200" b="1" dirty="0">
                <a:latin typeface="Arial Black" panose="020B0A04020102020204" pitchFamily="34" charset="0"/>
              </a:rPr>
              <a:t>Natural Catastrophe Events Pipeline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IN" sz="2800" dirty="0"/>
              <a:t>Bhargav </a:t>
            </a:r>
            <a:r>
              <a:rPr lang="en-IN" sz="2800" dirty="0" smtClean="0"/>
              <a:t>Chhaya,18-04-2025. 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35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Arial Black" panose="020B0A04020102020204" pitchFamily="34" charset="0"/>
                <a:cs typeface="Arial" panose="020B0604020202020204" pitchFamily="34" charset="0"/>
              </a:rPr>
              <a:t>Part 2 :Clustering and selected model</a:t>
            </a:r>
            <a:endParaRPr lang="en-IN" sz="36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0" y="2481406"/>
            <a:ext cx="980802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Methodology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 :Evaluated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K‑Means, Agglomerative, Spectral, and HDBSCAN on both TF‑IDF and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MiniLM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feature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spaces.Benchmarked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all models using Silhouette (higher = better cohesion) and Davies–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Bouldin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(lower = better separation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Best performing models 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: HDBSCAN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min_cluster_size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=80) achieved the top Silhouette of 0.229 but left ~10 % of headlines unlabeled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AgglomerativeClustering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(average linkage, k=5) delivered Silhouette 0.178 with 100 % coverage</a:t>
            </a:r>
            <a:r>
              <a:rPr lang="en-US" altLang="en-US" sz="1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18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Selected</a:t>
            </a: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AgglomerativeClustering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n_clusters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=5, linkage='average') to produce exactly five fully‑labeled hazard groups.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8432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 smtClean="0">
                <a:latin typeface="Arial Black" panose="020B0A04020102020204" pitchFamily="34" charset="0"/>
                <a:cs typeface="Arial" panose="020B0604020202020204" pitchFamily="34" charset="0"/>
              </a:rPr>
              <a:t>Key results</a:t>
            </a:r>
            <a:endParaRPr lang="en-IN" sz="4000" b="1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Cleaned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91479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raw headlines down to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2869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verified event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titles.MiniLM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(384 d) outperformed TF‑IDF (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1838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d) in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clustering.</a:t>
            </a: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Evaluated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K‑Means, Spectral, Agglomerative, and HDBSCAN; used silhouette &amp; Davies–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Bouldin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for fair comparison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HDBSCAN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min_cluster_size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=80) gave top cohesion 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sil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0.229), but Agglomerative (average linkage, k=5) ensured 100 % coverage with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sil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0.178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as cluster size 80 was only classifying 3 clusters .</a:t>
            </a:r>
          </a:p>
          <a:p>
            <a:r>
              <a:rPr lang="en-IN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Final 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pipeline uses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AgglomerativeClustering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n_clusters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=5, linkage=average) to assign every title to one of the five hazards.</a:t>
            </a:r>
          </a:p>
        </p:txBody>
      </p:sp>
    </p:spTree>
    <p:extLst>
      <p:ext uri="{BB962C8B-B14F-4D97-AF65-F5344CB8AC3E}">
        <p14:creationId xmlns:p14="http://schemas.microsoft.com/office/powerpoint/2010/main" val="3234067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3" y="982133"/>
            <a:ext cx="9406810" cy="706708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latin typeface="Arial Black" panose="020B0A04020102020204" pitchFamily="34" charset="0"/>
              </a:rPr>
              <a:t>Headline Distribution by Hazard Category</a:t>
            </a:r>
            <a:endParaRPr lang="en-IN" sz="3600" b="1" dirty="0">
              <a:latin typeface="Arial Black" panose="020B0A04020102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295403" y="2425960"/>
            <a:ext cx="9808028" cy="3728356"/>
          </a:xfrm>
        </p:spPr>
        <p:txBody>
          <a:bodyPr>
            <a:norm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Earthquakes dominate our cleaned dataset with 2 129 headlines (~74 % of total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Tornadoes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come next at 428 headlines (~15 %).Wildfires and Floods have 151 (~5 %) and 133 (~4 %) headlines 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respectively</a:t>
            </a:r>
          </a:p>
          <a:p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Volcanoes are least frequent with 28 headlines (~1 </a:t>
            </a: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%).</a:t>
            </a:r>
          </a:p>
          <a:p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AutoShape 4" descr="data:image/png;base64,iVBORw0KGgoAAAANSUhEUgAAA9gAAAJICAYAAACaO0yGAAAAOnRFWHRTb2Z0d2FyZQBNYXRwbG90bGliIHZlcnNpb24zLjEwLjAsIGh0dHBzOi8vbWF0cGxvdGxpYi5vcmcvlHJYcgAAAAlwSFlzAAAPYQAAD2EBqD+naQAAmpRJREFUeJzs3Xt8zvX/x/HntaMNG9PIcTbactgYMYuo0cGcKySnyvlMKUuIFCMhyXk5ppAOaCESkcgpZI6bOeXMDjZ2un5/9Nv1dTVqu3Zxbfa4325udX0+78/7en2uXS57Xu/3+/MxGI1GowAAAAAAQK7Y2boAAAAAAAAeBARsAAAAAACsgIANAAAAAIAVELABAAAAALACAjYAAAAAAFZAwAYAAAAAwAoI2AAAAAAAWAEBGwAAAAAAKyBgAwAAAABgBQRsALCxTz75RH5+fvfluTp37qzOnTubHu/YsUN+fn5au3btfXn+sLAwhYSE3JfnstSNGzf0zjvvqH79+vLz89MHH3xg65JsJvP9sWPHDluX8sALCQlRr169bF2GTfn5+emTTz4xPf7666/l5+enM2fOmLb98zMMAPIaAjYAWFHmL4SZf/z9/dWgQQN169ZNixYtUmJiolWe58KFC/rkk08UFRVllf6sKS/Xlh2zZ8/WN998ow4dOmjixIlq1arVXduGhITIz89PY8eOzbIvN19eHD9+XJ988olZsMgPTp06pVGjRqlx48by9/dXrVq19NJLL2nhwoW6efNmjvv7/PPP9fXXX9+DSv9nz549+uSTTxQfH39Pnyev6Ny5s5o3b37HfWfOnJGfn58iIiLuc1UA8OBwsHUBAPAgGjhwoMqVK6e0tDRdvnxZO3fu1Lhx47RgwQLNmDFDjz76qKltnz591LNnzxz1f/HiRU2fPl1ly5ZVlSpVsn3c/fjF+d9qGzt2rIxG4z2vITd+++031ahRQ/3798/2McuXL1fPnj1VqlQpq9Rw/PhxTZ8+XXXr1lW5cuWs0ue99vPPP2vQoEFycnJSq1at5Ovrq9TUVO3evVsffvihjh8/fscvIv7NF198oeLFi+v555+/R1VLe/fu1fTp09WmTRu5ubnds+eBdRD+AeR1BGwAuAcaNmwof39/0+NevXpp+/bt6t27t/r27avIyEgVKlRIkuTg4CAHh3v7cZycnCwXFxc5OTnd0+f5L46OjjZ9/uy4cuWKKleunO32jzzyiGJiYjR37lyNGDHiHlaWe0lJSXJ1dbV6v6dPn9aQIUNUpkwZLVy4UCVLljTt69ixo2JjY/Xzzz9b/Xnvt4yMDKWmpsrZ2dnWpRRYtv4MA4D/whRxALhPgoOD1bdvX509e1arVq0ybb/TGuxt27apQ4cOeuyxxxQYGKhnn31WkydPlvT31OMXX3xRkvT222+bpqNnTqXNnAJ68OBBdezYUTVq1DAde7f1ixkZGZo8ebLq16+vmjVrqnfv3vrrr7/M2oSEhCgsLCzLsbf3+V+13WkNdlJSksLDw9WoUSNVr15dzz77rCIiIrKMdPv5+em9997Thg0b1Lx5c1WvXl3NmjXTli1b/u1lN7ly5YqGDx+uxx9/XP7+/mrZsqW++eYb0/7MKd1nzpzRzz//bKr9v6Zply1bVq1atdLy5ct14cKFf2179uxZjR49Ws8++6wCAgIUFBSkgQMHmj3H119/rUGDBkmSunTpYqojcx30P9epZvrnzydzucLOnTs1evRoBQcHq1GjRtmuIyfmzZunpKQkffDBB2bhOpOXl5e6du1qerxy5Up16dJFwcHBql69ukJDQ7V06dIs53Ps2DHt3LnT9Bpkvs+uX7+uCRMmqEWLFgoMDFStWrXUvXt3HT58OMtzL168WM2aNVONGjVUp04dPf/881q9erWkv//uTZw4UZLUuHHjLD/zzPfcqlWr1KxZM/n7++uXX36RJB06dEjdu3dXrVq1FBgYqK5du2rfvn1mz535M/j99981atQoBQUFqVatWnrrrbcUFxd3x9dy165devHFF+Xv76/GjRvr22+/zdImPj5eH3zwgenvzNNPP605c+YoIyPjjn3mVnafLyIiQi+99JKCgoIUEBCg559//o5LJFJSUjRu3DjVq1dPgYGB6t27t86fP5+tWu52HYnIyEjNnDnT9OVm165dFRsbm+X4P/74Q926dVPt2rVVo0YNderUSbt37zZrk5iYqA8++EAhISGqXr26goOD9eqrr+rPP//MVo0ACjZGsAHgPmrVqpUmT56srVu3ql27dndsc+zYMfXq1Ut+fn4aOHCgnJycFBsbqz179kiSKlWqpIEDB2ratGlq3769ateuLUmqVauWqY/r16+rR48eatasmVq2bKkSJUr8a10zZ86UwWBQjx49dOXKFS1cuFCvvPKKvvvuO9NIe3Zkp7bbGY1G9enTxxTMq1Spol9++UUTJ07UhQsXNHz4cLP2u3fv1vr16/Xyyy+rcOHCWrx4sQYOHKhNmzapePHid63r5s2b6ty5s06dOqWOHTuqXLlyWrt2rcLCwhQfH6+uXbuqUqVKmjhxosaPH6+HH35Yr776qiTJw8PjP8+7T58++u677/5zFPvAgQPau3evmjVrpocfflhnz57VF198oS5duuj777+Xi4uL6tSpo86dO2vx4sXq3bu3fHx8TK+tJcaMGSMPDw/169dPSUlJ2a4jJzZt2qTy5cvf9ef8T1988YUeeeQRhYSEyMHBQZs2bdKYMWNkNBrVsWNHSdLw4cM1duxYubq6qnfv3pKkhx56SNLfI+YbNmzQc889p3Llyuny5ctatmyZOnXqpO+//940VX/58uV6//339eyzz6pLly66deuWjhw5oj/++EMtWrTQ008/rZMnT2rNmjV6++23Te+h23/mv/32m3744Qd17NhRxYsXV9myZXXs2DF17NhRhQsXVvfu3eXg4KBly5apc+fOWrJkiWrUqGF2vu+9957c3NzUv39/xcTE6IsvvtC5c+e0ePFiGQwGU7vY2FgNGjRIL774otq0aaOVK1cqLCxM1apV0yOPPCLp79konTp10oULF/TSSy+pdOnS2rt3ryZPnqxLly7pnXfe+c/XPz09XVevXs2y/U7r0HPyfIsWLVJISIhatGih1NRUff/99xo0aJBmz56tJ5980tTunXfe0apVq9S8eXPVqlVLv/32W46XyfzT3LlzZTAY9NprrykxMVHz5s3T0KFDtWLFClOb7du3q0ePHqpevbr69+8vg8Ggr7/+Wl27dtXSpUsVEBAgSXr33Xe1bt06derUSZUqVdL169e1e/dunThxQtWqVctVnQAKACMAwGpWrlxp9PX1Ne7fv/+ubWrXrm1s3bq16fG0adOMvr6+psfz5883+vr6Gq9cuXLXPvbv32/09fU1rly5Msu+Tp06GX19fY1ffPHFHfd16tTJ9Pi3334z+vr6Gp944gljQkKCaXtkZKTR19fXuHDhQtO2p556yjhs2LD/7PPfahs2bJjxqaeeMj3+8ccfjb6+vsYZM2aYtRswYIDRz8/PGBsba9rm6+trrFatmtm2qKgoo6+vr3Hx4sVZnut2CxYsMPr6+hq/++4707aUlBRj+/btjTVr1jQ796eeesrYs2fPf+3vTm3DwsKM/v7+xgsXLhiNxv+9tj/88IOpfXJycpY+9u7da/T19TV+8803pm0//PCD0dfX1/jbb79lae/r62ucNm3aHWu5/eeT+V7s0KGDMS0tzaxtduvIPIc71ZEpISHB6Ovra+zTp89d2/zTnZ7/tddeMzZu3NhsW7NmzczeW5lu3bplTE9PN9t2+vRpY/Xq1Y3Tp083bevTp4+xWbNm/1rLvHnzjL6+vsbTp09n2efr62t89NFHjceOHTPb3rdvX2O1atWMp06dMm27cOGCMTAw0NixY0fTtsyfQZs2bYwpKSmm7XPnzjX6+voaN2zYYNr21FNPGX19fY2///67aduVK1eM1atXN4aHh5u2ffrpp8aaNWsaY2JizGqaNGmSsUqVKsZz58796/lmfj7825958+ZZ9Hz//LmmpKQYmzdvbuzSpYtpW+bf2dGjR5u1ff3117O8tzNfv9t/Nnf7DGvatKnx1q1bpu0LFy40+vr6Go8cOWI0Go3GjIwM4zPPPGN87bXXjBkZGWY1h4SEGF999VXTttq1axvHjBnzr68jANwNU8QB4D5zdXXVjRs37ro/80JLGzdutHjKp5OTU44uDNW6dWsVKVLE9Pi5556Tp6enNm/ebNHzZ9eWLVtkb2+fZdr6a6+9JqPRmGX69+OPP64KFSqYHj/66KMqUqSITp8+/Z/P4+npaXb1ZEdHR3Xu3FlJSUn6/fffc30uffv2VXp6uubMmXPXNrfPBkhNTdW1a9dUoUIFubm56dChQ7mu4U7atWsne3v7e1ZH5pXxCxcunO1jbn/+hIQEXb16VXXr1tXp06eVkJDwn8c7OTnJzu7vX2HS09N17do1ubq6ytvb26x+Nzc3nT9/Xvv37892bf9Up04dszX56enp2rZtm5o0aaLy5cubtpcsWVLNmzfX7t27s9wtoH379mbXH+jQoYMcHByy/P2qXLmyHnvsMdNjDw8PeXt7m72/165dq9q1a8vNzU1Xr141/Xn88ceVnp6erfdy2bJlNX/+/Cx/Pvzwwyxtc/J8t/9c4+LilJCQoNq1a5v9TDLP+Z9/529fQmCJ559/3mx9dubrmPnaRUVF6eTJk2rRooWuXbtmOo+kpCQFBwfr999/N33eurm56Y8//vjPJR8AcCdMEQeA+ywpKelfp2yHhoZqxYoVGjFihD766CMFBwfr6aef1nPPPWcKFf+lVKlSOboYkJeXl9ljg8EgLy8vnT17Ntt9WOLs2bMqWbKkWbiX/jcd+p/PX7p06Sx9uLu7/+ctls6ePSsvL68sr1/m85w7dy7Htf9T+fLl1bJlS9MVxe/k5s2bmj17tr7++mtduHDBbJ15doKlJe50FXJr1pH5s/u3L43+affu3frkk0+0b98+JScnm+1LSEhQ0aJF//X4jIwMLVq0SEuXLtWZM2eUnp5u2lesWDHT//fo0UO//vqr2rZtKy8vL9WvX1/Nmzc3LV3Ijn++flevXlVycrK8vb2ztK1UqZIyMjL0119/maZ0S1n/fhUuXFienp7Zfn/fvl47NjZWR44cUXBw8B3rvdPU739ydXXV448/nmX7ndbg5+T5Nm3apJkzZyoqKkopKSmm7bdPgz979qzs7OzMviiTZFoKYakyZcqYPc78ojLzs+HkyZOSpGHDht21j4SEBLm7u2vo0KEKCwvTk08+qWrVqqlRo0Zq3bq12RcqAHA3BGwAuI/Onz+vhISELL9c3q5QoUL6/PPPtWPHDv3888/65ZdfFBkZqWXLlumzzz7LMhp5tz7ul/T09GzVZA13ex5jHrn1V58+fbRq1SrNnTtXTZo0ybJ/7NixpjWfNWvWVNGiRWUwGDRkyJBcn8PtIfN2d7ritTXrKFKkiEqWLKljx45lq/2pU6f0yiuvyMfHR2FhYSpdurQcHR21efNmLViwIFuzNmbNmqWPP/5YL7zwggYNGiR3d3fZ2dlp3LhxZvVXqlRJa9euNf09Wr9+vZYuXap+/fpp4MCB2ar3fv5dys7fo4yMDNWvX1/du3e/4/6KFStatabsPt+uXbvUp08f1alTR++++648PT3l6OiolStXas2aNVat6U7u9uVj5vsh879vvfXWXW9tmHmF/dDQUD322GP68ccftW3bNkVERGju3Ln65JNPTBcKBIC7IWADwH303XffSZIaNGjwr+3s7OwUHBys4OBgvf3225o1a5amTJmiHTt26PHHHzcbEbKGf15t12g0KjY21uzq5ncbKT537pzZyE5Oaitbtqy2b9+uxMREs1Hs6Oho035rKFu2rI4cOaKMjAyzX8Qzn+efo1+WqlChglq2bKlly5ZludCVJK1bt06tW7c2u9r3rVu3sowa/9treKefQ0pKii5dupTtOrNbR3Y99dRTWrZsmfbu3avAwMB/bfvTTz8pJSVFM2fONHvdM6+Sfru7vQ7r1q1TUFCQxo0bZ7Y9Pj4+y8XuXF1dFRoaqtDQUKWkpGjAgAGaNWuWevXqJWdn5xz/XfLw8JCLi4tiYmKy7IuOjpadnV2WkejY2FjVq1fP9PjGjRu6dOmSGjZsmKPnlv5+jyUlJd1xBPpeyO7zrVu3Ts7OzoqIiDCbPbNy5UqzdmXLllVGRoZOnTplNmqd+XfxXsn8jCpSpEi2XruSJUuqY8eO6tixo65cuaI2bdpo1qxZBGwA/4k12ABwn2zfvl0zZsxQuXLl1LJly7u2u379epZtmSMumdMuM6/y/F9To7Pr22+/NVs3unbt2iwBoHz58vrjjz/Mpn5u2rQpy+28clJbw4YNlZ6ers8//9xs+4IFC2QwGCwKIHd7nkuXLikyMtK0LS0tTYsXL5arq6vq1KljleeR/h7FTktL07x587Lsu9MI5eLFi7OMPme+hncKvOXLl9euXbvMti1fvvyuI9h3kt06sqt79+5ydXXViBEjdPny5Sz7T506pYULF5o99z+npf8ziEl/vw53eh/Z29tnGWn/4YcfsqyZvXbtmtljJycnVapUSUajUampqabnyKwhO+zt7VW/fn1t3LjRbEr15cuXtWbNGtWuXTvLkodly5aZnk/6+yrqaWlpFr2/mzZtqr1795puF3a7+Ph4paWl5bhPazyfvb29DAaD2XvozJkz2rhxo9kxmee8ePFis+2Z7497pXr16qpQoYI+++yzOy5nyJzqnp6enuW9UKJECZUsWdLssw8A7oYRbAC4B7Zs2aLo6Gilp6fr8uXL2rFjh7Zt26YyZcpo5syZd5y2m+nTTz/Vrl271KhRI5UtW1ZXrlzR0qVL9fDDD5vWjmZekOrLL79U4cKF5erqqoCAAIvXCLq7u+vll1/W888/b7pNl5eXl9mtxNq2bat169ape/fuatq0qU6dOqXVq1dnme6ek9pCQkIUFBSkKVOm6OzZs/Lz89O2bdu0ceNGde3a9V+n0udE+/bttWzZMoWFhenPP/9U2bJltW7dOu3Zs0fDhw/PEohyI3MU+/Z7bGd68skn9d1336lIkSKqXLmy9u3bp19//dVs3bD09xcq9vb2mjt3rhISEuTk5KR69eqpRIkSatu2rd59910NGDBAjz/+uA4fPqytW7f+623KLK0jJ+c8adIkDRkyRKGhoWrVqpV8fX2VkpKivXv3au3ataaL7tWvX1+Ojo7q3bu3XnrpJd24cUMrVqxQiRIlsozCV6tWTV988YVmzJghLy8veXh4KDg4WE8++aQ+/fRTvf322woMDNTRo0e1evXqLO+xbt266aGHHlKtWrVUokQJRUdHa8mSJWrUqJHpZ55526UpU6YoNDRUjo6Oeuqpp0zThe9k8ODB+vXXX/Xyyy/r5Zdflr29vZYtW6aUlBS9+eabWdqnpqbqlVdeUdOmTRUTE6OlS5eqdu3aaty4cY5f627duumnn35S79691aZNG1WrVk3Jyck6evSo1q1bp40bN2br1nLWfr5GjRpp/vz56t69u5o3b2763KpQoYKOHDli6q9KlSpq3ry5li5dqoSEBAUGBuq333674z2rrcnOzk7vv/++evTooebNm+v5559XqVKldOHCBe3YsUNFihTRrFmzdOPGDTVq1EjPPvusHn30Ubm6uurXX3/VgQMHzGZ8AMDdELAB4B6YNm2apL+vVF2sWDH5+vpq+PDhev755/8zzIWEhOjs2bNauXKlrl27puLFi6tu3boaMGCA6eJPjo6OCg8P1+TJkzV69GilpaVp/PjxFgfs3r1768iRI5ozZ45u3Lih4OBgvfvuu2b3Q37iiScUFham+fPna9y4capevbpmzZqlCRMmmPWVk9rs7Ow0c+ZMTZs2TZGRkfr6669VtmxZvfXWW3rttdcsOpc7KVSokBYvXqxJkybpm2++UWJiory9vTV+/PgcXW09uzLXYv9zRPidd96RnZ2dVq9erVu3bqlWrVqmUHI7T09PjRkzRrNnz9Y777yj9PR0LVq0SCVKlFC7du105swZffXVV/rll19Uu3ZtzZ8/X6+88kq268tuHTnRuHFjrVq1ShEREdq4caO++OILOTk5yc/PT2FhYaYva3x8fDRt2jRNnTpVEyZM0EMPPaQOHTrIw8Mjy33P+/Xrp3PnzmnevHm6ceOG6tatq+DgYPXu3VvJyclavXq1IiMjVbVqVc2ePVsfffSR2fHt27fX6tWrNX/+fCUlJenhhx9W586d1bdvX1ObgIAADRo0SF9++aV++eUXZWRkaOPGjf8asB955BF9/vnn+uijjzR79mwZjUYFBAToww8/vOPSgFGjRmn16tWaNm2aUlNT1axZM40YMcKipR4uLi5avHixZs+erbVr1+rbb79VkSJFVLFiRbPPCGvJ7vMFBwfrgw8+0Ny5czVu3DiVK1dOQ4cO1dmzZ80CtiSNGzdOxYsX1+rVq7Vx40YFBQVpzpw593z6dVBQkJYtW6YZM2ZoyZIlSkpKkqenpwICAtS+fXtJf39WdOjQQdu2bdP69etlNBpVoUIFvfvuu3r55ZfvaX0AHgwGY165MgwAAMAD5Ouvv9bbb7+tr776Sv7+/rYuBwBwH7AGGwAAAAAAKyBgAwAAAABgBQRsAAAAAACsgDXYAAAAAABYASPYAAAAAABYAQEbAAAAAAAr4D7YVrZ3714ZjUY5OjrauhQAAAAAQC6lpqbKYDAoMDDwP9sSsK3MaDSKZe0AAAAA8GDISb4jYFtZ5si1v7+/jSsBAAAAAOTWgQMHst2WNdgAAAAAAFgBARsAAAAAACsgYAMAAAAAYAUEbAAAAAAArICADQAAAACAFRCwYTMpKSkaMWKEQkJCFBgYqOeee05fffWVaf/UqVPVokULVa1aVR988IHZsTExMerXr5/q16+vxx57TC+99JJ2795t1mbNmjVq2rSpAgMD9cILL2j//v335bwAAAAAFEwEbNhMWlqaPD09tWDBAu3Zs0fh4eGaMGGCtm7dKkny8vLS0KFDFRISkuXYhIQENWzYUKtXr9aOHTv0/PPPq2fPnrp69aokaffu3Xr33XcVHh6uXbt2qW3bturZs6cSEhLu6zkCAAAAKDgI2LAZV1dXDRo0SBUqVJDBYFDNmjUVFBRkGolu06aNGjVqpCJFimQ5NiAgQO3bt5eHh4fs7e3Vrl072dvb68iRI5KkjRs3qnHjxqpRo4bs7e310ksvydXVVT/++ON9PUcAAAAABQcBG3nGrVu3tH//fvn5+eX42CNHjujGjRuqXLmyJMloNMpoNN6xHQAAAADcCwRs5AlGo1HvvPOOvLy89Mwzz+To2Pj4eL3++uvq1auXPD09JUkNGzbUhg0btHv3bqWmpurzzz/XuXPnlJiYeC/KBwAAAAA52LoAwGg0avTo0YqJidGCBQtkZ5f9730SEhLUrVs31a5dWwMGDDBtDw4O1vDhwzVy5EhduXJFTz31lB5//HEVK1bsHpwBAAAAABCwYWNGo1FjxozR/v37tWDBAhUtWjTbx2aG68qVK2vMmDEyGAxm+9u2bau2bdtKklJTU9W4cWN17drVqvUDAAAAQCamiMOm3nvvPe3Zs0efffaZ3N3dzfalpqbq1q1bSk9PV0ZGhm7duqXU1FRJUmJiorp3766KFSvqgw8+yBKuU1NTFRUVpYyMDF27dk1jx45VuXLl9MQTT9y3cwMAAABQsBiMd7oSFCx24MABSZK/v7+NK8n7zp49q5CQEDk5OcnB4X+TKVq0aKH33ntPYWFh+uabb8yOadOmjcLDw/XNN98oLCxMLi4uZuF6zJgxatmypZKTk9WhQwfFxsbKyclJjRs3VlhYmNzc3O7b+QEAAADI/3KS8QjYVkbABgAAAIAHR04yHlPEAQAAAACwAgI2AAAAAABWQMAGAAAAAMAKCNgAAAAAAFgBATsPy0jPsHUJyId43wAAAAC24fDfTWArdvZ2mjRumU6fumTrUpBPlK/gqaHD29u6DAAAAKBAImDncadPXdKJY+dsXQYAAAAA4D8wRRwAAAAAACsgYAMAAAAAYAUEbAAAAAAArICADQAAAACAFRCwAQAAAACwAgI2AAAAAABWQMAGAAAAAMAKCNgAAAAAAFgBARsAAAAAACsgYAMAAAAAYAUEbAAAAAAArICADQAAAACAFRCwAQAAAACwAgI2AAAAAABWQMAGAAAAAMAKCNgAAAAAAFhBngrYP/zwg/r06aOGDRuqZs2aatWqlb766isZjUazditWrNCzzz4rf39/tWzZUps2bcrSV0JCgoYPH666desqMDBQAwcO1MWLF7O027Nnj9q3b6+AgAA99dRTmjNnTpbnAwAAAADgv+SpgL1gwQK5uLgoLCxMM2fOVMOGDTVy5Eh9+umnpjbff/+9Ro4cqaZNm2ru3LmqWbOm+vfvr3379pn1NXjwYG3btk2jR4/WpEmTFBMTox49eigtLc3UJjY2Vt26dZOnp6dmz56trl27atq0afrss8/u1ykDAAAAAB4QDrYu4HYzZ86Uh4eH6XFwcLCuX7+u+fPnq2/fvrKzs9O0adPUrFkzDR48WJJUr149HT16VJ9++qnmzp0rSdq7d6+2bt2qiIgINWjQQJLk7e2t0NBQrV+/XqGhoZKkiIgIFS9eXJMnT5aTk5OCg4N19epVzZo1S507d5aTk9P9fQEAAAAAAPlWnhrBvj1cZ6pSpYoSExOVlJSk06dP6+TJk2ratKlZm9DQUG3fvl0pKSmSpC1btsjNzU3169c3tfHx8VGVKlW0ZcsW07YtW7aocePGZkE6NDRU8fHx2rt3r7VPDwAAAADwAMtTAftOdu/erVKlSqlIkSKKjo6W9Pdo9O0qVaqk1NRUnT59WpIUHR0tb29vGQwGs3Y+Pj6mPpKSkvTXX3/Jx8cnSxuDwWBqBwAAAABAduSpKeL/tGvXLkVGRmrYsGGSpLi4OEmSm5ubWbvMx5n74+PjVbRo0Sz9ubu76+DBg5L+vgjanfpycnKSi4uLqS9LGI1GJSUlWXy8JBkMBrm4uOSqDxRcycnJXKwPAAAAsAKj0Zhl8PZu8mzAPn/+vIYMGaKgoCB16dLF1uXkSGpqqqKionLVh4uLi6pWrWqlilDQxMTEKDk52dZlAAAAAA+E7F6fK08G7Pj4ePXo0UPFihXTJ598Iju7v2eyu7u7S/p79NnT09Os/e373dzcdP78+Sz9xsXFmdpkjnBnjmRnSklJUXJysqmdJRwdHVW5cmWLj5eU7W9IgDvx9vZmBBsAAACwguPHj2e7bZ4L2Ddv3lSvXr2UkJCgZcuWmU31zlwvHR0dbbZ2Ojo6Wo6Ojipfvryp3fbt27MM5cfExMjX11eS5OrqqtKlS2dZax0TEyOj0ZhlbXZOGAwGubq6Wnw8kFssLwAAAACsIyeDn3nqImdpaWkaPHiwoqOjNW/ePJUqVcpsf/ny5VWxYkWtXbvWbHtkZKSCg4NNw/YNGzZUXFyctm/fbmoTExOjQ4cOqWHDhqZtDRs21MaNG5WammrWl5ubmwIDA+/FKQIAAAAAHlB5agR7zJgx2rRpk8LCwpSYmKh9+/aZ9lWtWlVOTk4aMGCAhg4dqgoVKigoKEiRkZHav3+/lixZYmobGBioBg0aaPjw4Ro2bJicnZ01ZcoU+fn56ZlnnjG169atm1avXq033nhDHTp00NGjRxUREaEhQ4ZwD2wAAAAAQI7kqYC9bds2SVJ4eHiWfRs3blS5cuXUvHlzJScna+7cuZozZ468vb01ffr0LCPOU6dO1fjx4zVq1CilpaWpQYMGGjFihBwc/nfKXl5eioiIUHh4uHr27CkPDw8NHDhQr7322r09UQAAAADAA8dg5EpIVnXgwAFJkr+/v1X6G9R7uk4cO2eVvvDgq/RIGX08q7+tywAAAAAeGDnJeHlqDTYAAAAAAPkVARsAAAAAACsgYAMAAAAAYAUEbAAAAAAArICADQAAAACAFRCwAQAAAACwAgI2AAAAAABWQMAGAAAAAMAKCNgAAAAAAFgBARsAAAAAACsgYAMAAAAAYAUEbAAAAAAArICADQAAAACAFRCwAQAAAACwAgI2AAAAAABWQMAGAAAAAMAKCNgAAAAAAFgBARsAAAAAACsgYAMAAAAAYAUEbAAAAAAArICADQAAAACAFRCwAQAAAACwAgI2AAAAAABWQMAGAAAAAMAKCNgAAAAAAFgBARsAAAAAACsgYAMAAAAAYAUEbAAAAAAArICADQAAAACAFRCwAQAAAACwAgI2AAAAAABWQMAGAAAAAMAKCNgAAAAAAFgBARsAAAAAACsgYAMAAAAAYAUOti7gdrGxsYqIiNAff/yhY8eOycfHR2vWrDHtP3PmjBo3bnzHY52cnHTgwIF/bVejRg0tX77cbNuePXs0YcIERUVFqUSJEurQoYN69Oghg8FgxTMDAAAAADzo8lTAPnbsmDZv3qwaNWooIyNDRqPRbH/JkiW1bNkys21Go1Hdu3dXvXr1svT3+uuvKygoyPS4cOHCZvtjY2PVrVs31a9fX4MHD9aRI0c0adIk2dvbq1u3blY8MwAAAADAgy5PBeyQkBA1adJEkhQWFqaDBw+a7XdyclLNmjXNtu3YsUOJiYlq3rx5lv68vLyytL9dRESEihcvrsmTJ8vJyUnBwcG6evWqZs2apc6dO8vJySnX5wQAAAAAKBjy1BpsO7ucl7NmzRoVKVJEISEhOT52y5Ytaty4sVmQDg0NVXx8vPbu3Zvj/gAAAAAABVeeCtg5lZqaqvXr1+vpp5+Ws7Nzlv2jR49WlSpVFBwcrBEjRuj69eumfUlJSfrrr7/k4+NjdoyPj48MBoOio6PvdfkAAAAAgAdInpoinlNbtmzR9evXs0wPd3JyUocOHdSgQQO5ubnpjz/+0KxZs3Tw4EGtWLFCjo6OSkhIkCS5ubllOdbFxUVxcXEW12U0GpWUlGTx8ZJkMBjk4uKSqz5QcCUnJ2e5hgEAAACAnDMajdm+CHa+DtirV6/WQw89pODgYLPtJUuW1OjRo02P69atq0ceeUS9evXSjz/+qNDQ0HtaV2pqqqKionLVh4uLi6pWrWqlilDQxMTEKDk52dZlAAAAAA+E7F6fK98G7Bs3bmjTpk1q27at7O3t/7N9o0aN5Orqqj///FOhoaEqWrSoJJlGsjOlpKQoOTlZ7u7uFtfm6OioypUrW3y8JG4Thlzx9vZmBBsAAACwguPHj2e7bb4N2D/++KNu3rypFi1aWHS8q6urSpcunWWtdUxMjIxGY5a12TlhMBjk6upq8fFAbrG8AAAAALCOnAx+5tuLnK1Zs0YVKlRQjRo1stV+06ZNSkpKkr+/v2lbw4YNtXHjRqWmppq2RUZGys3NTYGBgVavGQAAAADw4MpTI9jJycnavHmzJOns2bNKTEzU2rVrJf29jtrDw0OSdPXqVW3fvl09evS4Yz/h4eEyGAyqWbOm3NzctH//fs2ePVvVq1c33Wdbkrp166bVq1frjTfeUIcOHXT06FFFRERoyJAh3AMbAAAAAJAjeSpgX7lyRYMGDTLblvl40aJFCgoKkiT98MMPSktLu+v08EqVKumLL77Q8uXLdfPmTZUqVUovvviiBg4cKAeH/52yl5eXIiIiFB4erp49e8rDw0MDBw7Ua6+9do/OEAAAAADwoDIYuRKSVR04cECSzKai58ag3tN14tg5q/SFB1+lR8ro41n9bV0GAAAA8MDIScbLt2uwAQAAAADISwjYAAAAAABYAQEbAAAAAAArIGADAAAAAGAFBGwAAAAAAKyAgA0AAAAAgBUQsAEAAAAAsAICNgAAAAAAVkDABgAAAADACgjYAAAAAABYAQEbAAAAAAArIGADAAAAAGAFBGwAAAAAAKyAgA0AAAAAgBUQsAEAAAAAsAICNgAAAAAAVkDABgAAAADACgjYAAAAAABYAQEbAAAAAAArIGADAAAAAGAFBGwAAAAAAKyAgA0AAAAAgBUQsAEAAAAAsAICNgAAAAAAVkDABgAAAADACgjYAAAAAABYAQEbAAAAAAArIGADAAAAAGAFBGwAAAAAAKzAwZKDEhMTlZCQoNKlS5u2XbhwQV9++aVSUlL07LPPKiAgwGpFAgAAAACQ11kUsEeNGqUzZ85o+fLlkv4O3O3bt9f58+dlZ2enRYsWad68eQoKCrJqsQAAAAAA5FUWTRHfvXu3nnzySdPj7777ThcvXtSXX36pnTt3ys/PTzNnzrRWjQAAAAAA5HkWBexr166pVKlSpsc//fSTateurZo1a6pIkSJq3bq1Dh8+bLUiAQAAAADI6ywK2G5ubrp8+bIk6ebNm9q9e7fq169v2m9vb6+bN29ap0IAAAAAAPIBi9ZgBwYGaunSpfLx8dEvv/yiW7duqXHjxqb9J0+eNBvhBgAAAADgQWfRCPbQoUPl4OCgAQMGaPny5XrllVf0yCOPSJLS09O1du1a1alTx6qFAgAAAACQl1k0gu3l5aW1a9fqxIkTKlKkiMqVK2fal5ycrJEjR+rRRx/Ncb+xsbGKiIjQH3/8oWPHjsnHx0dr1qwxa9O5c2ft3Lkzy7GRkZGqVKmS6XFCQoLGjx+vDRs2KDU1VU888YRGjBihkiVLmh23Z88eTZgwQVFRUSpRooQ6dOigHj16yGAw5Lh+AAAAAEDBZVHAliRHR8c7hugiRYqoSZMmFvV57Ngxbd68WTVq1FBGRoaMRuMd29WqVUvDhg0z23Z7yJekwYMH6/jx4xo9erScnZ01depU9ejRQytXrpSDw9+nHRsbq27duql+/foaPHiwjhw5okmTJsne3l7dunWz6BwAAAAAAAWTxQE7MTFRS5cu1Y4dO3TlyhW99957CggI0PXr1/XNN98oJCREXl5eOeozJCTEFM7DwsJ08ODBO7Zzc3NTzZo179rP3r17tXXrVkVERKhBgwaSJG9vb4WGhmr9+vUKDQ2VJEVERKh48eKaPHmynJycFBwcrKtXr2rWrFnq3LmznJycclQ/AAAAAKDgsmgN9vnz59W6dWtNmzZN58+f15EjR3Tjxg1JUrFixfTll19q8eLFOS/GzqJystiyZYvc3NzMrmzu4+OjKlWqaMuWLWbtGjdubBakQ0NDFR8fr71791qlFgAAAABAwWBRop04caJu3Lihb7/9VosXL84ylbtJkybavn27VQq8k507d6pmzZry9/dXp06d9Pvvv5vtj46Olre3d5Z11D4+PoqOjpYkJSUl6a+//pKPj0+WNgaDwdQOAAAAAIDssGiK+LZt29S1a1dVrlxZ165dy7K/fPny+uuvv3Jd3J3UqVNHrVq1UsWKFXXx4kVFRETo1Vdf1eLFixUYGChJio+PV9GiRbMc6+7ubpp2npCQIOnv6ea3c3JykouLi+Li4iyu0Wg0KikpyeLjJclgMMjFxSVXfaDgSk5Ovus1DAAAAABkn9FozPZFsC0K2Ddv3pSHh8dd92dOF78XBg4caPb4ySefVPPmzTVjxgzNnTv3nj1vTqSmpioqKipXfbi4uKhq1apWqggFTUxMjJKTk21dBgAAAPBAyO71uSwK2JUqVdLvv/+ul1566Y77N2zYcN/Coaurqxo1aqR169aZtrm5uen8+fNZ2sbFxcnd3V2STCPcmSPZmVJSUpScnGxqZwlHR0dVrlzZ4uMlcZsw5Iq3tzcj2AAAAIAVHD9+PNttLQrYXbt2VVhYmPz8/NS0aVNJfw+bx8bGavr06dq3b58++eQTS7q2Ch8fH23fvj3LUH5MTIx8fX0l/R3MS5cunWWtdUxMjIxGY5a12TlhMBjk6upq8fFAbrG8AAAAALCOnAx+WnSRs1atWmngwIH6+OOP9eyzz0qSunfvrueee06RkZEaMmSIxffCzqmkpCT9/PPP8vf3N21r2LCh4uLizC60FhMTo0OHDqlhw4Zm7TZu3KjU1FTTtsjISLm5uZnWcwMAAAAAkB0W3we7T58+atWqldavX6/Y2FhlZGSoQoUKeuaZZ1S+fHmL+kxOTtbmzZslSWfPnlViYqLWrl0rSapbt66io6M1b948Pf300ypbtqwuXryo+fPn69KlS/r4449N/QQGBqpBgwYaPny4hg0bJmdnZ02ZMkV+fn565plnTO26deum1atX64033lCHDh109OhRRUREaMiQIdwDGwAAAACQIwZjHlqoeebMGTVu3PiO+xYtWqSHH35Y7733no4cOaLr16/LxcVFgYGB6t+/vwICAszaJyQkaPz48frxxx+VlpamBg0aaMSIESpVqpRZuz179ig8PFxRUVHy8PBQx44d1aNHD4vXQB84cECSzEbUc2NQ7+k6ceycVfrCg6/SI2X08az+ti4DAAAAeGDkJOPlOmDfuHFD8fHxd7ygUpkyZXLTdb5EwIYtEbABAAAA68pJxrNoivitW7c0ffp0ffXVV7p+/fpd2+X2VlUAAAAAAOQXFgXs0aNH69tvv1WTJk1Uu3btXN3SCgAAAACAB4FFAfvHH39U27Zt9d5771m7HgAAAAAA8iWLbtNlMBhUtWpVa9cCAAAAAEC+ZVHAbty4sX799Vdr1wIAAAAAQL5lUcDu27evzpw5o5EjR+rgwYO6evWqrl+/nuUPAAAAAAAFhUVrsJ955hlJ0qFDh/TVV1/dtR1XEQcAAAAAFBQWBex+/frJYDBYuxYAAAAAAPItiwL2gAEDrF0HAAAAAAD5mkVrsAEAAAAAgLlsjWBPnz5dBoNBffr0kZ2dnaZPn/6fxxgMBvXr1y/XBQIAAAAAkB/kKGD36NFDTk5OBGwAAAAAAP4hWwH78OHD//oYAAAAAICCjjXYAAAAAABYAQEbAAAAAAAryNYU8ZCQkBzf99pgMGjDhg0WFQUAAAAAQH6TrYBdt27dHAdsAAAAAAAKkmwF7PDw8HtdBwAAAAAA+RprsAEAAAAAsIJsjWD//vvvFnVep04di44DAAAAACC/yVbA7ty5s9kabKPRmK012VFRUZZXBgAAAABAPpKtgL1o0SKzxykpKfrwww918+ZNtWvXTt7e3pKk6OhorVixQi4uLnrzzTetXy0AAAAAAHlUtq8ifrvx48fL0dFRy5cvl7Ozs2l7SEiIOnbsqE6dOumXX35R/fr1rVstAAAAAAB5lEUXOVu9erVatWplFq4zubi4qFWrVlq1alWuiwMAAAAAIL+wKGAnJyfr0qVLd91/6dIlJScnW1wUAAAAAAD5jUUBOzg4WIsWLdL69euz7Fu3bp0WLVqkxx9/PNfFAQAAAACQX2RrDfY/vfvuu+rSpYsGDRokT09PeXl5SZJOnTqlixcvqkKFCho5cqRVCwUAAAAAIC+zKGCXKlVKq1at0pdffqktW7bo3LlzkqTKlSurW7duateunQoVKmTVQgEAAAAAyMssCtiS5OzsrK5du6pr167WrAcAAAAAgHzJojXYAAAAAADAnMUj2JcuXdJXX32lQ4cOKSEhQRkZGWb7DQaDFi5cmOsCAQAAAADIDywK2IcPH1aXLl108+ZNeXt76+jRo6pcubLi4+N14cIFVahQQQ8//LC1awUAAAAAIM+yaIr4Rx99JFdXV61du1bz58+X0WjU8OHDtXnzZk2ZMkVxcXEaOnSotWsFAAAAACDPsihg79mzR+3bt1eZMmVkZ/d3F0ajUZLUtGlTtWjRQhMnTrRelQAAAAAA5HEWBeyMjAw99NBDkiQ3NzfZ29vr+vXrpv1+fn76888/rVIgAAAAAAD5gUVrsMuVK6czZ85Ikuzs7FSuXDlt375doaGhkv4e4S5atGiO+42NjVVERIT++OMPHTt2TD4+PlqzZo1pf2JioubPn6/Nmzfr5MmTcnJyUkBAgIYMGSI/Pz9TuzNnzqhx48ZZ+q9Ro4aWL19utm3Pnj2aMGGCoqKiVKJECXXo0EE9evSQwWDIcf0AAAAAgILLooDdoEEDrV27VkOGDJEkdejQQeHh4Tp9+rSMRqN27typV199Ncf9Hjt2TJs3b1aNGjWUkZFhmnae6dy5c1q2bJleeOEFDR48WLdu3dJnn32m9u3ba+XKlapUqZJZ+9dff11BQUGmx4ULFzbbHxsbq27duql+/foaPHiwjhw5okmTJsne3l7dunXLcf0AAAAAgILLooDdu3dvNWvWTKmpqXJ0dFTXrl2VlJSk9evXy87OTn379lWvXr1y3G9ISIiaNGkiSQoLC9PBgwfN9pcrV04//vijXFxcTNvq1aunkJAQLV26VCNHjjRr7+XlpZo1a971+SIiIlS8eHFNnjxZTk5OCg4O1tWrVzVr1ix17txZTk5OOT4HAAAAAEDBZFHAdnd3l7u7u+mxwWBQ37591bdv31wVk3nBtLtxdXXNsq1w4cKqUKGCLl68mOPn27Jli55++mmzIB0aGqrZs2dr7969ZqPfAAAAAAD8G4sucna7ixcv6vDhw0pKSrJGPTkWHx9vWq/9T6NHj1aVKlUUHBysESNGmF2ILSkpSX/99VeW43x8fGQwGBQdHX2vSwcAAAAAPEAsGsGWpA0bNmjSpEmKjY2VJH322WemKdavvfaa+vfvb5rufS99+OGHMhgM6tChg2mbk5OTOnTooAYNGsjNzU1//PGHZs2apYMHD2rFihVydHRUQkKCpL+vgn47Jycnubi4KC4uzuKajEZjrr9wMBgMZlPhgZxITk7Ocg0DAAAAADlnNBqzfRFsiwL2Tz/9pAEDBqhmzZpq3ry5pk+fbtrn4eGhUqVKaeXKlfc8YK9cuVLLly9XeHi4Hn74YdP2kiVLavTo0abHdevW1SOPPKJevXrpxx9/NF3t/F5JTU1VVFRUrvpwcXFR1apVrVQRCpqYmBglJyfbugwAAADggZDd63NZFLA//fRTPfbYY1q8eLGuXbtmFrAlqWbNmlq2bJklXWfb5s2bNWrUKPXt21dt2rT5z/aNGjWSq6ur/vzzT4WGhppuI5Y5kp0pJSVFycnJZmvMc8rR0VGVK1e2+HhJ3CYMueLt7c0INgAAAGAFx48fz3ZbiwL2sWPHFBYWdtf9Dz30kK5cuWJJ19myb98+DRo0SK1bt9agQYMs6sPV1VWlS5fOstY6JiZGRqPxjmu6s8tgMNzxgmzA/cLyAgAAAMA6cjL4adFFzlxcXP51+unp06dVrFgxS7r+T8ePH1evXr1Ur149jRkzJtvHbdq0SUlJSfL39zdta9iwoTZu3KjU1FTTtsjISLm5uSkwMNCqdQMAAAAAHmwWjWAHBQXp22+/VdeuXbPsu3TpkpYvX66nnnoqx/0mJydr8+bNkqSzZ88qMTFRa9eulfT3Omqj0ahu3brJ2dlZXbt2NbtPdpEiRUzTssPDw2UwGFSzZk25ublp//79mj17tqpXr262Lrxbt25avXq13njjDXXo0EFHjx5VRESEhgwZwj2wAQAAAAA5YlHAHjx4sNq3b68XX3xRzz33nAwGg7Zu3arffvtNy5Ytk9FoVL9+/XLc75UrV7JM+c58vGjRIknS+fPnJUmvvPKKWbu6detq8eLFkqRKlSrpiy++0PLly3Xz5k2VKlVKL774ogYOHCgHh/+dspeXlyIiIhQeHq6ePXvKw8NDAwcO1GuvvZbj2gEAAAAABZvBaOGVkI4dO6YPPvhAO3bsMLuYUt26dfXuu++qUqVKVisyPzlw4IAkmU1Fz41BvafrxLFzVukLD75Kj5TRx7P627oMAAAA4IGRk4xn8X2wH3nkES1YsEBxcXGKjY2V0WhU+fLl5eHhYWmXAAAAAADkWxYH7Ezu7u4KCAiwRi0AAAAAAORb2Q7Yf/75Z447r1atWo6PAQAAAAAgP8p2wH7hhReyff8vo9Eog8GgqKgoiwsDAAAAACA/yXbAHj9+vNnjGzdu6P3331e3bt1Mt8cCAAAAAKCgynbAbtOmjdnja9eu6f3331eDBg0UHBxs9cIAAAAAAMhP7GxdAAAAAAAADwICNgAAAAAAVkDABgAAAADACgjYAAAAAABYQbYvcvb++++bPb5165YMBoM+//xzbdy48Y7HjBgxInfVAQAAAACQT2Q7YC9ZsuSO2zds2HDH7QaDgYANAAAAACgwsh2wDx8+fC/rAAAAAAAgX2MNNgAAAAAAVkDABgAAAADACgjYAAAAAABYAQEbAAAAAAArIGADAAAAAGAF2QrYixYtUkxMzL2uBQAAAACAfCtbAXv8+PE6ePCg6XGVKlW0evXqe1YUAAAAAAD5TbYCtpubm65cuWJ6bDQa71lBAAAAAADkRw7ZaRQUFKRPPvlEUVFRKlq0qCTp22+/1R9//PGvx40YMSL3FQIAAAAAkA9kK2C/++67GjdunLZt26YrV67IYDBo27Zt2rZt212PMRgMBGwAAAAAQIGRrYBdokQJffTRR6bHjz76qD788EO1aNHinhUGAAAAAEB+YtFtusaPH6/AwEBr1wIAAAAAQL6VrRHsf2rTpo3p/48fP66zZ89KksqWLavKlStbpzIAAAAAAPIRiwK2JG3YsEHh4eGmcJ2pXLlyCgsLU+PGjXNdHAAAAAAA+YVFAXvz5s0aOHCgypQpoyFDhqhSpUqSpBMnTmj58uUaMGCAZs2apYYNG1q1WAAAAAAA8iqLAvaMGTPk5+enzz//XK6urqbtjRs3VqdOnfTyyy/r008/JWADAAAAAAoMiy5yduTIEbVu3dosXGdydXVVmzZtdOTIkVwXBwAAAABAfmFRwHZ2dlZcXNxd98fFxcnZ2dniogAAAAAAyG8sCthBQUFatGiR9u7dm2XfH3/8ocWLFys4ODjXxQEAAAAAkF9YtAb7zTff1EsvvaSXX35ZAQEB8vb2liTFxMRo//79KlGihIYOHWrVQgEAAAAAyMssGsEuX768Vq1apc6dOysuLk6RkZGKjIxUXFycunTpou+++07lypWzdq0AAAAAAORZFt8Hu0SJEho+fLiGDx9uzXoAAAAAAMiXLBrBvldiY2M1atQotWrVSlWrVlXz5s3v2G7FihV69tln5e/vr5YtW2rTpk1Z2iQkJGj48OGqW7euAgMDNXDgQF28eDFLuz179qh9+/YKCAjQU089pTlz5shoNFr93AAAAAAAD7Y8FbCPHTumzZs3y8vLS5UqVbpjm++//14jR45U06ZNNXfuXNWsWVP9+/fXvn37zNoNHjxY27Zt0+jRozVp0iTFxMSoR48eSktLM7WJjY1Vt27d5OnpqdmzZ6tr166aNm2aPvvss3t5mgAAAACAB5DFU8TvhZCQEDVp0kSSFBYWpoMHD2ZpM23aNDVr1kyDBw+WJNWrV09Hjx7Vp59+qrlz50qS9u7dq61btyoiIkINGjSQJHl7eys0NFTr169XaGioJCkiIkLFixfX5MmT5eTkpODgYF29elWzZs1S586d5eTkdB/OGgAAAADwIMhTI9h2dv9ezunTp3Xy5Ek1bdrUbHtoaKi2b9+ulJQUSdKWLVvk5uam+vXrm9r4+PioSpUq2rJli2nbli1b1LhxY7MgHRoaqvj4+DveggwAAAAAgLvJUwH7v0RHR0uS6bZgmSpVqqTU1FSdPn3a1M7b21sGg8GsnY+Pj6mPpKQk/fXXX/Lx8cnSxmAwmNoBAAAAAJAdOZ4inpycrI4dO6pt27bq0KHDvajpruLi4iRJbm5uZtszH2fuj4+PV9GiRbMc7+7ubpp2npCQcMe+nJyc5OLiYurLEkajUUlJSRYfL0kGg0EuLi656gMFV3JyMhfrAwAAAKzAaDRmGby9mxwHbBcXF505cybbT1AQpaamKioqKld9uLi4qGrVqlaqCAVNTEyMkpOTbV0GAAAA8EDI7vW5LLrI2RNPPKGtW7fqpZdesuRwi7m7u0v6e/TZ09PTtD0+Pt5sv5ubm86fP5/l+Li4OFObzBHuzJHsTCkpKUpOTja1s4Sjo6MqV65s8fGS+AIDueLt7c0INgAAAGAFx48fz3ZbiwJ23759NWjQIL355ptq3769ypcvL2dn5yztihUrZkn3d5W5Xjo6Otps7XR0dLQcHR1Vvnx5U7vt27dnGcqPiYmRr6+vJMnV1VWlS5fOstY6JiZGRqMxy9rsnDAYDHJ1dbX4eCC3WF4AAAAAWEdOBj8tCtjNmjWT9HeSX7NmzV3b5Xaa9D+VL19eFStW1Nq1a02385KkyMhIBQcHm4btGzZsqBkzZmj79u16/PHHJf0dnA8dOqTu3bubjmvYsKE2btyoN998U46Ojqa+3NzcFBgYaNXaAQAAAAAPNosCdr9+/e7JFObk5GRt3rxZknT27FklJiZq7dq1kqS6devKw8NDAwYM0NChQ1WhQgUFBQUpMjJS+/fv15IlS0z9BAYGqkGDBho+fLiGDRsmZ2dnTZkyRX5+fnrmmWdM7bp166bVq1frjTfeUIcOHXT06FFFRERoyJAh3AMbAAAAAJAjBmMeWqh55swZNW7c+I77Fi1apKCgIEnSihUrNHfuXJ07d07e3t56/fXX9dRTT5m1T0hI0Pjx4/Xjjz8qLS1NDRo00IgRI1SqVCmzdnv27FF4eLiioqLk4eGhjh07qkePHhZ/gXDgwAFJkr+/v0XH/9Og3tN14tg5q/SFB1+lR8ro41n9bV0GAAAA8MDIScazSsBOSEiQq6ur7O3tc9tVvkfAhi0RsAEAAADryknGs8vNk3Tr1k01atRQUFCQdu7cKUm6evWq+vTpox07dljaNQAAAAAA+Y5FAXvPnj16+eWXFRsbq5YtWyojI8O0z8PDQ4mJiVq2bJnVigQAAAAAIK+zKGBPmTJFlSpVUmRkpIYMGZJlf1BQkP74449cFwcAAAAAQH5hUcA+cOCAnn/+eTk5Od3xYmClSpXS5cuXc10cAAAAAAD5hUUB28HBwWxa+D9duHBBrq6uFhcFAAAAAEB+Y1HArlGjhtatW3fHfUlJSfr6669Vp06dXBUGAAAAAEB+YlHAHjhwoA4ePKiePXtqy5YtkqQjR45oxYoVev7553X16lX17dvXqoUCAAAAAJCXWTyCPWfOHMXGxmrYsGGSpPDwcI0cOVIZGRmaM2eOHn30UasWCgAAAABAXuZg6YHBwcFat26dDh06pNjYWBmNRpUvX17Vq1e/44XPAAAAAAB4kFkcsDNVrVpVVatWtUYtAAAAAADkWxYH7JSUFC1fvlybN2/W2bNnJUlly5ZVo0aN1LZtWzk7O1utSAAAAAAA8jqLAvb58+f16quvKiYmRp6envLy8pIkHT58WL/88ouWLFmiBQsW6OGHH7ZqsQAAAAAA5FUWBewxY8bo3Llzmjp1qp577jmzfT/88IPCwsI0ZswYzZw50ypFAgAAAACQ11kUsH/77Te98sorWcK1JDVt2lSHDh3SkiVLcl0cAAAAAAD5hUW36SpcuLA8PDzuuv+hhx5S4cKFLS4KAAAAAID8xqKA/fzzz+ubb75RcnJyln03btzQ119/rRdeeCHXxQEAAAAAkF9ka4r4+vXrzR5XqVJFP//8s5o2barWrVubLnJ28uRJfffdd3J3d5efn5/1qwUAAAAAII/KVsAeOHCgDAaDjEajJJn9/6xZs7K0P3/+vN544w2FhoZasVQAAAAAAPKubAXsRYsW3es6AAAAAADI17IVsOvWrXuv6wAAAAAAIF+z6CJnAAAAAADAnEX3wZakXbt2aeXKlTpz5ozi4uJMa7IzGQwGrVq1KtcFAgAAAACQH1gUsOfPn6+JEyfK2dlZ3t7ecnd3t3ZdAAAAAADkKxYF7IiICNWqVUuzZs1S0aJFrV0TAAAAAAD5jkVrsJOTk9WiRQvCNQAAAAAA/8+igB0UFKSjR49auxYAAAAAAPItiwL2yJEjtX37dkVEROj69etWLgkAAAAAgPzHojXYpUuXVvv27TVx4kRNmjRJzs7OsrMzz+oGg0G7d++2SpEAAAAAAOR1FgXsjz/+WLNmzVKpUqVUvXp11mIDAAAAAAo8iwL2l19+qUaNGmnGjBlZRq4BAAAAACiILErHqampevLJJwnXAAAAAAD8P4sS8pNPPqldu3ZZuxYAAAAAAPItiwJ2//79deLECY0ePVoHDx7U1atXdf369Sx/AAAAAAAoKCxag/3cc89JkqKiorRs2bK7touKirKsKgAAAAAA8hmLAna/fv1kMBisXQsAAAAAAPmWRQF7wIAB1q4DAAAAAIB8zaKAbUudO3fWzp0777hv8uTJatas2V3bREZGqlKlSqbHCQkJGj9+vDZs2KDU1FQ98cQTGjFihEqWLHnP6gcAAAAAPJgsCtjTp0//zzYGg0H9+vWzpPt/9e677yoxMdFs28KFC7V+/XoFBwebttWqVUvDhg0za1euXDmzx4MHD9bx48c1evRoOTs7a+rUqerRo4dWrlwpB4d8990DAAAAAMCGrB6wDQaDjEbjPQvYlStXzrLtjTfeUP369eXh4WHa5ubmppo1a961n71792rr1q2KiIhQgwYNJEne3t4KDQ3V+vXrFRoaavXaAQAAAAAPLosC9uHDh7Nsy8jI0NmzZ7V06VL9/vvvmjt3bq6Ly449e/bozJkzGjx4cI6O27Jli9zc3FS/fn3TNh8fH1WpUkVbtmwhYAMAAAAAcsSi+2DfsSM7O5UvX17Dhg2Tl5eX3n//fWt1/a/WrFkjV1dXNW7c2Gz7zp07VbNmTfn7+6tTp076/fffzfZHR0fL29s7y9XQfXx8FB0dfc/rBgAAAAA8WO7JQuM6depo0qRJ96JrM2lpafrhhx8UEhIiV1dXs+dv1aqVKlasqIsXLyoiIkKvvvqqFi9erMDAQElSfHy8ihYtmqVPd3d3HTx4MFd1GY1GJSUl5aoPg8EgFxeXXPWBgis5OVlGo9HWZQAAAAD5XuYS6Oy4JwH74MGDsrOz2uD4XW3btk1Xr15V8+bNzbYPHDjQ7PGTTz6p5s2ba8aMGfdl6npqaqqioqJy1YeLi4uqVq1qpYpQ0MTExCg5OdnWZQAAAAAPBCcnp2y1syhgf/vtt3fcHh8fr127dmn9+vVq27atJV3nyJo1a1SsWDHTRcruxtXVVY0aNdK6detM29zc3HT+/PksbePi4uTu7p6ruhwdHe94MbacyO43JMCdeHt7M4INAAAAWMHx48ez3daigB0WFnbXfcWLF1fPnj3vyRXEb3fz5k1t2LBBLVu2lKOjY46P9/Hx0fbt27MM98fExMjX1zdXtRkMBrMp68D9xvICAAAAwDpyMvhpUcDeuHHjHZ/Uzc1NRYoUsaTLHPvpp5+UlJSkFi1a/GfbpKQk/fzzz/L39zdta9iwoWbMmKHt27fr8ccfl/R3uD506JC6d+9+z+oGAAAAADyYLArYZcuWtXYdObZ69WqVKVNGtWvXNtu+a9cuzZs3T08//bTKli2rixcvav78+bp06ZI+/vhjU7vAwEA1aNBAw4cP17Bhw+Ts7KwpU6bIz89PzzzzzP0+HQAAAABAPndPLnJ2r8XFxemXX35R165dswzXe3p6KjU1VVOmTNH169fl4uKiwMBAjRkzRgEBAWZtp06dqvHjx2vUqFFKS0tTgwYNNGLECDk45MuXBQAAAABgQ9lOktmZin07g8GgVatW5big7Pi3W2l5eXkpIiIiW/0ULVpU48aN07hx46xZHgAAAACgAMp2wC5WrFi22l2+fFkxMTFcBRsAAAAAUKBkO2AvXrz4X/dfunRJc+fO1bJly2Rvb6+WLVvmujgAAAAAAPKLXC82vnz5subMmaPly5crLS1NLVq0UJ8+fVShQgVr1AcAAAAAQL5gccDOHLG+PVj37dtX5cuXt2Z9AAAAAADkCzkO2JcuXdKcOXO0YsUKpaWlqWXLlurTpw/BGgAAAABQoGU7YF+8eNEUrNPT09WqVSv17t2bYA0AAAAAgHIQsJ9++mmlpKSoSpUq6tWrl8qVK6f4+Hj9+eefdz2mWrVqVikSAAAAAIC8LtsB+9atW5KkQ4cOafDgwf/a1mg0ymAwKCoqKlfFAQAAAACQX2Q7YI8fP/5e1gEAAAAAQL6W7YDdpk2be1kHAAAAAAD5mp2tCwAAAAAA4EFAwAYAAAAAwAoI2AAAAAAAWAEBGwAAAAAAKyBgAwAAAABgBQRsAAAAAACsgIANAAAAAIAVELABAAAAALACAjYAAAAAAFZAwAYAAAAAwAoI2AAAAAAAWAEBGwAAAAAAKyBgAwAAAABgBQRsAAAAAACsgIANAAAAAIAVELABAAAAALACAjYAAAAAAFZAwAYAAAAAwAoI2AAAAAAAWAEBGwAAAAAAKyBgAwAAAABgBQRsAAAAAACsgIANAAAAAIAVELABAAAAALACAjYAAAAAAFaQ7wL2119/LT8/vyx/Jk2aZNZuxYoVevbZZ+Xv76+WLVtq06ZNWfpKSEjQ8OHDVbduXQUGBmrgwIG6ePHi/ToVAAAAAMADxMHWBVhq3rx5Klq0qOlxqVKlTP///fffa+TIkerdu7fq1aunyMhI9e/fX59//rlq1qxpajd48GAdP35co0ePlrOzs6ZOnaoePXpo5cqVcnDIty8NAAAAAMAG8m2KrFatmjw8PO64b9q0aWrWrJkGDx4sSapXr56OHj2qTz/9VHPnzpUk7d27V1u3blVERIQaNGggSfL29lZoaKjWr1+v0NDQ+3IeAAAAAIAHQ76bIv5fTp8+rZMnT6pp06Zm20NDQ7V9+3alpKRIkrZs2SI3NzfVr1/f1MbHx0dVqlTRli1b7mvNAAAAAID8L98G7ObNm6tKlSpq3LixZs+erfT0dElSdHS0pL9Ho29XqVIlpaam6vTp06Z23t7eMhgMZu18fHxMfQAAAAAAkF35boq4p6enBgwYoBo1ashgMOinn37S1KlTdeHCBY0aNUpxcXGSJDc3N7PjMh9n7o+Pjzdbw53J3d1dBw8ezFWNRqNRSUlJuerDYDDIxcUlV32g4EpOTpbRaLR1GQAAAEC+ZzQaswzM3k2+C9hPPPGEnnjiCdPjBg0ayNnZWQsXLlTv3r1tWNn/pKamKioqKld9uLi4qGrVqlaqCAVNTEyMkpOTbV1GgZeSkqJhw4YpISFB8+bNU1xcnBYvXqzDhw8rOTlZJUuW1IsvvqjatWubjjl8+LCWLl2qs2fPqlChQnriiSfUrl072dnl2wlHAAAA+Z6Tk1O22uW7gH0nTZs21WeffaaoqCi5u7tL+vsWXJ6enqY28fHxkmTa7+bmpvPnz2fpKy4uztTGUo6OjqpcuXKu+sjuNyTAnXh7ezOCnQdMmTJFXl5eOnTokKpUqaIzZ84oKChIo0aNkqenp3755ReFhYVpyZIlqlSpktLT09WnTx917txZr7zyii5cuKAePXrI399fL774oq1PBwAAoEA6fvx4tts+EAH7dj4+PpL+XmOd+f+Zjx0dHVW+fHlTu+3bt2cZ7o+JiZGvr2+uajAYDHJ1dc1VH0BusLzA9g4ePKjffvtNw4YN0+DBg+Xq6ipfX1+zz5emTZtqzpw5OnLkiPz9/XX9+nXFxcWpXbt2Klq0qIoWLar69evr5MmTfKYAAADYSE4GPx+IOYeRkZGyt7dX1apVVb58eVWsWFFr167N0iY4ONg0tN+wYUPFxcVp+/btpjYxMTE6dOiQGjZseF/rB/BgSUtL08iRIzVq1Cg5Ojretd2VK1d04sQJ+fn5SZKKFSumF154QV999ZVSU1N16tQp/frrr2rUqNH9Kh0AAAC5kO9GsLt166agoCDTL6QbN27U8uXL1aVLF9OU8AEDBmjo0KGqUKGCgoKCFBkZqf3792vJkiWmfgIDA9WgQQMNHz5cw4YNk7Ozs6ZMmSI/Pz8988wzNjk3AA+GiIgIValSRXXq1NGOHTvu2CYlJUVDhgxR06ZN5e/vb9retGlTjRgxQp9++qnS09PVqVMnvvQDAADIJ/JdwPb29tbKlSt1/vx5ZWRkqGLFiho+fLg6d+5satO8eXMlJydr7ty5mjNnjry9vTV9+nQFBgaa9TV16lSNHz9eo0aNUlpamho0aKARI0bIwSHfvSwA8ojY2Fh9+eWX+uabb+7aJiUlRQMHDpSLi4vGjh1r2h4dHa2+ffvqww8/VJMmTXT16lW99dZbmjRpkt588837UT4AAAById8lyREjRmSrXdu2bdW2bdt/bVO0aFGNGzdO48aNs0ZpAKDdu3fr8uXLevbZZyX9PV38xo0bCgoK0pw5c1SlShUNGjRIqampmjlzptkVKY8ePaqHH35Yzz33nCSpZMmSat26tebNm0fABgAAyAfyXcAGgLysadOmevzxx02P9+7dqxEjRui7776Th4eHBg8erOTkZM2ePTvL7R6qVaumixcvasOGDQoJCdH169e1atUqValS5X6fBgAAACxAwAYAK3JxcTG7iruHh4cMBoMefvhh7dy5Uxs3bpSzs7Pq1atnatOrVy/17t1b5cuX1+TJkzV9+nTTtSEef/xxvf3227Y4FQAAAOQQARsA7qGgoCDt2rVLklS3bl0dOXLkX9s3btxYjRs3vh+lAQAAwMoeiNt0AQAAAABgawRsAAAAAACsgIANAAAAAIAVELABAAAAALACAjaAeyo9I8PWJSAf4n0DAADyI64iDuCesrez03sR3yj2r8u2LgX5hFfphzSqWxtblwEAAJBjBGwA91zsX5d19PR5W5cBAAAA3FNMEQcAAAAAwAoI2AAAAAAAWAEBGwAAAAAAKyBgAwAAAABgBQRsAAAAAACsgIANAAAAAIAVELABAAAAALACAjYAAAAAAFZAwAYAAAAAwAoI2AAAAAAAWAEBGwAAAAAAKyBgAwAAAABgBQRsAAAAAACsgIANAAAAAIAVELABAAAAALACAjYAAAAAAFZAwAYAAAAAwAoI2AAAAAAAWAEBGwAAAAAAKyBgAwAAAABgBQRsAAAAAACsgIANAAAAAIAVELABAAAAALACAjYAAAAAAFZAwAYAAAAAwAocbF1ATv3www9atWqV/vzzT8XHx8vLy0udO3fWCy+8IIPBIEnq3Lmzdu7cmeXYyMhIVapUyfQ4ISFB48eP14YNG5SamqonnnhCI0aMUMmSJe/b+QAAAAAAHgz5LmAvWLBAZcuWVVhYmIoXL65ff/1VI0eO1Pnz59W/f39Tu1q1amnYsGFmx5YrV87s8eDBg3X8+HGNHj1azs7Omjp1qnr06KGVK1fKwSHfvTQAAAAAABvKdyly5syZ8vDwMD0ODg7W9evXNX/+fPXt21d2dn/Pendzc1PNmjXv2s/evXu1detWRUREqEGDBpIkb29vhYaGav369QoNDb2n5wEAAAAAeLDkuzXYt4frTFWqVFFiYqKSkpKy3c+WLVvk5uam+vXrm7b5+PioSpUq2rJli1VqBQAAAAAUHPkuYN/J7t27VapUKRUpUsS0befOnapZs6b8/f3VqVMn/f7772bHREdHy9vb27RuO5OPj4+io6PvS90AAAAAgAdHvpsi/k+7du1SZGSk2XrrOnXqqFWrVqpYsaIuXryoiIgIvfrqq1q8eLECAwMlSfHx8SpatGiW/tzd3XXw4MFc1WQ0GnM0mn4nBoNBLi4uueoDBVdycrKMRqOty+B9jFzJK+9jAABQsBmNxiwDs3eTrwP2+fPnNWTIEAUFBalLly6m7QMHDjRr9+STT6p58+aaMWOG5s6de8/rSk1NVVRUVK76cHFxUdWqVa1UEQqamJgYJScn27oM3sfIlbzyPgYAAHBycspWu3wbsOPj49WjRw8VK1ZMn3zyieniZnfi6uqqRo0aad26daZtbm5uOn/+fJa2cXFxcnd3z1Vtjo6Oqly5cq76yO43JMCdeHt754mRP97HyI288j4GAAAF2/Hjx7PdNl8G7Js3b6pXr15KSEjQsmXL7jjV+7/4+Pho+/btWYb7Y2Ji5Ovrm6v6DAaDXF1dc9UHkBtMy8aDgPcxAADIC3IyaJTvLnKWlpamwYMHKzo6WvPmzVOpUqX+85ikpCT9/PPP8vf3N21r2LCh4uLitH37dtO2mJgYHTp0SA0bNrwntQMAAAAAHlz5bgR7zJgx2rRpk8LCwpSYmKh9+/aZ9lWtWlX79+/XvHnz9PTTT6ts2bK6ePGi5s+fr0uXLunjjz82tQ0MDFSDBg00fPhwDRs2TM7OzpoyZYr8/Pz0zDPP2ODMAAAAAAD5Wb4L2Nu2bZMkhYeHZ9m3ceNGeXp6KjU1VVOmTNH169fl4uKiwMBAjRkzRgEBAWbtp06dqvHjx2vUqFFKS0tTgwYNNGLECDk45LuXBQAAAABgY/kuSf7000//2SYiIiJbfRUtWlTjxo3TuHHjclsWAAAPjCVLlujrr7/W0aNH1bBhQ82YMcO0r3Pnztq7d68cHR1N29auXWtasjV16lRt3LhRJ06cUMeOHfXOO+/c9/oBALCVfBewAQDAvVWyZEn17dtXv/766x3vuDF06FC98sordzzWy8tLQ4cO1YoVK+5xlQAA5D0EbAAAYCbzWiRRUVF3DNj/pk2bNpKkH374wep1AQCQ1+W7q4gDAADbmjlzpurWravWrVvr22+/tXU5wB0tWbJEzz//vKpXr66+ffua7Rs4cKAaNGigWrVqKSQkxGwZREpKijp37qzg4GDVqlVLzz33nJYtW3a/yweQTzGCDQAAsu31119X5cqVVahQIf32228aPHiwChcurKefftrWpQFm/m2pQ79+/eTt7S0nJyedO3dO3bt3V9myZdWqVSvZ29trxIgRqlSpkhwcHHT8+HF16dJFlSpV0mOPPWajswGQXzCCDQAAsi0wMFBFixaVo6OjnnjiCbVv316RkZG2LgvI4plnnlGTJk1UvHjxLPv8/Pzk5OQkSTIYDLKzs1NsbKwkyd7eXn5+fqa7yhgMBhkMBtN+APg3jGADAACL2dnxXT3yp9GjR+ubb77RzZs3VbZsWdP1AzL16tVLv/76q1JSUuTn58csDQDZQsAGAABm0tLSlJ6errS0NGVkZOjWrVsyGAy6efOm9u7dq7p168rJyUk7d+7Ul19+qbFjx5qOTU1NVUZGhtLT003H2tnZmd3WC8gLRo8erVGjRunPP//UTz/9JHd3d7P9s2fPVnp6unbv3q2dO3eqUKFCNqoUQH7C184AAMDMzJkzFRAQoFmzZmnTpk0KCAhQt27dlJaWpunTp6t+/fqqU6eOxo0bp7CwMDVt2tR07MiRIxUQEKBVq1ZpyZIlCggI0MiRI214NsDd2dnZyd/fX4ULF9aECROy7Le3t1fdunV15coVzZs3zwYVAshvGMEGAABmBgwYoAEDBtxx33/d3zo8PFzh4eH3oizgnklLS/vXNdb/tR8AMjGCDQAAgAdOWlqabt26ZbbUISUlRWfPntW6det048YNZWRkaM+ePVq8eLEaNGgg6e/7v2/btk03b95UWlqafv75Z61evdq0HwD+DSPYAAAAeODMnDlT06dPNz0OCAhQ3bp1FR4eroULF+qdd95RRkaGSpYsqU6dOqlnz56S/g7mkydPVkxMjAwGg8qWLauwsDC1aNHCVqcCIB8hYAMAAOCB829LHZYuXXrX4/z9/bVy5cp7VRaABxxTxAEA+A/pGRm2LgH5EO8bACh4GMEGAOA/2NvZafi3KxV9+bKtS0E+4fPQQxrX+gVblwEAuM8I2AAAZEP05cs6fP4vW5cBAADyMKaIAwAAAABgBQRsAACAB1y6kfXgyDneN0DOMUUcAADgAWdvsFP49mU6FX/R1qUgn6jgVlJhwe1tXQaQ7xCwAQAACoBT8Rd1/No5W5cBAA80pogDAAAAAGAFBGwAAAAAAKyAgA0AAAAAgBUQsAEAAAAgj0tJSdGIESMUEhKiwMBAPffcc/rqq69M+48fP66uXbuqTp06ql+/vkaOHKnk5GQbVlwwEbABAAAAII9LS0uTp6enFixYoD179ig8PFwTJkzQ1q1bJUlvvPGGvL29tW3bNq1evVqHDx/WjBkzbFx1wUPABgAAAIA8ztXVVYMGDVKFChVkMBhUs2ZNBQUFaffu3ZKk06dPq2XLlnJycpKHh4dCQkJ09OhRG1dd8BCwAQAAACCfuXXrlvbv3y8/Pz9J0muvvaZvv/1WN2/e1KVLl/Tjjz/qqaeesnGVBQ8BGwAAAADyEaPRqHfeeUdeXl565plnJEkNGzbUnj17VKtWLTVo0EClS5fWCy+8YONKCx4CNgAAAADkE0ajUaNHj1ZMTIxmzJghOzs7xcXF6dVXX1Xbtm21b98+7dy5Uy4uLnrzzTdtXW6BQ8AGAAAAgHzAaDRqzJgx2r9/vz777DMVLVpUknTq1CndunVLXbp0kZOTk9zd3fXSSy9p8+bNNq644CFgAwAAAEA+8N5772nPnj367LPP5O7ubtru4+MjV1dXLV26VGlpaUpMTNTy5ctVpUoVG1ZbMBGwAQAAACCPO3v2rJYuXaqYmBjTvbADAwM1atQoFS5cWDNnztSaNWtUr149NW7cWPHx8ZowYYKtyy5wHGxdAAAAAADg35UtW1ZHjhy56/7atWvriy++uI8V4U4YwQYAAAAAwAoI2AAAAAAAWAEBGwAAAAAAKyBgAwAAAABgBQU+YJ84cUKvvvqqatasqfr162vixIlKSUmxdVkAAAAAbpNhzLB1CciH7vf7pkBfRTwuLk5du3ZVxYoV9cknn+jChQsKDw/XzZs3NWrUKFuXBwAAAOD/2Rns9MPRT3Q16aytS0E+4eFaVk19B9zX5yzQAfvLL7/UjRs3NH36dBUrVkySlJ6erjFjxqhXr14qVaqUbQsEAAAAYHI16awu3YixdRnAXRXoKeJbtmxRcHCwKVxLUtOmTZWRkaFt27bZrjAAAAAAQL5ToAN2dHS0fHx8zLa5ubnJ09NT0dHRNqoKAAAAAJAfFegp4vHx8XJzc8uy3d3dXXFxcRb1mZqaKqPRqP379+e2PBkMBrXt+JjS0tJz3RcKBgcHex04cEBGo9HWpZgYDAa9EhKg1PRqti4F+YSjfd58H/f1r6HUqv62LgX5hKO9XZ56HxsMBnUoUUdpxfmdAtnjYJc3P4sfyWghn0Jpti4F+YR9hoNV3sepqakyGAzZalugA/a9kPnCZ/cH8F/cixW2Sj8oWKz1/rOWYkVdbV0C8qG89j4u7srnMXIuL72PiznzHkbO5aX3sCS5OGYdHAP+S27fxwaDgYCdHW5ubkpISMiyPS4uTu7u7hb1GRgYmNuyAAAAAAD5UIFeg+3j45NlrXVCQoIuXbqUZW02AAAAAAD/pkAH7IYNG+rXX39VfHy8advatWtlZ2en+vXr27AyAAAAAEB+YzDmpSsX3GdxcXFq1qyZvL291atXL124cEHh4eFq0aKFRo0aZevyAAAAAAD5SIEO2JJ04sQJjR07Vnv37lXhwoXVqlUrDRkyRE5OTrYuDQAAAACQjxT4gA0AAAAAgDUU6DXYAAAAAABYCwEbAAAAAAArIGADAAAAAGAFBGwAAAAAAKyAgA0AAAAAgBUQsAEAAAAAsAICNgAAAAAAVkDABgAAAADACgjYAJCPGY1GW5cAAA+stLQ0W5cAIJ8hYANAPpKenm722GAw2KgSwDIZGRk52g7YSkpKitq2bau5c+fauhQA+YiDrQsA8pr09HTZ29vfcZ/RaCTQwGZuf29+8803OnfunG7cuKGWLVvKx8dHTk5ONq4Q+He3v4f37t2rW7duqUiRIqpevbrs7PjOH3lLcnKyqlWrpo8//liurq7q2LGjrUsCrObfft9F7hiMzC8ETNLS0uTg4KDk5GStXLlSFy9eVIUKFVSzZk1VrlxZEiEbtnH7+27gwIHav3+/7OzslJ6eritXrqhHjx5q27atypQpY+NKgTvLyMgwheg33nhD+/fv1/nz51W8eHH5+vpq/Pjx8vT0tHGVgLmrV69q9uzZWrhwoUaOHEnIxgPh9nD966+/6tKlSypevLgqVKigihUrSuL33dxgBBv4f0ajUQ4ODkpMTNSLL76ojIwMOTs768yZM6pevboaN26sV155hQ8b2ETm++7TTz/Vnj17NHXqVNOo9YwZMzR79mzdunVLffr0UdGiRW1cLZBVZrgeM2aMdu/erXfffVfFixdXWlqaBg8erN69e2v69OkqXbq0jSsFpNTUVDk6OsrDw0MtW7bUhQsXNHbsWBUqVEgvvPCCrcsDLGY0Gk3hesiQIdqxY4eSk5OVnJysRx99VG3btlXHjh1lMBgI2RYiYAP/z2AwKC0tTW+99ZY8PT01duxYVaxYUUlJSWrXrp0WLFigOnXqqFq1arYuFQVASkqKrl69qocffti0LT09XUePHtVjjz2mxx57zLT9rbfekpOTk2bPnq0nnnhCwcHB/KOIPOmvv/7SH3/8oV69eql+/fpycnLSyZMnlZycLG9vb5UoUcLUlvcwbMVoNMrR0VGS9Pbbb+vMmTNKSUmRJL3zzju6efMmI9nItzI/VydMmKB9+/YpPDxc1atX19GjR7Vw4ULNnDlTqampDCrlAguegNvcvHlTZ86c0TPPPKNy5cpJknbu3Knjx4/rlVdeUbVq1ZSammrjKvGgS01NVb9+/TR27FidPn3abN/169d19epVs7aSNHjwYFWvXl0LFy68r7UC/+afF+VLS0tTbGysChcuLCcnJ8XExKhdu3Zq2LChxo4dKycnJ33//feSuIAfbCfzvRceHq7Nmzere/fumjlzphYuXKjWrVtr7Nix+vzzz21cJWC5lJQU7d27V02aNFH9+vXl4eGhevXq6Y033lDdunX15Zdfavfu3bYuM98iYKNAy7z9RualCK5evaqjR4/K09NTDg4OWr16tXr37q0hQ4bolVdeUWJiopYtW6aYmBhblo0HnKOjox555BEdOXJEM2bM0KlTp0z7/Pz8dOLECf32229moyyS5ObmZgrchBPY2u3TEHv27KnIyEi5urrK0dFRSUlJiouLU/v27fX4449r7NixcnFx0e7du7V48WLt3bvXxtWjoLt165b27dunJ598Uo0aNZKHh4eCgoI0ZMgQtW/fXmPHjtWKFStsXSaQY0ajUYmJiTpx4oQ8PDxkb29v+t2hcuXK6tKli86fP6+oqCgbV5p/EbBRIGUGagcHB924cUNvv/22rly5Ik9PT9WqVUvbtm3T0qVL9eabb2rIkCHq2bOnJOm3337Tjz/+qPj4eFuWjwdY5q2K3nrrLbVp00Y7duzQzJkzdfLkSdnb26tbt26SpGnTpmn//v2m465evar09HSVLVtW6enp3B8bNpWenm76kmfBggU6fPiwnJ2dVaJECb344osaO3asGjRooKefflrjx49XkSJFdPXqVX311VdycnKSl5eXjc8ABZ3BYJDBYNCtW7ck/e+zuVSpUmrXrp3c3d01evRoZg0hz7v994HMpTeZXxh9++23unDhghwdHU3LIGrWrKly5crpzz//tFXJ+R4BGwXK1atXlZqaKoPBYJq6+Pnnn+vgwYMqUaKEXFxc9Pjjj2vlypV677331KtXL/Xq1UtGo1GxsbGaP3++3N3d5e/vb+MzwYPq9n8I27dvLz8/P+3YsUOzZ89WbGysSpUqpZkzZyo6OlpDhw7V+++/r/nz52vEiBH6888/1bVrV9nb2zOCDZu6/VZcR48eVefOnfXEE09Iklq0aKGnn35aGRkZCgwMVEpKivbs2aPw8HD99NNPGjlypDw8PGxZPgqYO30h6eTkpEceeUS//vqrYmNjTXdtkKRq1arJ399fZcqU0YwZMxQXF3e/Sway5fYvO1NSUkxfGElSkyZNlJaWpokTJ+rSpUumW33+9ddfMhqN8vHxsUnNDwIucoYCIyYmRv3791ebNm3UtWtX09Rag8EgFxcXU7v+/fvr2rVr+vzzz3Xp0iX99NNPOnXqlL7//nulpqZq4cKFsrOzM7vlDGANt0+pHTBggOLi4nTt2jW5uLjom2++kST17t1bAQEBWrFihT744ANt2bJF6enpKleunJYsWaJKlSrZ8hRQQCUmJmrbtm169tlnTdvmz5+vCRMmqFSpUgoJCTH98ubn56dXX31VRYoU0YgRIzR9+nQ5OzurUKFCWrhwoR555BFbnQYKoNtvV5SRkaGkpCQVKVJE0t+3k9u5c6def/11zZgxQ6VKlZIknT17VhkZGQoLC9Njjz0md3d3m9UP3M3tv1OMHz9e+/fvl5OTk5o3b662bduqdevWio6O1vfff6++fftq0KBBunbtmn799VddvnxZzzzzjI3PIP8iYKPA8PT0lLOzs7766is5OzvrpZdekqOjozIyMky/+CUnJ8vFxUUjR45UsWLF9Pvvv2vQoEGqVq2afHx89MEHH8jBwcF0v2zAmjK/Zf7kk0+0c+dOzZo1S+XLl9dDDz2k8ePHa82aNZL+DtleXl6aNm2abty4oYyMDLm4uMjV1dWW5aOAysjI0OLFi/Xrr7+qcePGps/GV199Vfv379cPP/yg77//XrVr11bx4sUlSTVq1FCNGjXUrl07XbhwQZ6enqpQoQIj17ivbg/XkyZNUlRUlI4ePaqnnnpKDRs2VJMmTfTuu+9qxIgR6tChg1566SXTtQJOnjypatWqEa6RJ90+CDR8+HBt27ZNjz32mC5fvqyRI0fq1KlTeuONN/T666+rVKlSWr16tbp3764SJUrooYce0sKFC1mqkwskBBQI6enpKlKkiBYtWqS+fftq0aJFysjIUJcuXUz3upQkFxcX04fSgAEDlJKSokuXLsnT01OOjo6mW3kRrnEvnTx5UlWrVlX16tXNbhXj5OSkuXPnSvpfyM78cgiwhcTERI0fP14dO3ZUt27d5ODgoD179qh69epycnLSlClTlJ6ervXr1+uxxx5Tq1atTKODRqNRAQEBNj4DFGSZ4XrQoEHat2+fnnjiCXl5eennn3/W1q1bdeHCBXXs2FGLFi3S+++/r6VLl+rmzZsqWbKkPv30U7PbKAJ5hdFoNIXrw4cP69atWxo/frwef/xxXbt2TStWrNDUqVOVmpqqsLAwdezYUe3atdORI0dUvHhxFS5cWMWKFbPtSeRzpAQUCPb29qaQ/emnn6pfv35avHixnJ2dlZCQoPT0dMXGxqpQoUJKTU2Vg4ODihcvrpiYGD366KOmfoxGI+Ea99ytW7d0+fJlU7hOSUmRk5OT3njjDR04cEBbt27VjRs39Oabb6p8+fI2rhYFVXJystq0aaOKFSuavuz57rvvNGzYMIWHh6tZs2ZydHTUtGnT1KtXL02aNEkGg0EtW7Y0hWzA1jZs2KDdu3dr8uTJCgwMlKOjo9q0aaMFCxZo1qxZcnNzU4sWLTRz5kydPn1adnZ2cnV1Nc3GAPKazNlw48aNU1RUlBITE02/yxYvXlwdOnSQnZ2dJk+eLIPBoGHDhsnR0VHVq1e3ZdkPFJICCoTMdSipqakqWrSoKWQvWLBABoNBMTEx6tmzpy5fvmw2ol2zZk1FRESY+uHCUbCmzKt5ZsqcPfH0009rwoQJWrJkiTp16iQnJyfTzIlChQrJwcFBp0+flrOzsw2rR0G3du1aSdLo0aNVuHBhbd++XQEBAXrxxRf17rvvSpIpZM+ePVu9evXSxIkTZWdnp+bNmxOykSdcvnxZaWlp8vLykqOjo4xGo/z9/dW9e3fFxsZq1apVatKkiVxcXPhCE/mKi4uLDh48KEk6f/68aQlO0aJF1b59exkMBn388ce6deuWRo0aZctSHzgEbDzQMtdXZYaYzOBctGhRTZ8+XQMGDNC+ffvUsmVLvfDCCypSpIjpFlxJSUlq1KiRzWrHg+32tX9Go9Hscd26dVWlShXT9QLatm0rBwcHxcXFqXDhwgoPD5efnx9TuGBT9vb2On36tC5evKjRo0crISFBs2bN0uuvv66MjAyNGDFCknnI7tu3r0aPHi0HBwe98MILfGkJm7O3t9f169d18+ZNSf/7bK5SpYpeeukljRgxQpcvXyZcI0+7/Qv7zC/khwwZooceekgTJ07UnDlzNGDAANOFUDNDdnJyshYvXqx+/fqpRIkStjyFB4rByM1S8YDK/IBJSkrS3Llzdf78eaWkpGjAgAEqXbq0aXp43759df36ddMalH9eGfz24ANYw+3vqWnTpunEiRM6f/68GjZsqDZt2qhMmTI6evSo3n33XV28eFFVqlTRI488ogMHDmjfvn369ttvVa5cORufBQqizF/iMu8JPHDgQG3btk0uLi6KiIhQlSpVJP19S8RJkyZp1apVev/9900hW5KGDBmi/v37c8V73Fd3u/NHdHS0+vTpowoVKig8PFwlSpQwtf3mm280ZcoUrVy5Up6enjaoGvhv//w9NXNZWaY5c+bos88+01NPPaXu3bubffYmJiYqLS2NL+ytjHsM4YGUkZEhBwcHJSYmqn379tq2bZvS0tJ09uxZde/eXZs2bVJiYqJpuriHh4fmz5+vOXPmmO5zmYlwDWu6/bYZQ4YM0ddffy0vLy9VqVJFy5cv1zvvvKNTp07J19dXEydOVJs2bXTq1CmtXr1aN27c0JIlSwjXsInk5GRNnDhR+/fvl52dnezs7HTz5k2lpKTo5s2bunHjhqmth4eHhg4dqpYtW2rEiBGKjIxUSkqKJGnKlCmEa9xX6enppnC9f/9+7dy5U7t375Yk+fj46MUXX9Tx48c1ZswYXbhwQXZ2drpy5Yq2bdsmT09PFSpUyJblA3d1e7ieM2eO3njjDb3yyitasWKFEhMTJUk9e/bUq6++qk2bNmnevHmKjo42HV+kSBHC9T3ACDYeWLdu3VKfPn2Unp6uyZMnq0SJEurXr582btyoYsWKaeTIkWrUqJGKFCmihIQEvfzyy/Lx8dHUqVOZtoh77uOPP1ZkZKQmTpyoGjVqaOHChZowYYIeeughlS1bVhMnTlT58uVNIynx8fFydHQ0u2c7cD+tW7dOw4YNU6NGjdS9e3dVrlxZkyZNUlBQkFasWKF9+/ZpxowZqlOnjumYq1evasqUKVqxYoUmT56s0NBQG54BCqLbR67ffPNN7d69WxcvXpQkhYSEqHfv3qpatapmzJihr7/+WvHx8apUqZJu3ryps2fPatGiRWYXOwXyitunhQ8aNEiHDx9WrVq15OHhoYiICPXo0UPt2rUzLW+YPXu2Fi9erFq1aun1119XxYoVbVj9g4012Hhg7dq1S0lJSXrvvfdUokQJDRw4UAcPHtTSpUv16aefaty4cTIYDHriiSdUtGhRffnllypUqJAMBkOWi08B1nT58mXFx8ere/fuqlGjhubOnaspU6Zo0qRJunDhgiZPnqzhw4drwoQJKlOmjIxGo9zc3GxdNgq4Z599VnFxcZo9e7Zmz56tN954QyNHjpQkVa5cWePGjVPfvn01c+ZMPfbYY5L+HskeNGiQnJyc5OfnZ8vyUcBk/jueGa5HjRql33//Xe+8846KFCmiy5cva+zYsYqNjdV7772nvn37qnbt2tq6datOnTqlihUrqnXr1vL29rbxmQB3lvl76kcffaTDhw9rwoQJqlmzphYsWCBJmjdvnuLi4tSjRw+VL19evXr1UnJysr7//nu5urrasPIHHyPYeGD88/7UN2/e1Lp169SiRQvNmDFDK1as0Mcff6yaNWtq+/bt6tWrl8qUKaMePXooNDTUNDLImmvcDz/++KNq1aqlkydPavDgwerXr59eeuklSdJrr72m3bt3q0KFCpo1a5bKli1r42pR0N2+pu+LL77QZ599pipVqphG/yTpxIkTGj9+vP744w+zkC3dff0rYG23v9cy///ixYvq0aOHWrZsqVdffdW0PyYmRh07dpSfn5/mzZvHv/3Idy5cuKDRo0erYcOG6tChgz777DN99NFHmjJliulLpE6dOqlz586qUKGCJOnatWvcZu4e4187PDAyL2h2/PhxSZKzs7NatmwpSdq9e7eefvpp1ahRQ5Lk7e0tLy8vJSYmavXq1WbTbvkHFtb0zzX9mZ5++mmVKFFChw8flqurq+rVq2faV6RIEdNVwvkOFLaWkZFhCtcff/yxzp07p0uXLmnDhg2aPn26Dh06JEmqVKmS3n77bdWoUUMDBgzQ9u3bTX0QrnE/JCcnKywsTD/88IOk/73vbt68qRMnTqhw4cKys7OT0WhUamqqvL299dFHH2n79u1at26dLUsHsuWfv1OUKlVKXbt2VUhIiHbu3KnZs2dr9OjRCgkJUdOmTVWjRg198cUXmjlzps6dOydJrLm+D/gXDw8Mo9GocePGqXnz5jp48KBp6sytW7d0/fp1nTlzxrQtNjZW5cqV06pVq/TZZ5/Zsmw8wG6fDbFmzRpFRERoz549unr1qqnN+fPndf36ddNFdBISEmQwGNSzZ0/NmDGDC5rB5m5fv/rtt9+qQoUKGjdunLp06aJt27Zp5syZWUK2l5eX3nnnHdOtj4B7LSMjQ3Fxcfrxxx+1ZMkSbdq0ybTPxcVFPj4++v3333X16lUZDAbTjLdHHnlEHh4eOn36tK1KB7Ll9t8ptmzZomPHjik9PV316tVTqVKltHv3bpUpU0ZNmjSRg4ODihcvrtKlS+vRRx/VTz/9ZHrPswTy3mMNNh4YBoNBrVu31tmzZ9W5c2ctWrRI/v7+srOz05NPPqnvvvtOo0aNUmBgoJYuXSp3d3cVL17cdMsZRlhgbZn/EA4ePFhbt26VJN24cUOtW7dW165d9eijj6pz58769ttvNXDgQNWuXVunT5/W77//rmHDhqlo0aK2LB8F1O234rp9Ku2vv/6q/v37q23btpKk0NBQlS9fXtOmTVN6eroGDhyoRx99VJUqVdL48eNVqFAhrr6M+yIxMVFdu3bV1KlTtXDhQr3xxhuaPXu2jEajQkJC5OnpqSeffFLz5s1TnTp11LRpU7m7u0v6+zO5SJEi8vDwsPFZAHeXkZFh+p3irbfe0v79+9WuXTuVLl1aRYoUkfR3AD9z5oxSU1Ml/f0FfuasjurVq/N5fB+RKJBv3Wnq7WOPPaYhQ4aoevXq6tSpk/bv3y9nZ2e1a9dODRo00M8//6yPPvpIhQsX1syZMwnXuCduf29u375dJ06c0CeffKJNmzZp2LBh+u233zRjxgwdOHBAJUuW1KeffqrU1FRt3LhR58+f18KFC1WmTBkbngEKqps3b2rw4MHas2ePaSqtJCUlJenKlSvy8fGRJNMttzp27KhOnTrpp59+0uzZs7V3715Jfy/DKV26tG1OAgVKYmKiWrZsKVdXVzk7OysgIEATJ07U5cuXNWfOHG3YsEGS9Prrr6tp06Z6//33NXPmTO3bt0+7du3SjBkzlJSUpODgYBufCXB3mb+nvv3229q1a5fefvtttWrVyhSuJalWrVry9PTU66+/rpkzZyo8PFyHDh3Sww8/TLi+z7jIGfK15ORk7dixQ/Xq1TP78Ni/f78+/PBD7d+/X4sXL1ZAQIASEhKUmJiouLg4+fr6ys7OLsuF0QBr+vjjj1W8eHGdPXtWw4YNM/0D+eWXX2rOnDmqVq2a+vTpo6pVq5qmNzo5Oalw4cI2rhwF1ebNmzVmzBi5u7vrvffek7+/vyQpNTVVzZs3V0BAgMaPHy8HBwfThc/OnTunNm3ayGg06qmnntJ7770nZ2dnG58JCoLExES1atVK5cqV04cffqiSJUuavjTfu3ev3nzzTT300EPq3r27mjRpIkl6//33FRkZqatXr6pUqVJydHTU9OnTuRUX8rzDhw9rwIAB6tWrl1q3bm36/fX2O9988cUXWr16tU6dOqVSpUrpgw8+4L1tAwRs5GtvvfWWVq1apYkTJ+rZZ581+6Vu165dGjp0qBITE7V48WJVqVLF7FhGrmFtmV/YGI1GRUVFqX///jp37pzatWun9957T6mpqXJ0dJT0v5AdEBCgrl27KjAw0MbVoyC7fW3fDz/8oIiICN26dUsffPCBAgIClJKSoilTpmjTpk16+eWX1aFDB9N7ee/evZo1a5aCg4MVEhJiulItcC8lJSWpefPm8vPz0+jRo1WyZEkZjUbZ2dmZPmsPHDigIUOGZAnZUVFRunLligoVKiQvLy95enra+GyA/0lKStKGDRvUsGFDswuSbd68Wb169dKaNWtUuXJlU7D+561lExMTlZCQIBcXFy5oZiOkC+QraWlpZo8nTpyowMBAjR8/Xj/88INu3bpl2vfYY4+pWbNmSkxMVJs2bXTixAmzYwnXsLbMb5MnTpyoI0eOaNSoUapZs6Y2bdqkkydPytHR0bQ26qWXXlLv3r31yy+/6MsvvzRNuQXutxs3buidd97RH3/8IUlq2rSpXn31VTk7O+udd97Rvn375OTkpB49eqhUqVL64osvNOH/2rv7+Brrx4/jr51zNhuzbNisiKyMkSIUpqnmdlhGjCZ+jBSFzBJDsyRyMzel1YRIGZlRGmGkW6WtpVmhG8tqM1ut3dnmnN8fHjtZqi81nU3v5+PhD9f1ua7z+ZzHeew67/O5W7CAX375hdTUVLZs2UJRURHDhw9XuJZ/TWxsLJmZmXTt2hUPDw/rj+alpaWEhISwfft2br75Zp599llycnKIjY21Dhdv1aoVvr6+dOjQQeFaqp3nn3/e2oGUn59vPe7o6IiTkxMnTpz4w3C9Z88eUlNTcXZ2xtPTU+HahpQwpEap2Ipry5Yt/Pjjj8D54TBNmjThmWeeITExkeLi4krXDB48mPHjx9O0aVNbVFn+Ay6ccx0dHc3WrVvx9vbmjjvuYNKkSbi4uPDggw+SlZVVKWQPGTKEiIgIHn74Yes2SCL/ptLSUjZu3EhRUREtWrSwHg8ICGDUqFHUqlWLWbNmkZycjJubG0uWLKFDhw4kJiZy++23M3bsWPbt28eMGTP0GZZ/1dChQwkICGDhwoVs27YNo9FIaWkpgwYNori4mNtvvx2LxUK7du2sIXvt2rUkJibauuoifyksLIx+/frx7LPPsnXrVn755RcAfHx8cHFxYcuWLeTk5GA2m61rCWVmZrJp0yY+//xzzGazjVsgGiIuNcKFc6U3btzI3LlzmT59On369MHDwwM4H1Z++OEHJkyYgL+/P0VFRURGRhIQEGBd9VZzruVKOnz4MKmpqdSuXZuhQ4cC58P3oUOHmDt3LmazmVdeeQUPD49Kw8VFbMFsNhMcHEyjRo1YtGgRDg4OxMbGcuONN9K9e3fg/PZya9eu5ezZs0RGRtK+fXuKiorIzc3l008/xdnZmVatWnHdddfZtjHyn3T69GnmzZvH3r17efLJJ9mwYQMODg4sXbrUulBkRc92SkoKY8eOpW3btixfvlxrXUi1dOH31KlTp7Jr1y7CwsIYMGAAbm5uHDhwgMmTJ+Pr68vIkSPp0KED6enpbNiwgYMHD/LKK6+oQ6kaUMCWaq9ibmBhYSGLFy/G0dGRl19+GWdnZ8aNG8e9996Lu7s7AKNHj+bo0aMYDAYcHR2pU6cOW7duVaiWKy4uLo7Zs2djMpl45pln6Nevn/VBeWHINhgMxMbGaoVlqRbi4uKIjIwkKiqK7t2706VLFzp37sy4ceOsqypfGLKjoqK49dZbbVtpkQvk5OQwb9489uzZQ4MGDdizZ491PYEKFcNoU1NTueaaaxRApFq7cE2Mxx57jN27dxMWFkZQUBAuLi688847REREWMvVq1eP4uJiYmJiLlpvSGxDAVtqhOLiYgYNGkSDBg3o378/FouFAwcOkJSUxOTJkyuF7Li4OLKysjAajYwbN84acH7/wBWpSl9++SWvv/46CQkJPPDAA4SFhQG/PSjPnTvHJ598wtSpU2nUqBFxcXH6TIrNnT59msjISI4cOcKWLVv45ptvCA8P54YbbmDs2LF06dIF+C1km81mIiIiaN++vY1rLvKb7OxsFi1axNtvv828efMYMGCAdYu5ivmpv18ISqQ6+avvqZMnT2bPnj2EhYUxaNAg6tatS3Z2Nu+88w5nzpyhadOmdOjQQSOJqhEFbKkREhISePbZZ3n++edp27YtcP5hOX/+fDZs2MDkyZMJDAy0Dhe/kMK1VLU/W4H+6NGjvPzyy+zYsYPIyMhKw8QrQvZnn32Gh4eHFoMSmygvL6egoKDS4jd79uwhIiKCfv36ERERwf79+5k9ezY33ngjoaGh1pC9c+dOoqOjqV+/PmvXrsXBwUGBRaqNC4eLR0VFce+99wIK1lL9XTgsPDk5mZ9//hk3Nzc8PT2tnUcXhuyK4eL6bFdfGjcrNUJBQQE///yzNZRUBJbp06eTkZFBTEwMJpOJwMBA6tevD/z2UFW4lqpQ8Xm6MFx/+eWXFBQU4ODgQLt27WjVqhXjx4/HYrEQFRUFnF+Ix2g0Wh+gHTt2tGUz5D+spKSE0aNH4+npyZgxY/Dx8QHA39+fQ4cO8frrr9O7d2+6d+/O7NmzmTt3LrGxsQB06dKFvn37YjQa8fHx0T7XUu00bNiQmTNnAjBr1iyMRiP9+/dXAJFqqaSkhNLSUlxcXCrNuf7444/5+eefKS8vp2vXrgwcOJB+/foRHR3N5MmTWbRoEXZ2dgwYMABXV1cbt0L+jAK2VGsVYeaGG26gbt26JCUl0b9//0rDvn19fUlKSmL58uWUlZUxZMgQXF1d9VCVKlNQUMDq1asJCgqiSZMmAEybNo2UlBQyMjJwdnbGx8eHefPm4eXlxUMPPYSdnR1RUVEYDAbuu+8+rQMgNpeSkkJaWhrfffcdBw8eZPLkyfTu3Rs3NzfCwsL49NNPmTVrFm+88Qb+/v7Y2dkRGRnJmjVrKCsrw8/Pj169etm6GSJ/qiJkG41Gpk2bhtFopG/fvraulkgl586dY9SoUbi6urJq1SoAIiMjOXz4MJGRkTRr1oxjx44RExNDTEwMZWVlDBw4kOjoaKZNm8b8+fMxmUwMHz5c33WrKX3jk2qlopevorewoqewbdu2uLu7s379ery8vPDx8bEGFoPBwLhx47CzsyM6OhqDwcCgQYNwc3OzZVPkKlFQUEDv3r3x8vIiNDQUgNmzZ3Po0CHCw8Nxd3fn66+/Zt26dYwbN46VK1fi5eXFmDFjMJlMzJo1C5PJxMCBA23cEvmvu/nmmwkICODkyZP06NGD6OhoPv/8c/z8/Ojbty8PP/wwc+bMYcWKFTz22GPcc889GI1GHn30UWrVqkWnTp1wcnKydTNE/lLDhg0JDw/HwcEBb29vW1dH5CJlZWW0aNGCjz76iNTUVJo3b05ycjJBQUHcddddGAwGvLy8aNSoEc888wybN2+mdevWtGjRgmeffZZatWpxxx13KFxXY9oHW2zu7NmzwPne6op9rpctW8asWbNISEjgu+++w9nZmZUrV5KVlcWcOXPYtm0bOTk5HD58mG3btlFSUsKUKVMYPXo0ixcvZvv27doHUP6xgoICAgMD8fb2ZsGCBdSpU4fMzEw+++wzQkNDCQgIoGPHjgQHB7Ny5UoMBgNPPPEEAC1btmTkyJEMGTLEum6AiC3VqVOHRx55hPT0dBwcHNi+fTsGg4HVq1czd+5c7rjjDtq1a8e7777L559/DkD37t15/vnnCQsLU7iWGsPDw4OoqCi8vLxsXRWRizg6OjJ48GAyMzN5//33MZlMfPXVVzRq1AiDwUBZWRkWi4Vbb72Vhx9+mOTkZI4fP269/qmnntJnu5pTwBabOn78OEOGDCEtLQ2DwUBJSQmDBw9m586dfPDBBzz11FPMnz+f1NRUmjRpwqZNm7BYLCxevBg/Pz8mTpxIaWmpdcXmadOm8dBDD9GtW7c/XIRK5FIVFhYSEhKC0Whk7ty5NGrUCDg/tCszM7PSyrRGo5Ebb7yRyZMn89VXX7F9+3bgfMiOiIjQg1BsoqioiM2bN5Ofn2891qhRI6Kionjuuec4deoUc+bMYcKECezfv59JkybRoUMHvv32W3bs2GG9xtfXl2bNmtmgBSJ/n6blSHVlsVho27YtwcHBrF27loyMDLp06UJ8fDxnzpzB3t6e8vJyAO68804aNWpEamqqjWstl0MJRGyqvLyc/Px8wsPD+frrr0lMTOS6664jJiaGvXv3MnXqVLKzs1m4cCEpKSk0btyYDRs2sGTJEmbPnk1ERARbtmzBwcGB0tJSACZNmqRAI/9IQUEBAwYMID09nbNnz5Kammp92JlMJpydnUlLSwPObwFjsVgwGAy0b98eo9HImTNnrPdycHCwSRtENmzYwKxZs5gyZQo7d+60Hm/fvj3du3dn8+bNFBYWcvfdd5OYmIiLiwvvvfceTk5ObNq0iYSEBBvWXkTk6lTxA323bt0ASEpKonPnzpw8eZK1a9eSm5uLvb09FouFjIwMTCaTdh6pYRSwxaZatmzJqlWrsLOzIzw8nC+++AIfHx9uuOEGAIKDg3nggQcoKChg0aJFfP755zg7O9O5c2eGDh1KQECAdfsjBRmpCgUFBQQFBdG8eXP27NlDvXr1ePrpp9m9ezelpaV4enoyevRo4uPj2bx5M/DbwzI/Px93d/dKWyCJ2MrIkSN58cUX+fbbb5k/fz5hYWGUlJTg7u5Onz59OHz4MB988AFw/oegpUuXMmjQILp27Yq9vT1t2rSxcQtERGq24uJikpOTKx2r+MHez8+P22+/nfj4eEaOHEmPHj2Ij49nzpw5pKWl8e6777Jq1SoKCwutYVxqBu2DLTZTVlaGvb09AMeOHePxxx8nLS2NESNGMHPmzErbIcXHx/PKK69Qt25dJk+eTPv27W1ZdblKnTt3jo4dO9K6dWsWLlyIp6cnZWVlDBo0iLy8PJ544gl69OhBSUkJzzzzDPHx8YSGhnLnnXdiMBiIi4vj4MGDxMXFcd1119m6OSIAZGZmsn79erZu3Uq9evWYOHEi/fv3Z+3atSxbtozExEQ8PDys5fPz8ykvL9dCkSIi/4DFYmHChAns27eP++67D39/f/z8/CqVSUlJITQ0lIkTJzJq1CiWLl3K7t27+fbbb6lfvz4uLi4sWbKEVq1a2agV8ncoYMu/Ki8vjxMnTuDj40Pt2rXJz88nISGBESNGcPToUSIjIzl16hSrVq2iTZs21tXEAbZt28aSJUu45557mDNnjo1bIler9PR0XF1d8fDwsG4FV1payuDBg8nLy2PmzJn06tWLvLw8Xn31VWJiYjAajbi4uODk5MSyZcv0IJRqp7i4mPT0dJYuXUpKSgp+fn6MHTuWjRs3UlxczNNPP02dOnVsXU0RkatKRkYGe/futW7H1bZtW8aPH0/z5s1xdXWloKCARx55hLy8PLZs2YLJZCInJ4cTJ07g6upK/fr1qV+/vo1bIZdLAVv+VSkpKUydOpWgoCCGDRtGUFAQrq6ubNy4EScnJ44ePcrjjz9OWVkZ0dHReHt7VwrZBw4cwNfXF6PRaOOWyH9FxdZxFSE7NzeXiIgI/P39rSt/ZmZm4ujoiJeXF+7u7rausshfWrlyJbt27eL777+ndevWlJaWEhoaSu/evbXti4jIFXDq1CneeustEhIS+PHHH2nbti2hoaH4+vpy9OhRgoODmTJlCqNGjbJ1VaUKKGDLv6qoqIi4uDgWLlxI3bp18fHxYcGCBZVCSXp6OtOmTaOsrIxly5ZdFLIBa8+iyL/hj0L2jBkz8Pf319x/qTEunHaTnJxMYmIi69atA6BPnz4sWLBAn2cRkSvEbDZjsViIiYnh3XffJSUlhbvuuotOnTpx9OhRMjIyWLRokaaYXQUUsOVfUxGKz5w5Q9euXQF44IEHCAsLu+hLXXp6OuHh4ZjNZhYsWEDr1q1tUWURq9+H7IKCAh599FECAgKsawmIVHe//7EyKSmJF154gaeeeoqbbrrJhjUTEbm6Xfj3Nzc3l/3797Nu3Tp++uknfvnlFwBiYmIumqctNY8CtvwrKnpOCgoK+Oijjzhy5Ahms5mXXnqJ8ePHM378eGrVqlXpmvT0dEaNGkXXrl1ZvHixjWou8psLQ3avXr1wcnIiLi4OZ2dnW1dN5G8rLS1Vz7WIyL/g9z9ynjp1imPHjvHCCy+QlpbG9u3badasme0qKFVCAVuuuIpwXVpaSs+ePWnVqhUzZ87Ezc2NDRs2sHTp0otCdmFhIXXq1OGHH37A09NTw8Gl2rgwZGdlZdGkSRNbV0nkH/n9Fz4REfl3mc1mcnNzadCgga2rIlXAZOsKyNXNYrFYw/XJkye55ZZbePTRR2ncuDEAISEhACxduhSj0UhISAhnz55l9OjRDB8+nPvvvx/QnGupPkwmE+Xl5Tg4OChcy1VB4VpExHYqvuMqXF89FLDlirKzs6O0tJRHHnmEY8eOUa9ePWu4BqhduzYjRowAYMmSJSQlJXH27FksFgtDhgyxllO4lurEZNKfThEREfnn9B336mOwdQXk6nf27FkaNmyI0WikpKTEuiBUeXk5AE5OTowZM4Zly5bRuHFjunXrxvbt27G3t7eWERERERERqe40B1uuqIr513l5ecTGxrJu3Tp69uzJkiVLgN/ms1a4cLGd358TERERERGpzhSwpUr91VzpvLw8XnzxRXbu3Em3bt146qmn/vQaLbojIiIiIiI1jQK2VJmKoFxUVMSiRYvIzMykqKiI+++/n44dO+Lm5kZubi4vvfQSb7/9Nt26dSMqKgr4radbRERERESkplLAlipREa4LCwsJDg7G0dERX19f0tLSSEtLY+DAgYSEhODu7m4N2bt27aJNmzYsX77c1tUXERERERH5x9RlKH/bV199xYEDB4DzKyCWlpYydepU6tevT0xMDJMmTaJu3brk5eWxefNmXnnlFXJycnBzc2Ps2LF06dIFs9mM2Wy2cUtERERERET+OQVs+Vs++eQTAgMDOXXqlDUgHz16FIvFwtSpU3Fzc+ORRx7h0KFDJCQk0LlzZ2JjY1m7di1ZWVm4ubkRHh7OihUrMBgMCtkiIiIiIlLjKWDLZfv0008ZPXo0I0aMICgoyDp3+pZbbiEgIICWLVvy8ssvc+TIEZYsWYKXlxdRUVFcd911vPPOOzz33HPk5eXh4uKCnZ0dFotF869FRERERKTGU6qRy/Lpp58yatQogoODmTp1Ko6OjpV6nwcMGIC9vT1Hjhzh5ptvpm3btgCUlJRYt9/Kzs6mXr161mu0WriIiIiIiFwNtMmwXLIvv/ySkJAQJk6cyJgxY6hVq5Z19e8vvviCnTt3MmHCBGrXrk1OTg6FhYXWUH3mzBm8vLyYO3curq6u1p5rhWsREREREblaqAdbLklZWRmvv/46AJ6enjg5OVnDdVpaGsHBweTl5eHg4IDBYGDEiBEcP36c0NBQVq5cyfTp0zl9+jT16tXDzs4Os9mscC0iIiIiIlcVbdMllywrK4uFCxeye/duoqKiuPfeezly5AghISEEBgYyffp0nJycAMjPzycxMZHVq1cD0KxZM1auXIm9vb32vBYRERERkauSArZcltOnTzNv3jz27t3Lgw8+yJo1a+jbty/Tp0+nTp06lcoWFhYCcPbsWeuw8PLyckwmzUwQEREREZGrjwK2XLacnByefvpp3nnnHW6++WY2btwIUKln+tSpUyxevBh/f3/69u170XkREREREZGrjdKOXLYGDRowffp0evfuzRdffEFCQgKANTxnZmYyZcoUvvzyS3r27Gm9TuFaRERERESuZhqrK3+Lu7s74eHhlJWVERERAUBgYCCnTp3iscceo6ioiDfffBOTycS5c+cwGo02rrGIiIiIiMiVpYAtf1vDhg2ZOXMmALNmzeLnn39m//79FBQUsG3bNuzt7TXnWkRERERE/jM0B1v+sZycHObPn89bb71F8+bNSUhIULgWEREREZH/HAVsqRI//fQT8fHxjB07FpPJpHAtIiIiIiL/OQrYUuUUrkVERERE5L9IAVtERERERESkCmjfJBEREREREZEqoIAtIiIiIiIiUgUUsEVERERERESqgAK2iIiIiIiISBVQwBYRERERERGpAgrYIiIiIiIiIlVAAVtERERERESkCphsXQERERG5fCdPniQ2Npb333+f7Oxs7O3tadGiBX369GHo0KE4Ojpe8r1effVVnJycCAoKuoI1FhERufrZWSwWi60rISIiIpdu//79TJo0CQcHBwIDA2nRogVlZWUcPnyY3bt3M3DgQKKioi75fv369cPV1ZX169dfwVqLiIhc/dSDLSIiUoNkZGQwZcoUrr32WtatW4e7u7v13P3338/333/P/v37bVfBK6ioqIjatWvbuhoiIiJ/SnOwRUREapDY2FiKioqYN29epXBdoWnTpowcORKAN954gwceeIDOnTvTpk0b+vbty8aNGyuVv/vuuzl27BiHDh3C29sbb29vRowYYT2fn5/PvHnz8PPzo02bNvTo0YMXX3wRs9lc6T55eXlMmzaN9u3b06FDBx5//HHS09Px9vZm69atlcp++OGHDB8+nFtvvZUOHTrw0EMPceLEiUplVqxYgbe3N8ePH2fq1Kl07NiR4cOH88Ybb+Dt7U1aWtpFbX/hhRdo1aoVWVlZl/emioiIVBH1YIuIiNQgSUlJNGnShPbt2//Psq+99ho33XQTd999NyaTiaSkJCIjI7FYLNx///0AzJgxg6ioKGrXrs348eMBaNCgAQDFxcWEhISQlZVFcHAwnp6eJCcns2TJEk6fPs3MmTMBMJvNPPTQQ6SmpjJs2DCaN2/O3r17efzxxy+q0wcffMDYsWNp3LgxEydOpKSkhA0bNjBs2DC2bt1K48aNK5WfNGkSTZs2ZcqUKVgsFnr16sXcuXPZsWMHPj4+lcru2LGDTp064eHhcflvrIiISBVQwBYREakhCgoKyMrK4p577rmk8hs2bKi02FlISAhjxoxhzZo11oDt7+9PdHQ0rq6uBAYGVrp+zZo1ZGRkEB8fT7NmzQAIDg7G3d2d1atXM3r0aDw9PdmzZw/JycnMmDHD2ns+bNgw/u///u+iOi1cuJBrrrmGTZs2Ua9ePWsdBg4cyIoVK1iwYEGl8i1btmTx4sWVjvn7+/Pmm28ybdo0DIbzg/HS0tI4fvw4Y8aMuaT3RkRE5ErQEHEREZEaoqCgAIA6depcUvkLw/Wvv/5Kbm4unTp1IiMjg19//fV/Xp+YmMhtt92Gi4sLubm51n9dunTh3LlzfPLJJwAcPHgQe3t7hgwZYr3WYDBYQ3yF7Oxsjh49ysCBA63hGs6H6C5dunDgwIGL6hAcHHzRscDAQLKzs/n444+tx3bs2IGjoyM9e/b8n+0SERG5UtSDLSIiUkM4OzsDUFhYeEnlDx8+zIoVK0hJSaG4uLjSuV9//ZW6dev+5fXff/89X331FZ07d/7D87m5uQBkZmbSsGFDnJycKp2//vrrK/0/MzMTgBtuuOGie3l5efHee+9dtJDZ74eMA3Tt2pWGDRuyfft2OnfujNls5s033+See+6xvkciIiK2oIAtIiJSQzg7O+Pu7s6xY8f+Z9mTJ08yatQomjdvzvTp0/H09MTe3p4DBw6wdu3aixYp+yNms5muXbsSGhr6h+crho1fSbVq1bromNFopH///sTFxfHkk0/y2WefkZ2dzYABA654fURERP6KAraIiEgNctddd7Fp0yaSk5Np167dn5bbt28fpaWlrFq1imuvvdZ6/MJh1RXs7Oz+8B7XX389RUVFdOnS5S/rdO211/Lxxx9TXFxcqRf75MmTF5UD+Pbbby+6xzfffIOrq+slb8MVGBjIyy+/zL59+3j33Xdxc3PD19f3kq4VERG5UjQHW0REpAYJDQ2ldu3aREREkJOTc9H5kydPsm7dOoxGIwAWi8V67tdff+WNN9646BonJyfy8/MvOt6nTx+Sk5M5ePDgRefy8/MpLy8HwNfXl7KyMuLi4qznzWYzr776aqVr3N3dadWqFdu2bav0el9//TXvv/8+fn5+/6v5Vi1btsTb25stW7awe/duAgICMJnUbyAiIralJ5GIiEgNcv3117No0SKmTJlC3759CQwMpEWLFpSWlpKcnExiYiJBQUGMGjUKe3t7xo8fT3BwMIWFhWzevJn69etz+vTpSvds3bo1r732Gs8//zxNmzbFzc2Nzp07M2bMGPbt28f48eMZOHAgrVu3pri4mK+//ppdu3axd+9e3Nzc8Pf3p23btixYsICTJ0/SvHlz9u3bxy+//AJU7iEPDw9n7NixDB06lMGDB1u36apbty4TJ068rPfi3nvvta46ruHhIiJSHdhZLvxpW0RERGqE7777jtWrV/P++++TnZ2Ng4MD3t7eBAQEMGTIEBwcHNi3bx/R0dF89913NGjQgGHDhuHm5saMGTPYu3evdQGxnJwcZs6cySeffEJhYSGdOnVi/fr1wPkF1WJiYkhMTCQzMxNnZ2eaNWtGz549GTFiBPb29sD5Bc/mzZtHUlISBoOBHj16cN999zFs2DCWLl1K3759rXX/8MMPWb58OWlpaZhMJjp27Mi0adPw8vKyllmxYgUrV67kww8/xM3N7Q/fg9OnT+Pn50eTJk3YtWvXlXqrRURELpkCtoiIiFwRe/bsYcKECWzcuJHbbrutyu+fm5tLt27dePjhh5kwYUKV319ERORyaQ62iIiI/GMlJSWV/n/u3DnWr1+Ps7MzrVu3viKvGR8fz7lz5wgMDLwi9xcREblcmoMtIiIi/1hUVBQlJSW0a9eO0tJSdu/eTXJyMo899hiOjo5V+loffvghJ06c4IUXXsDf3/8P98oWERGxBQ0RFxERkX9sx44drFmzhu+//56zZ8/StGlThg0bRkhISJW/1ogRI6zblC1atAgPD48qfw0REZG/QwFbREREREREpApoDraIiIiIiIhIFVDAFhEREREREakCCtgiIiIiIiIiVUABW0RERERERKQKKGCLiIiIiIiIVAEFbBEREREREZEqoIAtIiIiIiIiUgUUsEVERERERESqgAK2iIiIiIiISBX4f9omtm5aKRPV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" name="AutoShape 6" descr="data:image/png;base64,iVBORw0KGgoAAAANSUhEUgAAA9gAAAJICAYAAACaO0yGAAAAOnRFWHRTb2Z0d2FyZQBNYXRwbG90bGliIHZlcnNpb24zLjEwLjAsIGh0dHBzOi8vbWF0cGxvdGxpYi5vcmcvlHJYcgAAAAlwSFlzAAAPYQAAD2EBqD+naQAAmpRJREFUeJzs3Xt8zvX/x/HntaMNG9PIcTbactgYMYuo0cGcKySnyvlMKUuIFCMhyXk5ppAOaCESkcgpZI6bOeXMDjZ2un5/9Nv1dTVqu3Zxbfa4325udX0+78/7en2uXS57Xu/3+/MxGI1GowAAAAAAQK7Y2boAAAAAAAAeBARsAAAAAACsgIANAAAAAIAVELABAAAAALACAjYAAAAAAFZAwAYAAAAAwAoI2AAAAAAAWAEBGwAAAAAAKyBgAwAAAABgBQRsALCxTz75RH5+fvfluTp37qzOnTubHu/YsUN+fn5au3btfXn+sLAwhYSE3JfnstSNGzf0zjvvqH79+vLz89MHH3xg65JsJvP9sWPHDluX8sALCQlRr169bF2GTfn5+emTTz4xPf7666/l5+enM2fOmLb98zMMAPIaAjYAWFHmL4SZf/z9/dWgQQN169ZNixYtUmJiolWe58KFC/rkk08UFRVllf6sKS/Xlh2zZ8/WN998ow4dOmjixIlq1arVXduGhITIz89PY8eOzbIvN19eHD9+XJ988olZsMgPTp06pVGjRqlx48by9/dXrVq19NJLL2nhwoW6efNmjvv7/PPP9fXXX9+DSv9nz549+uSTTxQfH39Pnyev6Ny5s5o3b37HfWfOnJGfn58iIiLuc1UA8OBwsHUBAPAgGjhwoMqVK6e0tDRdvnxZO3fu1Lhx47RgwQLNmDFDjz76qKltnz591LNnzxz1f/HiRU2fPl1ly5ZVlSpVsn3c/fjF+d9qGzt2rIxG4z2vITd+++031ahRQ/3798/2McuXL1fPnj1VqlQpq9Rw/PhxTZ8+XXXr1lW5cuWs0ue99vPPP2vQoEFycnJSq1at5Ovrq9TUVO3evVsffvihjh8/fscvIv7NF198oeLFi+v555+/R1VLe/fu1fTp09WmTRu5ubnds+eBdRD+AeR1BGwAuAcaNmwof39/0+NevXpp+/bt6t27t/r27avIyEgVKlRIkuTg4CAHh3v7cZycnCwXFxc5OTnd0+f5L46OjjZ9/uy4cuWKKleunO32jzzyiGJiYjR37lyNGDHiHlaWe0lJSXJ1dbV6v6dPn9aQIUNUpkwZLVy4UCVLljTt69ixo2JjY/Xzzz9b/Xnvt4yMDKWmpsrZ2dnWpRRYtv4MA4D/whRxALhPgoOD1bdvX509e1arVq0ybb/TGuxt27apQ4cOeuyxxxQYGKhnn31WkydPlvT31OMXX3xRkvT222+bpqNnTqXNnAJ68OBBdezYUTVq1DAde7f1ixkZGZo8ebLq16+vmjVrqnfv3vrrr7/M2oSEhCgsLCzLsbf3+V+13WkNdlJSksLDw9WoUSNVr15dzz77rCIiIrKMdPv5+em9997Thg0b1Lx5c1WvXl3NmjXTli1b/u1lN7ly5YqGDx+uxx9/XP7+/mrZsqW++eYb0/7MKd1nzpzRzz//bKr9v6Zply1bVq1atdLy5ct14cKFf2179uxZjR49Ws8++6wCAgIUFBSkgQMHmj3H119/rUGDBkmSunTpYqojcx30P9epZvrnzydzucLOnTs1evRoBQcHq1GjRtmuIyfmzZunpKQkffDBB2bhOpOXl5e6du1qerxy5Up16dJFwcHBql69ukJDQ7V06dIs53Ps2DHt3LnT9Bpkvs+uX7+uCRMmqEWLFgoMDFStWrXUvXt3HT58OMtzL168WM2aNVONGjVUp04dPf/881q9erWkv//uTZw4UZLUuHHjLD/zzPfcqlWr1KxZM/n7++uXX36RJB06dEjdu3dXrVq1FBgYqK5du2rfvn1mz535M/j99981atQoBQUFqVatWnrrrbcUFxd3x9dy165devHFF+Xv76/GjRvr22+/zdImPj5eH3zwgenvzNNPP605c+YoIyPjjn3mVnafLyIiQi+99JKCgoIUEBCg559//o5LJFJSUjRu3DjVq1dPgYGB6t27t86fP5+tWu52HYnIyEjNnDnT9OVm165dFRsbm+X4P/74Q926dVPt2rVVo0YNderUSbt37zZrk5iYqA8++EAhISGqXr26goOD9eqrr+rPP//MVo0ACjZGsAHgPmrVqpUmT56srVu3ql27dndsc+zYMfXq1Ut+fn4aOHCgnJycFBsbqz179kiSKlWqpIEDB2ratGlq3769ateuLUmqVauWqY/r16+rR48eatasmVq2bKkSJUr8a10zZ86UwWBQjx49dOXKFS1cuFCvvPKKvvvuO9NIe3Zkp7bbGY1G9enTxxTMq1Spol9++UUTJ07UhQsXNHz4cLP2u3fv1vr16/Xyyy+rcOHCWrx4sQYOHKhNmzapePHid63r5s2b6ty5s06dOqWOHTuqXLlyWrt2rcLCwhQfH6+uXbuqUqVKmjhxosaPH6+HH35Yr776qiTJw8PjP8+7T58++u677/5zFPvAgQPau3evmjVrpocfflhnz57VF198oS5duuj777+Xi4uL6tSpo86dO2vx4sXq3bu3fHx8TK+tJcaMGSMPDw/169dPSUlJ2a4jJzZt2qTy5cvf9ef8T1988YUeeeQRhYSEyMHBQZs2bdKYMWNkNBrVsWNHSdLw4cM1duxYubq6qnfv3pKkhx56SNLfI+YbNmzQc889p3Llyuny5ctatmyZOnXqpO+//940VX/58uV6//339eyzz6pLly66deuWjhw5oj/++EMtWrTQ008/rZMnT2rNmjV6++23Te+h23/mv/32m3744Qd17NhRxYsXV9myZXXs2DF17NhRhQsXVvfu3eXg4KBly5apc+fOWrJkiWrUqGF2vu+9957c3NzUv39/xcTE6IsvvtC5c+e0ePFiGQwGU7vY2FgNGjRIL774otq0aaOVK1cqLCxM1apV0yOPPCLp79konTp10oULF/TSSy+pdOnS2rt3ryZPnqxLly7pnXfe+c/XPz09XVevXs2y/U7r0HPyfIsWLVJISIhatGih1NRUff/99xo0aJBmz56tJ5980tTunXfe0apVq9S8eXPVqlVLv/32W46XyfzT3LlzZTAY9NprrykxMVHz5s3T0KFDtWLFClOb7du3q0ePHqpevbr69+8vg8Ggr7/+Wl27dtXSpUsVEBAgSXr33Xe1bt06derUSZUqVdL169e1e/dunThxQtWqVctVnQAKACMAwGpWrlxp9PX1Ne7fv/+ubWrXrm1s3bq16fG0adOMvr6+psfz5883+vr6Gq9cuXLXPvbv32/09fU1rly5Msu+Tp06GX19fY1ffPHFHfd16tTJ9Pi3334z+vr6Gp944gljQkKCaXtkZKTR19fXuHDhQtO2p556yjhs2LD/7PPfahs2bJjxqaeeMj3+8ccfjb6+vsYZM2aYtRswYIDRz8/PGBsba9rm6+trrFatmtm2qKgoo6+vr3Hx4sVZnut2CxYsMPr6+hq/++4707aUlBRj+/btjTVr1jQ796eeesrYs2fPf+3vTm3DwsKM/v7+xgsXLhiNxv+9tj/88IOpfXJycpY+9u7da/T19TV+8803pm0//PCD0dfX1/jbb79lae/r62ucNm3aHWu5/eeT+V7s0KGDMS0tzaxtduvIPIc71ZEpISHB6Ovra+zTp89d2/zTnZ7/tddeMzZu3NhsW7NmzczeW5lu3bplTE9PN9t2+vRpY/Xq1Y3Tp083bevTp4+xWbNm/1rLvHnzjL6+vsbTp09n2efr62t89NFHjceOHTPb3rdvX2O1atWMp06dMm27cOGCMTAw0NixY0fTtsyfQZs2bYwpKSmm7XPnzjX6+voaN2zYYNr21FNPGX19fY2///67aduVK1eM1atXN4aHh5u2ffrpp8aaNWsaY2JizGqaNGmSsUqVKsZz58796/lmfj7825958+ZZ9Hz//LmmpKQYmzdvbuzSpYtpW+bf2dGjR5u1ff3117O8tzNfv9t/Nnf7DGvatKnx1q1bpu0LFy40+vr6Go8cOWI0Go3GjIwM4zPPPGN87bXXjBkZGWY1h4SEGF999VXTttq1axvHjBnzr68jANwNU8QB4D5zdXXVjRs37ro/80JLGzdutHjKp5OTU44uDNW6dWsVKVLE9Pi5556Tp6enNm/ebNHzZ9eWLVtkb2+fZdr6a6+9JqPRmGX69+OPP64KFSqYHj/66KMqUqSITp8+/Z/P4+npaXb1ZEdHR3Xu3FlJSUn6/fffc30uffv2VXp6uubMmXPXNrfPBkhNTdW1a9dUoUIFubm56dChQ7mu4U7atWsne3v7e1ZH5pXxCxcunO1jbn/+hIQEXb16VXXr1tXp06eVkJDwn8c7OTnJzu7vX2HS09N17do1ubq6ytvb26x+Nzc3nT9/Xvv37892bf9Up04dszX56enp2rZtm5o0aaLy5cubtpcsWVLNmzfX7t27s9wtoH379mbXH+jQoYMcHByy/P2qXLmyHnvsMdNjDw8PeXt7m72/165dq9q1a8vNzU1Xr141/Xn88ceVnp6erfdy2bJlNX/+/Cx/Pvzwwyxtc/J8t/9c4+LilJCQoNq1a5v9TDLP+Z9/529fQmCJ559/3mx9dubrmPnaRUVF6eTJk2rRooWuXbtmOo+kpCQFBwfr999/N33eurm56Y8//vjPJR8AcCdMEQeA+ywpKelfp2yHhoZqxYoVGjFihD766CMFBwfr6aef1nPPPWcKFf+lVKlSOboYkJeXl9ljg8EgLy8vnT17Ntt9WOLs2bMqWbKkWbiX/jcd+p/PX7p06Sx9uLu7/+ctls6ePSsvL68sr1/m85w7dy7Htf9T+fLl1bJlS9MVxe/k5s2bmj17tr7++mtduHDBbJ15doKlJe50FXJr1pH5s/u3L43+affu3frkk0+0b98+JScnm+1LSEhQ0aJF//X4jIwMLVq0SEuXLtWZM2eUnp5u2lesWDHT//fo0UO//vqr2rZtKy8vL9WvX1/Nmzc3LV3Ijn++flevXlVycrK8vb2ztK1UqZIyMjL0119/maZ0S1n/fhUuXFienp7Zfn/fvl47NjZWR44cUXBw8B3rvdPU739ydXXV448/nmX7ndbg5+T5Nm3apJkzZyoqKkopKSmm7bdPgz979qzs7OzMviiTZFoKYakyZcqYPc78ojLzs+HkyZOSpGHDht21j4SEBLm7u2vo0KEKCwvTk08+qWrVqqlRo0Zq3bq12RcqAHA3BGwAuI/Onz+vhISELL9c3q5QoUL6/PPPtWPHDv3888/65ZdfFBkZqWXLlumzzz7LMhp5tz7ul/T09GzVZA13ex5jHrn1V58+fbRq1SrNnTtXTZo0ybJ/7NixpjWfNWvWVNGiRWUwGDRkyJBcn8PtIfN2d7ritTXrKFKkiEqWLKljx45lq/2pU6f0yiuvyMfHR2FhYSpdurQcHR21efNmLViwIFuzNmbNmqWPP/5YL7zwggYNGiR3d3fZ2dlp3LhxZvVXqlRJa9euNf09Wr9+vZYuXap+/fpp4MCB2ar3fv5dys7fo4yMDNWvX1/du3e/4/6KFStatabsPt+uXbvUp08f1alTR++++648PT3l6OiolStXas2aNVat6U7u9uVj5vsh879vvfXWXW9tmHmF/dDQUD322GP68ccftW3bNkVERGju3Ln65JNPTBcKBIC7IWADwH303XffSZIaNGjwr+3s7OwUHBys4OBgvf3225o1a5amTJmiHTt26PHHHzcbEbKGf15t12g0KjY21uzq5ncbKT537pzZyE5Oaitbtqy2b9+uxMREs1Hs6Oho035rKFu2rI4cOaKMjAyzX8Qzn+efo1+WqlChglq2bKlly5ZludCVJK1bt06tW7c2u9r3rVu3sowa/9treKefQ0pKii5dupTtOrNbR3Y99dRTWrZsmfbu3avAwMB/bfvTTz8pJSVFM2fONHvdM6+Sfru7vQ7r1q1TUFCQxo0bZ7Y9Pj4+y8XuXF1dFRoaqtDQUKWkpGjAgAGaNWuWevXqJWdn5xz/XfLw8JCLi4tiYmKy7IuOjpadnV2WkejY2FjVq1fP9PjGjRu6dOmSGjZsmKPnlv5+jyUlJd1xBPpeyO7zrVu3Ts7OzoqIiDCbPbNy5UqzdmXLllVGRoZOnTplNmqd+XfxXsn8jCpSpEi2XruSJUuqY8eO6tixo65cuaI2bdpo1qxZBGwA/4k12ABwn2zfvl0zZsxQuXLl1LJly7u2u379epZtmSMumdMuM6/y/F9To7Pr22+/NVs3unbt2iwBoHz58vrjjz/Mpn5u2rQpy+28clJbw4YNlZ6ers8//9xs+4IFC2QwGCwKIHd7nkuXLikyMtK0LS0tTYsXL5arq6vq1KljleeR/h7FTktL07x587Lsu9MI5eLFi7OMPme+hncKvOXLl9euXbvMti1fvvyuI9h3kt06sqt79+5ydXXViBEjdPny5Sz7T506pYULF5o99z+npf8ziEl/vw53eh/Z29tnGWn/4YcfsqyZvXbtmtljJycnVapUSUajUampqabnyKwhO+zt7VW/fn1t3LjRbEr15cuXtWbNGtWuXTvLkodly5aZnk/6+yrqaWlpFr2/mzZtqr1795puF3a7+Ph4paWl5bhPazyfvb29DAaD2XvozJkz2rhxo9kxmee8ePFis+2Z7497pXr16qpQoYI+++yzOy5nyJzqnp6enuW9UKJECZUsWdLssw8A7oYRbAC4B7Zs2aLo6Gilp6fr8uXL2rFjh7Zt26YyZcpo5syZd5y2m+nTTz/Vrl271KhRI5UtW1ZXrlzR0qVL9fDDD5vWjmZekOrLL79U4cKF5erqqoCAAIvXCLq7u+vll1/W888/b7pNl5eXl9mtxNq2bat169ape/fuatq0qU6dOqXVq1dnme6ek9pCQkIUFBSkKVOm6OzZs/Lz89O2bdu0ceNGde3a9V+n0udE+/bttWzZMoWFhenPP/9U2bJltW7dOu3Zs0fDhw/PEohyI3MU+/Z7bGd68skn9d1336lIkSKqXLmy9u3bp19//dVs3bD09xcq9vb2mjt3rhISEuTk5KR69eqpRIkSatu2rd59910NGDBAjz/+uA4fPqytW7f+623KLK0jJ+c8adIkDRkyRKGhoWrVqpV8fX2VkpKivXv3au3ataaL7tWvX1+Ojo7q3bu3XnrpJd24cUMrVqxQiRIlsozCV6tWTV988YVmzJghLy8veXh4KDg4WE8++aQ+/fRTvf322woMDNTRo0e1evXqLO+xbt266aGHHlKtWrVUokQJRUdHa8mSJWrUqJHpZ55526UpU6YoNDRUjo6Oeuqpp0zThe9k8ODB+vXXX/Xyyy/r5Zdflr29vZYtW6aUlBS9+eabWdqnpqbqlVdeUdOmTRUTE6OlS5eqdu3aaty4cY5f627duumnn35S79691aZNG1WrVk3Jyck6evSo1q1bp40bN2br1nLWfr5GjRpp/vz56t69u5o3b2763KpQoYKOHDli6q9KlSpq3ry5li5dqoSEBAUGBuq333674z2rrcnOzk7vv/++evTooebNm+v5559XqVKldOHCBe3YsUNFihTRrFmzdOPGDTVq1EjPPvusHn30Ubm6uurXX3/VgQMHzGZ8AMDdELAB4B6YNm2apL+vVF2sWDH5+vpq+PDhev755/8zzIWEhOjs2bNauXKlrl27puLFi6tu3boaMGCA6eJPjo6OCg8P1+TJkzV69GilpaVp/PjxFgfs3r1768iRI5ozZ45u3Lih4OBgvfvuu2b3Q37iiScUFham+fPna9y4capevbpmzZqlCRMmmPWVk9rs7Ow0c+ZMTZs2TZGRkfr6669VtmxZvfXWW3rttdcsOpc7KVSokBYvXqxJkybpm2++UWJiory9vTV+/PgcXW09uzLXYv9zRPidd96RnZ2dVq9erVu3bqlWrVqmUHI7T09PjRkzRrNnz9Y777yj9PR0LVq0SCVKlFC7du105swZffXVV/rll19Uu3ZtzZ8/X6+88kq268tuHTnRuHFjrVq1ShEREdq4caO++OILOTk5yc/PT2FhYaYva3x8fDRt2jRNnTpVEyZM0EMPPaQOHTrIw8Mjy33P+/Xrp3PnzmnevHm6ceOG6tatq+DgYPXu3VvJyclavXq1IiMjVbVqVc2ePVsfffSR2fHt27fX6tWrNX/+fCUlJenhhx9W586d1bdvX1ObgIAADRo0SF9++aV++eUXZWRkaOPGjf8asB955BF9/vnn+uijjzR79mwZjUYFBAToww8/vOPSgFGjRmn16tWaNm2aUlNT1axZM40YMcKipR4uLi5avHixZs+erbVr1+rbb79VkSJFVLFiRbPPCGvJ7vMFBwfrgw8+0Ny5czVu3DiVK1dOQ4cO1dmzZ80CtiSNGzdOxYsX1+rVq7Vx40YFBQVpzpw593z6dVBQkJYtW6YZM2ZoyZIlSkpKkqenpwICAtS+fXtJf39WdOjQQdu2bdP69etlNBpVoUIFvfvuu3r55ZfvaX0AHgwGY165MgwAAMAD5Ouvv9bbb7+tr776Sv7+/rYuBwBwH7AGGwAAAAAAKyBgAwAAAABgBQRsAAAAAACsgDXYAAAAAABYASPYAAAAAABYAQEbAAAAAAAr4D7YVrZ3714ZjUY5OjrauhQAAAAAQC6lpqbKYDAoMDDwP9sSsK3MaDSKZe0AAAAA8GDISb4jYFtZ5si1v7+/jSsBAAAAAOTWgQMHst2WNdgAAAAAAFgBARsAAAAAACsgYAMAAAAAYAUEbAAAAAAArICADQAAAACAFRCwYTMpKSkaMWKEQkJCFBgYqOeee05fffWVaf/UqVPVokULVa1aVR988IHZsTExMerXr5/q16+vxx57TC+99JJ2795t1mbNmjVq2rSpAgMD9cILL2j//v335bwAAAAAFEwEbNhMWlqaPD09tWDBAu3Zs0fh4eGaMGGCtm7dKkny8vLS0KFDFRISkuXYhIQENWzYUKtXr9aOHTv0/PPPq2fPnrp69aokaffu3Xr33XcVHh6uXbt2qW3bturZs6cSEhLu6zkCAAAAKDgI2LAZV1dXDRo0SBUqVJDBYFDNmjUVFBRkGolu06aNGjVqpCJFimQ5NiAgQO3bt5eHh4fs7e3Vrl072dvb68iRI5KkjRs3qnHjxqpRo4bs7e310ksvydXVVT/++ON9PUcAAAAABQcBG3nGrVu3tH//fvn5+eX42CNHjujGjRuqXLmyJMloNMpoNN6xHQAAAADcCwRs5AlGo1HvvPOOvLy89Mwzz+To2Pj4eL3++uvq1auXPD09JUkNGzbUhg0btHv3bqWmpurzzz/XuXPnlJiYeC/KBwAAAAA52LoAwGg0avTo0YqJidGCBQtkZ5f9730SEhLUrVs31a5dWwMGDDBtDw4O1vDhwzVy5EhduXJFTz31lB5//HEVK1bsHpwBAAAAABCwYWNGo1FjxozR/v37tWDBAhUtWjTbx2aG68qVK2vMmDEyGAxm+9u2bau2bdtKklJTU9W4cWN17drVqvUDAAAAQCamiMOm3nvvPe3Zs0efffaZ3N3dzfalpqbq1q1bSk9PV0ZGhm7duqXU1FRJUmJiorp3766KFSvqgw8+yBKuU1NTFRUVpYyMDF27dk1jx45VuXLl9MQTT9y3cwMAAABQsBiMd7oSFCx24MABSZK/v7+NK8n7zp49q5CQEDk5OcnB4X+TKVq0aKH33ntPYWFh+uabb8yOadOmjcLDw/XNN98oLCxMLi4uZuF6zJgxatmypZKTk9WhQwfFxsbKyclJjRs3VlhYmNzc3O7b+QEAAADI/3KS8QjYVkbABgAAAIAHR04yHlPEAQAAAACwAgI2AAAAAABWQMAGAAAAAMAKCNgAAAAAAFgBATsPy0jPsHUJyId43wAAAAC24fDfTWArdvZ2mjRumU6fumTrUpBPlK/gqaHD29u6DAAAAKBAImDncadPXdKJY+dsXQYAAAAA4D8wRRwAAAAAACsgYAMAAAAAYAUEbAAAAAAArICADQAAAACAFRCwAQAAAACwAgI2AAAAAABWQMAGAAAAAMAKCNgAAAAAAFgBARsAAAAAACsgYAMAAAAAYAUEbAAAAAAArICADQAAAACAFRCwAQAAAACwAgI2AAAAAABWQMAGAAAAAMAKCNgAAAAAAFhBngrYP/zwg/r06aOGDRuqZs2aatWqlb766isZjUazditWrNCzzz4rf39/tWzZUps2bcrSV0JCgoYPH666desqMDBQAwcO1MWLF7O027Nnj9q3b6+AgAA99dRTmjNnTpbnAwAAAADgv+SpgL1gwQK5uLgoLCxMM2fOVMOGDTVy5Eh9+umnpjbff/+9Ro4cqaZNm2ru3LmqWbOm+vfvr3379pn1NXjwYG3btk2jR4/WpEmTFBMTox49eigtLc3UJjY2Vt26dZOnp6dmz56trl27atq0afrss8/u1ykDAAAAAB4QDrYu4HYzZ86Uh4eH6XFwcLCuX7+u+fPnq2/fvrKzs9O0adPUrFkzDR48WJJUr149HT16VJ9++qnmzp0rSdq7d6+2bt2qiIgINWjQQJLk7e2t0NBQrV+/XqGhoZKkiIgIFS9eXJMnT5aTk5OCg4N19epVzZo1S507d5aTk9P9fQEAAAAAAPlWnhrBvj1cZ6pSpYoSExOVlJSk06dP6+TJk2ratKlZm9DQUG3fvl0pKSmSpC1btsjNzU3169c3tfHx8VGVKlW0ZcsW07YtW7aocePGZkE6NDRU8fHx2rt3r7VPDwAAAADwAMtTAftOdu/erVKlSqlIkSKKjo6W9Pdo9O0qVaqk1NRUnT59WpIUHR0tb29vGQwGs3Y+Pj6mPpKSkvTXX3/Jx8cnSxuDwWBqBwAAAABAduSpKeL/tGvXLkVGRmrYsGGSpLi4OEmSm5ubWbvMx5n74+PjVbRo0Sz9ubu76+DBg5L+vgjanfpycnKSi4uLqS9LGI1GJSUlWXy8JBkMBrm4uOSqDxRcycnJXKwPAAAAsAKj0Zhl8PZu8mzAPn/+vIYMGaKgoCB16dLF1uXkSGpqqqKionLVh4uLi6pWrWqlilDQxMTEKDk52dZlAAAAAA+E7F6fK08G7Pj4ePXo0UPFihXTJ598Iju7v2eyu7u7S/p79NnT09Os/e373dzcdP78+Sz9xsXFmdpkjnBnjmRnSklJUXJysqmdJRwdHVW5cmWLj5eU7W9IgDvx9vZmBBsAAACwguPHj2e7bZ4L2Ddv3lSvXr2UkJCgZcuWmU31zlwvHR0dbbZ2Ojo6Wo6Ojipfvryp3fbt27MM5cfExMjX11eS5OrqqtKlS2dZax0TEyOj0ZhlbXZOGAwGubq6Wnw8kFssLwAAAACsIyeDn3nqImdpaWkaPHiwoqOjNW/ePJUqVcpsf/ny5VWxYkWtXbvWbHtkZKSCg4NNw/YNGzZUXFyctm/fbmoTExOjQ4cOqWHDhqZtDRs21MaNG5WammrWl5ubmwIDA+/FKQIAAAAAHlB5agR7zJgx2rRpk8LCwpSYmKh9+/aZ9lWtWlVOTk4aMGCAhg4dqgoVKigoKEiRkZHav3+/lixZYmobGBioBg0aaPjw4Ro2bJicnZ01ZcoU+fn56ZlnnjG169atm1avXq033nhDHTp00NGjRxUREaEhQ4ZwD2wAAAAAQI7kqYC9bds2SVJ4eHiWfRs3blS5cuXUvHlzJScna+7cuZozZ468vb01ffr0LCPOU6dO1fjx4zVq1CilpaWpQYMGGjFihBwc/nfKXl5eioiIUHh4uHr27CkPDw8NHDhQr7322r09UQAAAADAA8dg5EpIVnXgwAFJkr+/v1X6G9R7uk4cO2eVvvDgq/RIGX08q7+tywAAAAAeGDnJeHlqDTYAAAAAAPkVARsAAAAAACsgYAMAAAAAYAUEbAAAAAAArICADQAAAACAFRCwAQAAAACwAgI2AAAAAABWQMAGAAAAAMAKCNgAAAAAAFgBARsAAAAAACsgYAMAAAAAYAUEbAAAAAAArICADQAAAACAFRCwAQAAAACwAgI2AAAAAABWQMAGAAAAAMAKCNgAAAAAAFgBARsAAAAAACsgYAMAAAAAYAUEbAAAAAAArICADQAAAACAFRCwAQAAAACwAgI2AAAAAABWQMAGAAAAAMAKCNgAAAAAAFgBARsAAAAAACsgYAMAAAAAYAUEbAAAAAAArICADQAAAACAFRCwAQAAAACwAgI2AAAAAABWQMAGAAAAAMAKCNgAAAAAAFgBARsAAAAAACsgYAMAAAAAYAUOti7gdrGxsYqIiNAff/yhY8eOycfHR2vWrDHtP3PmjBo3bnzHY52cnHTgwIF/bVejRg0tX77cbNuePXs0YcIERUVFqUSJEurQoYN69Oghg8FgxTMDAAAAADzo8lTAPnbsmDZv3qwaNWooIyNDRqPRbH/JkiW1bNkys21Go1Hdu3dXvXr1svT3+uuvKygoyPS4cOHCZvtjY2PVrVs31a9fX4MHD9aRI0c0adIk2dvbq1u3blY8MwAAAADAgy5PBeyQkBA1adJEkhQWFqaDBw+a7XdyclLNmjXNtu3YsUOJiYlq3rx5lv68vLyytL9dRESEihcvrsmTJ8vJyUnBwcG6evWqZs2apc6dO8vJySnX5wQAAAAAKBjy1BpsO7ucl7NmzRoVKVJEISEhOT52y5Ytaty4sVmQDg0NVXx8vPbu3Zvj/gAAAAAABVeeCtg5lZqaqvXr1+vpp5+Ws7Nzlv2jR49WlSpVFBwcrBEjRuj69eumfUlJSfrrr7/k4+NjdoyPj48MBoOio6PvdfkAAAAAgAdInpoinlNbtmzR9evXs0wPd3JyUocOHdSgQQO5ubnpjz/+0KxZs3Tw4EGtWLFCjo6OSkhIkCS5ubllOdbFxUVxcXEW12U0GpWUlGTx8ZJkMBjk4uKSqz5QcCUnJ2e5hgEAAACAnDMajdm+CHa+DtirV6/WQw89pODgYLPtJUuW1OjRo02P69atq0ceeUS9evXSjz/+qNDQ0HtaV2pqqqKionLVh4uLi6pWrWqlilDQxMTEKDk52dZlAAAAAA+E7F6fK98G7Bs3bmjTpk1q27at7O3t/7N9o0aN5Orqqj///FOhoaEqWrSoJJlGsjOlpKQoOTlZ7u7uFtfm6OioypUrW3y8JG4Thlzx9vZmBBsAAACwguPHj2e7bb4N2D/++KNu3rypFi1aWHS8q6urSpcunWWtdUxMjIxGY5a12TlhMBjk6upq8fFAbrG8AAAAALCOnAx+5tuLnK1Zs0YVKlRQjRo1stV+06ZNSkpKkr+/v2lbw4YNtXHjRqWmppq2RUZGys3NTYGBgVavGQAAAADw4MpTI9jJycnavHmzJOns2bNKTEzU2rVrJf29jtrDw0OSdPXqVW3fvl09evS4Yz/h4eEyGAyqWbOm3NzctH//fs2ePVvVq1c33Wdbkrp166bVq1frjTfeUIcOHXT06FFFRERoyJAh3AMbAAAAAJAjeSpgX7lyRYMGDTLblvl40aJFCgoKkiT98MMPSktLu+v08EqVKumLL77Q8uXLdfPmTZUqVUovvviiBg4cKAeH/52yl5eXIiIiFB4erp49e8rDw0MDBw7Ua6+9do/OEAAAAADwoDIYuRKSVR04cECSzKai58ag3tN14tg5q/SFB1+lR8ro41n9bV0GAAAA8MDIScbLt2uwAQAAAADISwjYAAAAAABYAQEbAAAAAAArIGADAAAAAGAFBGwAAAAAAKyAgA0AAAAAgBUQsAEAAAAAsAICNgAAAAAAVkDABgAAAADACgjYAAAAAABYAQEbAAAAAAArIGADAAAAAGAFBGwAAAAAAKyAgA0AAAAAgBUQsAEAAAAAsAICNgAAAAAAVkDABgAAAADACgjYAAAAAABYAQEbAAAAAAArIGADAAAAAGAFBGwAAAAAAKyAgA0AAAAAgBUQsAEAAAAAsAICNgAAAAAAVkDABgAAAADACgjYAAAAAABYAQEbAAAAAAArIGADAAAAAGAFBGwAAAAAAKzAwZKDEhMTlZCQoNKlS5u2XbhwQV9++aVSUlL07LPPKiAgwGpFAgAAAACQ11kUsEeNGqUzZ85o+fLlkv4O3O3bt9f58+dlZ2enRYsWad68eQoKCrJqsQAAAAAA5FUWTRHfvXu3nnzySdPj7777ThcvXtSXX36pnTt3ys/PTzNnzrRWjQAAAAAA5HkWBexr166pVKlSpsc//fSTateurZo1a6pIkSJq3bq1Dh8+bLUiAQAAAADI6ywK2G5ubrp8+bIk6ebNm9q9e7fq169v2m9vb6+bN29ap0IAAAAAAPIBi9ZgBwYGaunSpfLx8dEvv/yiW7duqXHjxqb9J0+eNBvhBgAAAADgQWfRCPbQoUPl4OCgAQMGaPny5XrllVf0yCOPSJLS09O1du1a1alTx6qFAgAAAACQl1k0gu3l5aW1a9fqxIkTKlKkiMqVK2fal5ycrJEjR+rRRx/Ncb+xsbGKiIjQH3/8oWPHjsnHx0dr1qwxa9O5c2ft3Lkzy7GRkZGqVKmS6XFCQoLGjx+vDRs2KDU1VU888YRGjBihkiVLmh23Z88eTZgwQVFRUSpRooQ6dOigHj16yGAw5Lh+AAAAAEDBZVHAliRHR8c7hugiRYqoSZMmFvV57Ngxbd68WTVq1FBGRoaMRuMd29WqVUvDhg0z23Z7yJekwYMH6/jx4xo9erScnZ01depU9ejRQytXrpSDw9+nHRsbq27duql+/foaPHiwjhw5okmTJsne3l7dunWz6BwAAAAAAAWTxQE7MTFRS5cu1Y4dO3TlyhW99957CggI0PXr1/XNN98oJCREXl5eOeozJCTEFM7DwsJ08ODBO7Zzc3NTzZo179rP3r17tXXrVkVERKhBgwaSJG9vb4WGhmr9+vUKDQ2VJEVERKh48eKaPHmynJycFBwcrKtXr2rWrFnq3LmznJycclQ/AAAAAKDgsmgN9vnz59W6dWtNmzZN58+f15EjR3Tjxg1JUrFixfTll19q8eLFOS/GzqJystiyZYvc3NzMrmzu4+OjKlWqaMuWLWbtGjdubBakQ0NDFR8fr71791qlFgAAAABAwWBRop04caJu3Lihb7/9VosXL84ylbtJkybavn27VQq8k507d6pmzZry9/dXp06d9Pvvv5vtj46Olre3d5Z11D4+PoqOjpYkJSUl6a+//pKPj0+WNgaDwdQOAAAAAIDssGiK+LZt29S1a1dVrlxZ165dy7K/fPny+uuvv3Jd3J3UqVNHrVq1UsWKFXXx4kVFRETo1Vdf1eLFixUYGChJio+PV9GiRbMc6+7ubpp2npCQIOnv6ea3c3JykouLi+Li4iyu0Wg0KikpyeLjJclgMMjFxSVXfaDgSk5Ovus1DAAAAABkn9FozPZFsC0K2Ddv3pSHh8dd92dOF78XBg4caPb4ySefVPPmzTVjxgzNnTv3nj1vTqSmpioqKipXfbi4uKhq1apWqggFTUxMjJKTk21dBgAAAPBAyO71uSwK2JUqVdLvv/+ul1566Y77N2zYcN/Coaurqxo1aqR169aZtrm5uen8+fNZ2sbFxcnd3V2STCPcmSPZmVJSUpScnGxqZwlHR0dVrlzZ4uMlcZsw5Iq3tzcj2AAAAIAVHD9+PNttLQrYXbt2VVhYmPz8/NS0aVNJfw+bx8bGavr06dq3b58++eQTS7q2Ch8fH23fvj3LUH5MTIx8fX0l/R3MS5cunWWtdUxMjIxGY5a12TlhMBjk6upq8fFAbrG8AAAAALCOnAx+WnSRs1atWmngwIH6+OOP9eyzz0qSunfvrueee06RkZEaMmSIxffCzqmkpCT9/PPP8vf3N21r2LCh4uLizC60FhMTo0OHDqlhw4Zm7TZu3KjU1FTTtsjISLm5uZnWcwMAAAAAkB0W3we7T58+atWqldavX6/Y2FhlZGSoQoUKeuaZZ1S+fHmL+kxOTtbmzZslSWfPnlViYqLWrl0rSapbt66io6M1b948Pf300ypbtqwuXryo+fPn69KlS/r4449N/QQGBqpBgwYaPny4hg0bJmdnZ02ZMkV+fn565plnTO26deum1atX64033lCHDh109OhRRUREaMiQIdwDGwAAAACQIwZjHlqoeebMGTVu3PiO+xYtWqSHH35Y7733no4cOaLr16/LxcVFgYGB6t+/vwICAszaJyQkaPz48frxxx+VlpamBg0aaMSIESpVqpRZuz179ig8PFxRUVHy8PBQx44d1aNHD4vXQB84cECSzEbUc2NQ7+k6ceycVfrCg6/SI2X08az+ti4DAAAAeGDkJOPlOmDfuHFD8fHxd7ygUpkyZXLTdb5EwIYtEbABAAAA68pJxrNoivitW7c0ffp0ffXVV7p+/fpd2+X2VlUAAAAAAOQXFgXs0aNH69tvv1WTJk1Uu3btXN3SCgAAAACAB4FFAfvHH39U27Zt9d5771m7HgAAAAAA8iWLbtNlMBhUtWpVa9cCAAAAAEC+ZVHAbty4sX799Vdr1wIAAAAAQL5lUcDu27evzpw5o5EjR+rgwYO6evWqrl+/nuUPAAAAAAAFhUVrsJ955hlJ0qFDh/TVV1/dtR1XEQcAAAAAFBQWBex+/frJYDBYuxYAAAAAAPItiwL2gAEDrF0HAAAAAAD5mkVrsAEAAAAAgLlsjWBPnz5dBoNBffr0kZ2dnaZPn/6fxxgMBvXr1y/XBQIAAAAAkB/kKGD36NFDTk5OBGwAAAAAAP4hWwH78OHD//oYAAAAAICCjjXYAAAAAABYAQEbAAAAAAAryNYU8ZCQkBzf99pgMGjDhg0WFQUAAAAAQH6TrYBdt27dHAdsAAAAAAAKkmwF7PDw8HtdBwAAAAAA+RprsAEAAAAAsIJsjWD//vvvFnVep04di44DAAAAACC/yVbA7ty5s9kabKPRmK012VFRUZZXBgAAAABAPpKtgL1o0SKzxykpKfrwww918+ZNtWvXTt7e3pKk6OhorVixQi4uLnrzzTetXy0AAAAAAHlUtq8ifrvx48fL0dFRy5cvl7Ozs2l7SEiIOnbsqE6dOumXX35R/fr1rVstAAAAAAB5lEUXOVu9erVatWplFq4zubi4qFWrVlq1alWuiwMAAAAAIL+wKGAnJyfr0qVLd91/6dIlJScnW1wUAAAAAAD5jUUBOzg4WIsWLdL69euz7Fu3bp0WLVqkxx9/PNfFAQAAAACQX2RrDfY/vfvuu+rSpYsGDRokT09PeXl5SZJOnTqlixcvqkKFCho5cqRVCwUAAAAAIC+zKGCXKlVKq1at0pdffqktW7bo3LlzkqTKlSurW7duateunQoVKmTVQgEAAAAAyMssCtiS5OzsrK5du6pr167WrAcAAAAAgHzJojXYAAAAAADAnMUj2JcuXdJXX32lQ4cOKSEhQRkZGWb7DQaDFi5cmOsCAQAAAADIDywK2IcPH1aXLl108+ZNeXt76+jRo6pcubLi4+N14cIFVahQQQ8//LC1awUAAAAAIM+yaIr4Rx99JFdXV61du1bz58+X0WjU8OHDtXnzZk2ZMkVxcXEaOnSotWsFAAAAACDPsihg79mzR+3bt1eZMmVkZ/d3F0ajUZLUtGlTtWjRQhMnTrRelQAAAAAA5HEWBeyMjAw99NBDkiQ3NzfZ29vr+vXrpv1+fn76888/rVIgAAAAAAD5gUVrsMuVK6czZ85Ikuzs7FSuXDlt375doaGhkv4e4S5atGiO+42NjVVERIT++OMPHTt2TD4+PlqzZo1pf2JioubPn6/Nmzfr5MmTcnJyUkBAgIYMGSI/Pz9TuzNnzqhx48ZZ+q9Ro4aWL19utm3Pnj2aMGGCoqKiVKJECXXo0EE9evSQwWDIcf0AAAAAgILLooDdoEEDrV27VkOGDJEkdejQQeHh4Tp9+rSMRqN27typV199Ncf9Hjt2TJs3b1aNGjWUkZFhmnae6dy5c1q2bJleeOEFDR48WLdu3dJnn32m9u3ba+XKlapUqZJZ+9dff11BQUGmx4ULFzbbHxsbq27duql+/foaPHiwjhw5okmTJsne3l7dunXLcf0AAAAAgILLooDdu3dvNWvWTKmpqXJ0dFTXrl2VlJSk9evXy87OTn379lWvXr1y3G9ISIiaNGkiSQoLC9PBgwfN9pcrV04//vijXFxcTNvq1aunkJAQLV26VCNHjjRr7+XlpZo1a971+SIiIlS8eHFNnjxZTk5OCg4O1tWrVzVr1ix17txZTk5OOT4HAAAAAEDBZFHAdnd3l7u7u+mxwWBQ37591bdv31wVk3nBtLtxdXXNsq1w4cKqUKGCLl68mOPn27Jli55++mmzIB0aGqrZs2dr7969ZqPfAAAAAAD8G4sucna7ixcv6vDhw0pKSrJGPTkWHx9vWq/9T6NHj1aVKlUUHBysESNGmF2ILSkpSX/99VeW43x8fGQwGBQdHX2vSwcAAAAAPEAsGsGWpA0bNmjSpEmKjY2VJH322WemKdavvfaa+vfvb5rufS99+OGHMhgM6tChg2mbk5OTOnTooAYNGsjNzU1//PGHZs2apYMHD2rFihVydHRUQkKCpL+vgn47Jycnubi4KC4uzuKajEZjrr9wMBgMZlPhgZxITk7Ocg0DAAAAADlnNBqzfRFsiwL2Tz/9pAEDBqhmzZpq3ry5pk+fbtrn4eGhUqVKaeXKlfc8YK9cuVLLly9XeHi4Hn74YdP2kiVLavTo0abHdevW1SOPPKJevXrpxx9/NF3t/F5JTU1VVFRUrvpwcXFR1apVrVQRCpqYmBglJyfbugwAAADggZDd63NZFLA//fRTPfbYY1q8eLGuXbtmFrAlqWbNmlq2bJklXWfb5s2bNWrUKPXt21dt2rT5z/aNGjWSq6ur/vzzT4WGhppuI5Y5kp0pJSVFycnJZmvMc8rR0VGVK1e2+HhJ3CYMueLt7c0INgAAAGAFx48fz3ZbiwL2sWPHFBYWdtf9Dz30kK5cuWJJ19myb98+DRo0SK1bt9agQYMs6sPV1VWlS5fOstY6JiZGRqPxjmu6s8tgMNzxgmzA/cLyAgAAAMA6cjL4adFFzlxcXP51+unp06dVrFgxS7r+T8ePH1evXr1Ur149jRkzJtvHbdq0SUlJSfL39zdta9iwoTZu3KjU1FTTtsjISLm5uSkwMNCqdQMAAAAAHmwWjWAHBQXp22+/VdeuXbPsu3TpkpYvX66nnnoqx/0mJydr8+bNkqSzZ88qMTFRa9eulfT3Omqj0ahu3brJ2dlZXbt2NbtPdpEiRUzTssPDw2UwGFSzZk25ublp//79mj17tqpXr262Lrxbt25avXq13njjDXXo0EFHjx5VRESEhgwZwj2wAQAAAAA5YlHAHjx4sNq3b68XX3xRzz33nAwGg7Zu3arffvtNy5Ytk9FoVL9+/XLc75UrV7JM+c58vGjRIknS+fPnJUmvvPKKWbu6detq8eLFkqRKlSrpiy++0PLly3Xz5k2VKlVKL774ogYOHCgHh/+dspeXlyIiIhQeHq6ePXvKw8NDAwcO1GuvvZbj2gEAAAAABZvBaOGVkI4dO6YPPvhAO3bsMLuYUt26dfXuu++qUqVKVisyPzlw4IAkmU1Fz41BvafrxLFzVukLD75Kj5TRx7P627oMAAAA4IGRk4xn8X2wH3nkES1YsEBxcXGKjY2V0WhU+fLl5eHhYWmXAAAAAADkWxYH7Ezu7u4KCAiwRi0AAAAAAORb2Q7Yf/75Z447r1atWo6PAQAAAAAgP8p2wH7hhReyff8vo9Eog8GgqKgoiwsDAAAAACA/yXbAHj9+vNnjGzdu6P3331e3bt1Mt8cCAAAAAKCgynbAbtOmjdnja9eu6f3331eDBg0UHBxs9cIAAAAAAMhP7GxdAAAAAAAADwICNgAAAAAAVkDABgAAAADACgjYAAAAAABYQbYvcvb++++bPb5165YMBoM+//xzbdy48Y7HjBgxInfVAQAAAACQT2Q7YC9ZsuSO2zds2HDH7QaDgYANAAAAACgwsh2wDx8+fC/rAAAAAAAgX2MNNgAAAAAAVkDABgAAAADACgjYAAAAAABYAQEbAAAAAAArIGADAAAAAGAF2QrYixYtUkxMzL2uBQAAAACAfCtbAXv8+PE6ePCg6XGVKlW0evXqe1YUAAAAAAD5TbYCtpubm65cuWJ6bDQa71lBAAAAAADkRw7ZaRQUFKRPPvlEUVFRKlq0qCTp22+/1R9//PGvx40YMSL3FQIAAAAAkA9kK2C/++67GjdunLZt26YrV67IYDBo27Zt2rZt212PMRgMBGwAAAAAQIGRrYBdokQJffTRR6bHjz76qD788EO1aNHinhUGAAAAAEB+YtFtusaPH6/AwEBr1wIAAAAAQL6VrRHsf2rTpo3p/48fP66zZ89KksqWLavKlStbpzIAAAAAAPIRiwK2JG3YsEHh4eGmcJ2pXLlyCgsLU+PGjXNdHAAAAAAA+YVFAXvz5s0aOHCgypQpoyFDhqhSpUqSpBMnTmj58uUaMGCAZs2apYYNG1q1WAAAAAAA8iqLAvaMGTPk5+enzz//XK6urqbtjRs3VqdOnfTyyy/r008/JWADAAAAAAoMiy5yduTIEbVu3dosXGdydXVVmzZtdOTIkVwXBwAAAABAfmFRwHZ2dlZcXNxd98fFxcnZ2dniogAAAAAAyG8sCthBQUFatGiR9u7dm2XfH3/8ocWLFys4ODjXxQEAAAAAkF9YtAb7zTff1EsvvaSXX35ZAQEB8vb2liTFxMRo//79KlGihIYOHWrVQgEAAAAAyMssGsEuX768Vq1apc6dOysuLk6RkZGKjIxUXFycunTpou+++07lypWzdq0AAAAAAORZFt8Hu0SJEho+fLiGDx9uzXoAAAAAAMiXLBrBvldiY2M1atQotWrVSlWrVlXz5s3v2G7FihV69tln5e/vr5YtW2rTpk1Z2iQkJGj48OGqW7euAgMDNXDgQF28eDFLuz179qh9+/YKCAjQU089pTlz5shoNFr93AAAAAAAD7Y8FbCPHTumzZs3y8vLS5UqVbpjm++//14jR45U06ZNNXfuXNWsWVP9+/fXvn37zNoNHjxY27Zt0+jRozVp0iTFxMSoR48eSktLM7WJjY1Vt27d5OnpqdmzZ6tr166aNm2aPvvss3t5mgAAAACAB5DFU8TvhZCQEDVp0kSSFBYWpoMHD2ZpM23aNDVr1kyDBw+WJNWrV09Hjx7Vp59+qrlz50qS9u7dq61btyoiIkINGjSQJHl7eys0NFTr169XaGioJCkiIkLFixfX5MmT5eTkpODgYF29elWzZs1S586d5eTkdB/OGgAAAADwIMhTI9h2dv9ezunTp3Xy5Ek1bdrUbHtoaKi2b9+ulJQUSdKWLVvk5uam+vXrm9r4+PioSpUq2rJli2nbli1b1LhxY7MgHRoaqvj4+DveggwAAAAAgLvJUwH7v0RHR0uS6bZgmSpVqqTU1FSdPn3a1M7b21sGg8GsnY+Pj6mPpKQk/fXXX/Lx8cnSxmAwmNoBAAAAAJAdOZ4inpycrI4dO6pt27bq0KHDvajpruLi4iRJbm5uZtszH2fuj4+PV9GiRbMc7+7ubpp2npCQcMe+nJyc5OLiYurLEkajUUlJSRYfL0kGg0EuLi656gMFV3JyMhfrAwAAAKzAaDRmGby9mxwHbBcXF505cybbT1AQpaamKioqKld9uLi4qGrVqlaqCAVNTEyMkpOTbV0GAAAA8EDI7vW5LLrI2RNPPKGtW7fqpZdesuRwi7m7u0v6e/TZ09PTtD0+Pt5sv5ubm86fP5/l+Li4OFObzBHuzJHsTCkpKUpOTja1s4Sjo6MqV65s8fGS+AIDueLt7c0INgAAAGAFx48fz3ZbiwJ23759NWjQIL355ptq3769ypcvL2dn5yztihUrZkn3d5W5Xjo6Otps7XR0dLQcHR1Vvnx5U7vt27dnGcqPiYmRr6+vJMnV1VWlS5fOstY6JiZGRqMxy9rsnDAYDHJ1dbX4eCC3WF4AAAAAWEdOBj8tCtjNmjWT9HeSX7NmzV3b5Xaa9D+VL19eFStW1Nq1a02385KkyMhIBQcHm4btGzZsqBkzZmj79u16/PHHJf0dnA8dOqTu3bubjmvYsKE2btyoN998U46Ojqa+3NzcFBgYaNXaAQAAAAAPNosCdr9+/e7JFObk5GRt3rxZknT27FklJiZq7dq1kqS6devKw8NDAwYM0NChQ1WhQgUFBQUpMjJS+/fv15IlS0z9BAYGqkGDBho+fLiGDRsmZ2dnTZkyRX5+fnrmmWdM7bp166bVq1frjTfeUIcOHXT06FFFRERoyJAh3AMbAAAAAJAjBmMeWqh55swZNW7c+I77Fi1apKCgIEnSihUrNHfuXJ07d07e3t56/fXX9dRTT5m1T0hI0Pjx4/Xjjz8qLS1NDRo00IgRI1SqVCmzdnv27FF4eLiioqLk4eGhjh07qkePHhZ/gXDgwAFJkr+/v0XH/9Og3tN14tg5q/SFB1+lR8ro41n9bV0GAAAA8MDIScazSsBOSEiQq6ur7O3tc9tVvkfAhi0RsAEAAADryknGs8vNk3Tr1k01atRQUFCQdu7cKUm6evWq+vTpox07dljaNQAAAAAA+Y5FAXvPnj16+eWXFRsbq5YtWyojI8O0z8PDQ4mJiVq2bJnVigQAAAAAIK+zKGBPmTJFlSpVUmRkpIYMGZJlf1BQkP74449cFwcAAAAAQH5hUcA+cOCAnn/+eTk5Od3xYmClSpXS5cuXc10cAAAAAAD5hUUB28HBwWxa+D9duHBBrq6uFhcFAAAAAEB+Y1HArlGjhtatW3fHfUlJSfr6669Vp06dXBUGAAAAAEB+YlHAHjhwoA4ePKiePXtqy5YtkqQjR45oxYoVev7553X16lX17dvXqoUCAAAAAJCXWTyCPWfOHMXGxmrYsGGSpPDwcI0cOVIZGRmaM2eOHn30UasWCgAAAABAXuZg6YHBwcFat26dDh06pNjYWBmNRpUvX17Vq1e/44XPAAAAAAB4kFkcsDNVrVpVVatWtUYtAAAAAADkWxYH7JSUFC1fvlybN2/W2bNnJUlly5ZVo0aN1LZtWzk7O1utSAAAAAAA8jqLAvb58+f16quvKiYmRp6envLy8pIkHT58WL/88ouWLFmiBQsW6OGHH7ZqsQAAAAAA5FUWBewxY8bo3Llzmjp1qp577jmzfT/88IPCwsI0ZswYzZw50ypFAgAAAACQ11kUsH/77Te98sorWcK1JDVt2lSHDh3SkiVLcl0cAAAAAAD5hUW36SpcuLA8PDzuuv+hhx5S4cKFLS4KAAAAAID8xqKA/fzzz+ubb75RcnJyln03btzQ119/rRdeeCHXxQEAAAAAkF9ka4r4+vXrzR5XqVJFP//8s5o2barWrVubLnJ28uRJfffdd3J3d5efn5/1qwUAAAAAII/KVsAeOHCgDAaDjEajJJn9/6xZs7K0P3/+vN544w2FhoZasVQAAAAAAPKubAXsRYsW3es6AAAAAADI17IVsOvWrXuv6wAAAAAAIF+z6CJnAAAAAADAnEX3wZakXbt2aeXKlTpz5ozi4uJMa7IzGQwGrVq1KtcFAgAAAACQH1gUsOfPn6+JEyfK2dlZ3t7ecnd3t3ZdAAAAAADkKxYF7IiICNWqVUuzZs1S0aJFrV0TAAAAAAD5jkVrsJOTk9WiRQvCNQAAAAAA/8+igB0UFKSjR49auxYAAAAAAPItiwL2yJEjtX37dkVEROj69etWLgkAAAAAgPzHojXYpUuXVvv27TVx4kRNmjRJzs7OsrMzz+oGg0G7d++2SpEAAAAAAOR1FgXsjz/+WLNmzVKpUqVUvXp11mIDAAAAAAo8iwL2l19+qUaNGmnGjBlZRq4BAAAAACiILErHqampevLJJwnXAAAAAAD8P4sS8pNPPqldu3ZZuxYAAAAAAPItiwJ2//79deLECY0ePVoHDx7U1atXdf369Sx/AAAAAAAoKCxag/3cc89JkqKiorRs2bK7touKirKsKgAAAAAA8hmLAna/fv1kMBisXQsAAAAAAPmWRQF7wIAB1q4DAAAAAIB8zaKAbUudO3fWzp0777hv8uTJatas2V3bREZGqlKlSqbHCQkJGj9+vDZs2KDU1FQ98cQTGjFihEqWLHnP6gcAAAAAPJgsCtjTp0//zzYGg0H9+vWzpPt/9e677yoxMdFs28KFC7V+/XoFBwebttWqVUvDhg0za1euXDmzx4MHD9bx48c1evRoOTs7a+rUqerRo4dWrlwpB4d8990DAAAAAMCGrB6wDQaDjEbjPQvYlStXzrLtjTfeUP369eXh4WHa5ubmppo1a961n71792rr1q2KiIhQgwYNJEne3t4KDQ3V+vXrFRoaavXaAQAAAAAPLosC9uHDh7Nsy8jI0NmzZ7V06VL9/vvvmjt3bq6Ly449e/bozJkzGjx4cI6O27Jli9zc3FS/fn3TNh8fH1WpUkVbtmwhYAMAAAAAcsSi+2DfsSM7O5UvX17Dhg2Tl5eX3n//fWt1/a/WrFkjV1dXNW7c2Gz7zp07VbNmTfn7+6tTp076/fffzfZHR0fL29s7y9XQfXx8FB0dfc/rBgAAAAA8WO7JQuM6depo0qRJ96JrM2lpafrhhx8UEhIiV1dXs+dv1aqVKlasqIsXLyoiIkKvvvqqFi9erMDAQElSfHy8ihYtmqVPd3d3HTx4MFd1GY1GJSUl5aoPg8EgFxeXXPWBgis5OVlGo9HWZQAAAAD5XuYS6Oy4JwH74MGDsrOz2uD4XW3btk1Xr15V8+bNzbYPHDjQ7PGTTz6p5s2ba8aMGfdl6npqaqqioqJy1YeLi4uqVq1qpYpQ0MTExCg5OdnWZQAAAAAPBCcnp2y1syhgf/vtt3fcHh8fr127dmn9+vVq27atJV3nyJo1a1SsWDHTRcruxtXVVY0aNdK6detM29zc3HT+/PksbePi4uTu7p6ruhwdHe94MbacyO43JMCdeHt7M4INAAAAWMHx48ez3daigB0WFnbXfcWLF1fPnj3vyRXEb3fz5k1t2LBBLVu2lKOjY46P9/Hx0fbt27MM98fExMjX1zdXtRkMBrMp68D9xvICAAAAwDpyMvhpUcDeuHHjHZ/Uzc1NRYoUsaTLHPvpp5+UlJSkFi1a/GfbpKQk/fzzz/L39zdta9iwoWbMmKHt27fr8ccfl/R3uD506JC6d+9+z+oGAAAAADyYLArYZcuWtXYdObZ69WqVKVNGtWvXNtu+a9cuzZs3T08//bTKli2rixcvav78+bp06ZI+/vhjU7vAwEA1aNBAw4cP17Bhw+Ts7KwpU6bIz89PzzzzzP0+HQAAAABAPndPLnJ2r8XFxemXX35R165dswzXe3p6KjU1VVOmTNH169fl4uKiwMBAjRkzRgEBAWZtp06dqvHjx2vUqFFKS0tTgwYNNGLECDk45MuXBQAAAABgQ9lOktmZin07g8GgVatW5big7Pi3W2l5eXkpIiIiW/0ULVpU48aN07hx46xZHgAAAACgAMp2wC5WrFi22l2+fFkxMTFcBRsAAAAAUKBkO2AvXrz4X/dfunRJc+fO1bJly2Rvb6+WLVvmujgAAAAAAPKLXC82vnz5subMmaPly5crLS1NLVq0UJ8+fVShQgVr1AcAAAAAQL5gccDOHLG+PVj37dtX5cuXt2Z9AAAAAADkCzkO2JcuXdKcOXO0YsUKpaWlqWXLlurTpw/BGgAAAABQoGU7YF+8eNEUrNPT09WqVSv17t2bYA0AAAAAgHIQsJ9++mmlpKSoSpUq6tWrl8qVK6f4+Hj9+eefdz2mWrVqVikSAAAAAIC8LtsB+9atW5KkQ4cOafDgwf/a1mg0ymAwKCoqKlfFAQAAAACQX2Q7YI8fP/5e1gEAAAAAQL6W7YDdpk2be1kHAAAAAAD5mp2tCwAAAAAA4EFAwAYAAAAAwAoI2AAAAAAAWAEBGwAAAAAAKyBgAwAAAABgBQRsAAAAAACsgIANAAAAAIAVELABAAAAALACAjYAAAAAAFZAwAYAAAAAwAoI2AAAAAAAWAEBGwAAAAAAKyBgAwAAAABgBQRsAAAAAACsgIANAAAAAIAVELABAAAAALACAjYAAAAAAFZAwAYAAAAAwAoI2AAAAAAAWAEBGwAAAAAAKyBgAwAAAABgBQRsAAAAAACsgIANAAAAAIAVELABAAAAALACAjYAAAAAAFaQ7wL2119/LT8/vyx/Jk2aZNZuxYoVevbZZ+Xv76+WLVtq06ZNWfpKSEjQ8OHDVbduXQUGBmrgwIG6ePHi/ToVAAAAAMADxMHWBVhq3rx5Klq0qOlxqVKlTP///fffa+TIkerdu7fq1aunyMhI9e/fX59//rlq1qxpajd48GAdP35co0ePlrOzs6ZOnaoePXpo5cqVcnDIty8NAAAAAMAG8m2KrFatmjw8PO64b9q0aWrWrJkGDx4sSapXr56OHj2qTz/9VHPnzpUk7d27V1u3blVERIQaNGggSfL29lZoaKjWr1+v0NDQ+3IeAAAAAIAHQ76bIv5fTp8+rZMnT6pp06Zm20NDQ7V9+3alpKRIkrZs2SI3NzfVr1/f1MbHx0dVqlTRli1b7mvNAAAAAID8L98G7ObNm6tKlSpq3LixZs+erfT0dElSdHS0pL9Ho29XqVIlpaam6vTp06Z23t7eMhgMZu18fHxMfQAAAAAAkF35boq4p6enBgwYoBo1ashgMOinn37S1KlTdeHCBY0aNUpxcXGSJDc3N7PjMh9n7o+Pjzdbw53J3d1dBw8ezFWNRqNRSUlJuerDYDDIxcUlV32g4EpOTpbRaLR1GQAAAEC+ZzQaswzM3k2+C9hPPPGEnnjiCdPjBg0ayNnZWQsXLlTv3r1tWNn/pKamKioqKld9uLi4qGrVqlaqCAVNTEyMkpOTbV1GgZeSkqJhw4YpISFB8+bNU1xcnBYvXqzDhw8rOTlZJUuW1IsvvqjatWubjjl8+LCWLl2qs2fPqlChQnriiSfUrl072dnl2wlHAAAA+Z6Tk1O22uW7gH0nTZs21WeffaaoqCi5u7tL+vsWXJ6enqY28fHxkmTa7+bmpvPnz2fpKy4uztTGUo6OjqpcuXKu+sjuNyTAnXh7ezOCnQdMmTJFXl5eOnTokKpUqaIzZ84oKChIo0aNkqenp3755ReFhYVpyZIlqlSpktLT09WnTx917txZr7zyii5cuKAePXrI399fL774oq1PBwAAoEA6fvx4tts+EAH7dj4+PpL+XmOd+f+Zjx0dHVW+fHlTu+3bt2cZ7o+JiZGvr2+uajAYDHJ1dc1VH0BusLzA9g4ePKjffvtNw4YN0+DBg+Xq6ipfX1+zz5emTZtqzpw5OnLkiPz9/XX9+nXFxcWpXbt2Klq0qIoWLar69evr5MmTfKYAAADYSE4GPx+IOYeRkZGyt7dX1apVVb58eVWsWFFr167N0iY4ONg0tN+wYUPFxcVp+/btpjYxMTE6dOiQGjZseF/rB/BgSUtL08iRIzVq1Cg5Ojretd2VK1d04sQJ+fn5SZKKFSumF154QV999ZVSU1N16tQp/frrr2rUqNH9Kh0AAAC5kO9GsLt166agoCDTL6QbN27U8uXL1aVLF9OU8AEDBmjo0KGqUKGCgoKCFBkZqf3792vJkiWmfgIDA9WgQQMNHz5cw4YNk7Ozs6ZMmSI/Pz8988wzNjk3AA+GiIgIValSRXXq1NGOHTvu2CYlJUVDhgxR06ZN5e/vb9retGlTjRgxQp9++qnS09PVqVMnvvQDAADIJ/JdwPb29tbKlSt1/vx5ZWRkqGLFiho+fLg6d+5satO8eXMlJydr7ty5mjNnjry9vTV9+nQFBgaa9TV16lSNHz9eo0aNUlpamho0aKARI0bIwSHfvSwA8ojY2Fh9+eWX+uabb+7aJiUlRQMHDpSLi4vGjh1r2h4dHa2+ffvqww8/VJMmTXT16lW99dZbmjRpkt588837UT4AAAById8lyREjRmSrXdu2bdW2bdt/bVO0aFGNGzdO48aNs0ZpAKDdu3fr8uXLevbZZyX9PV38xo0bCgoK0pw5c1SlShUNGjRIqampmjlzptkVKY8ePaqHH35Yzz33nCSpZMmSat26tebNm0fABgAAyAfyXcAGgLysadOmevzxx02P9+7dqxEjRui7776Th4eHBg8erOTkZM2ePTvL7R6qVaumixcvasOGDQoJCdH169e1atUqValS5X6fBgAAACxAwAYAK3JxcTG7iruHh4cMBoMefvhh7dy5Uxs3bpSzs7Pq1atnatOrVy/17t1b5cuX1+TJkzV9+nTTtSEef/xxvf3227Y4FQAAAOQQARsA7qGgoCDt2rVLklS3bl0dOXLkX9s3btxYjRs3vh+lAQAAwMoeiNt0AQAAAABgawRsAAAAAACsgIANAAAAAIAVELABAAAAALACAjaAeyo9I8PWJSAf4n0DAADyI64iDuCesrez03sR3yj2r8u2LgX5hFfphzSqWxtblwEAAJBjBGwA91zsX5d19PR5W5cBAAAA3FNMEQcAAAAAwAoI2AAAAAAAWAEBGwAAAAAAKyBgAwAAAABgBQRsAAAAAACsgIANAAAAAIAVELABAAAAALACAjYAAAAAAFZAwAYAAAAAwAoI2AAAAAAAWAEBGwAAAAAAKyBgAwAAAABgBQRsAAAAAACsgIANAAAAAIAVELABAAAAALACAjYAAAAAAFZAwAYAAAAAwAoI2AAAAAAAWAEBGwAAAAAAKyBgAwAAAABgBQRsAAAAAACsgIANAAAAAIAVELABAAAAALACAjYAAAAAAFZAwAYAAAAAwAocbF1ATv3www9atWqV/vzzT8XHx8vLy0udO3fWCy+8IIPBIEnq3Lmzdu7cmeXYyMhIVapUyfQ4ISFB48eP14YNG5SamqonnnhCI0aMUMmSJe/b+QAAAAAAHgz5LmAvWLBAZcuWVVhYmIoXL65ff/1VI0eO1Pnz59W/f39Tu1q1amnYsGFmx5YrV87s8eDBg3X8+HGNHj1azs7Omjp1qnr06KGVK1fKwSHfvTQAAAAAABvKdyly5syZ8vDwMD0ODg7W9evXNX/+fPXt21d2dn/Pendzc1PNmjXv2s/evXu1detWRUREqEGDBpIkb29vhYaGav369QoNDb2n5wEAAAAAeLDkuzXYt4frTFWqVFFiYqKSkpKy3c+WLVvk5uam+vXrm7b5+PioSpUq2rJli1VqBQAAAAAUHPkuYN/J7t27VapUKRUpUsS0befOnapZs6b8/f3VqVMn/f7772bHREdHy9vb27RuO5OPj4+io6PvS90AAAAAgAdHvpsi/k+7du1SZGSk2XrrOnXqqFWrVqpYsaIuXryoiIgIvfrqq1q8eLECAwMlSfHx8SpatGiW/tzd3XXw4MFc1WQ0GnM0mn4nBoNBLi4uueoDBVdycrKMRqOty+B9jFzJK+9jAABQsBmNxiwDs3eTrwP2+fPnNWTIEAUFBalLly6m7QMHDjRr9+STT6p58+aaMWOG5s6de8/rSk1NVVRUVK76cHFxUdWqVa1UEQqamJgYJScn27oM3sfIlbzyPgYAAHBycspWu3wbsOPj49WjRw8VK1ZMn3zyieniZnfi6uqqRo0aad26daZtbm5uOn/+fJa2cXFxcnd3z1Vtjo6Oqly5cq76yO43JMCdeHt754mRP97HyI288j4GAAAF2/Hjx7PdNl8G7Js3b6pXr15KSEjQsmXL7jjV+7/4+Pho+/btWYb7Y2Ji5Ovrm6v6DAaDXF1dc9UHkBtMy8aDgPcxAADIC3IyaJTvLnKWlpamwYMHKzo6WvPmzVOpUqX+85ikpCT9/PPP8vf3N21r2LCh4uLitH37dtO2mJgYHTp0SA0bNrwntQMAAAAAHlz5bgR7zJgx2rRpk8LCwpSYmKh9+/aZ9lWtWlX79+/XvHnz9PTTT6ts2bK6ePGi5s+fr0uXLunjjz82tQ0MDFSDBg00fPhwDRs2TM7OzpoyZYr8/Pz0zDPP2ODMAAAAAAD5Wb4L2Nu2bZMkhYeHZ9m3ceNGeXp6KjU1VVOmTNH169fl4uKiwMBAjRkzRgEBAWbtp06dqvHjx2vUqFFKS0tTgwYNNGLECDk45LuXBQAAAABgY/kuSf7000//2SYiIiJbfRUtWlTjxo3TuHHjclsWAAAPjCVLlujrr7/W0aNH1bBhQ82YMcO0r3Pnztq7d68cHR1N29auXWtasjV16lRt3LhRJ06cUMeOHfXOO+/c9/oBALCVfBewAQDAvVWyZEn17dtXv/766x3vuDF06FC98sordzzWy8tLQ4cO1YoVK+5xlQAA5D0EbAAAYCbzWiRRUVF3DNj/pk2bNpKkH374wep1AQCQ1+W7q4gDAADbmjlzpurWravWrVvr22+/tXU5wB0tWbJEzz//vKpXr66+ffua7Rs4cKAaNGigWrVqKSQkxGwZREpKijp37qzg4GDVqlVLzz33nJYtW3a/yweQTzGCDQAAsu31119X5cqVVahQIf32228aPHiwChcurKefftrWpQFm/m2pQ79+/eTt7S0nJyedO3dO3bt3V9myZdWqVSvZ29trxIgRqlSpkhwcHHT8+HF16dJFlSpV0mOPPWajswGQXzCCDQAAsi0wMFBFixaVo6OjnnjiCbVv316RkZG2LgvI4plnnlGTJk1UvHjxLPv8/Pzk5OQkSTIYDLKzs1NsbKwkyd7eXn5+fqa7yhgMBhkMBtN+APg3jGADAACL2dnxXT3yp9GjR+ubb77RzZs3VbZsWdP1AzL16tVLv/76q1JSUuTn58csDQDZQsAGAABm0tLSlJ6errS0NGVkZOjWrVsyGAy6efOm9u7dq7p168rJyUk7d+7Ul19+qbFjx5qOTU1NVUZGhtLT003H2tnZmd3WC8gLRo8erVGjRunPP//UTz/9JHd3d7P9s2fPVnp6unbv3q2dO3eqUKFCNqoUQH7C184AAMDMzJkzFRAQoFmzZmnTpk0KCAhQt27dlJaWpunTp6t+/fqqU6eOxo0bp7CwMDVt2tR07MiRIxUQEKBVq1ZpyZIlCggI0MiRI214NsDd2dnZyd/fX4ULF9aECROy7Le3t1fdunV15coVzZs3zwYVAshvGMEGAABmBgwYoAEDBtxx33/d3zo8PFzh4eH3oizgnklLS/vXNdb/tR8AMjGCDQAAgAdOWlqabt26ZbbUISUlRWfPntW6det048YNZWRkaM+ePVq8eLEaNGgg6e/7v2/btk03b95UWlqafv75Z61evdq0HwD+DSPYAAAAeODMnDlT06dPNz0OCAhQ3bp1FR4eroULF+qdd95RRkaGSpYsqU6dOqlnz56S/g7mkydPVkxMjAwGg8qWLauwsDC1aNHCVqcCIB8hYAMAAOCB829LHZYuXXrX4/z9/bVy5cp7VRaABxxTxAEA+A/pGRm2LgH5EO8bACh4GMEGAOA/2NvZafi3KxV9+bKtS0E+4fPQQxrX+gVblwEAuM8I2AAAZEP05cs6fP4vW5cBAADyMKaIAwAAAABgBQRsAACAB1y6kfXgyDneN0DOMUUcAADgAWdvsFP49mU6FX/R1qUgn6jgVlJhwe1tXQaQ7xCwAQAACoBT8Rd1/No5W5cBAA80pogDAAAAAGAFBGwAAAAAAKyAgA0AAAAAgBUQsAEAAAAgj0tJSdGIESMUEhKiwMBAPffcc/rqq69M+48fP66uXbuqTp06ql+/vkaOHKnk5GQbVlwwEbABAAAAII9LS0uTp6enFixYoD179ig8PFwTJkzQ1q1bJUlvvPGGvL29tW3bNq1evVqHDx/WjBkzbFx1wUPABgAAAIA8ztXVVYMGDVKFChVkMBhUs2ZNBQUFaffu3ZKk06dPq2XLlnJycpKHh4dCQkJ09OhRG1dd8BCwAQAAACCfuXXrlvbv3y8/Pz9J0muvvaZvv/1WN2/e1KVLl/Tjjz/qqaeesnGVBQ8BGwAAAADyEaPRqHfeeUdeXl565plnJEkNGzbUnj17VKtWLTVo0EClS5fWCy+8YONKCx4CNgAAAADkE0ajUaNHj1ZMTIxmzJghOzs7xcXF6dVXX1Xbtm21b98+7dy5Uy4uLnrzzTdtXW6BQ8AGAAAAgHzAaDRqzJgx2r9/vz777DMVLVpUknTq1CndunVLXbp0kZOTk9zd3fXSSy9p8+bNNq644CFgAwAAAEA+8N5772nPnj367LPP5O7ubtru4+MjV1dXLV26VGlpaUpMTNTy5ctVpUoVG1ZbMBGwAQAAACCPO3v2rJYuXaqYmBjTvbADAwM1atQoFS5cWDNnztSaNWtUr149NW7cWPHx8ZowYYKtyy5wHGxdAAAAAADg35UtW1ZHjhy56/7atWvriy++uI8V4U4YwQYAAAAAwAoI2AAAAAAAWAEBGwAAAAAAKyBgAwAAAABgBQU+YJ84cUKvvvqqatasqfr162vixIlKSUmxdVkAAAAAbpNhzLB1CciH7vf7pkBfRTwuLk5du3ZVxYoV9cknn+jChQsKDw/XzZs3NWrUKFuXBwAAAOD/2Rns9MPRT3Q16aytS0E+4eFaVk19B9zX5yzQAfvLL7/UjRs3NH36dBUrVkySlJ6erjFjxqhXr14qVaqUbQsEAAAAYHI16awu3YixdRnAXRXoKeJbtmxRcHCwKVxLUtOmTZWRkaFt27bZrjAAAAAAQL5ToAN2dHS0fHx8zLa5ubnJ09NT0dHRNqoKAAAAAJAfFegp4vHx8XJzc8uy3d3dXXFxcRb1mZqaKqPRqP379+e2PBkMBrXt+JjS0tJz3RcKBgcHex04cEBGo9HWpZgYDAa9EhKg1PRqti4F+YSjfd58H/f1r6HUqv62LgX5hKO9XZ56HxsMBnUoUUdpxfmdAtnjYJc3P4sfyWghn0Jpti4F+YR9hoNV3sepqakyGAzZalugA/a9kPnCZ/cH8F/cixW2Sj8oWKz1/rOWYkVdbV0C8qG89j4u7srnMXIuL72PiznzHkbO5aX3sCS5OGYdHAP+S27fxwaDgYCdHW5ubkpISMiyPS4uTu7u7hb1GRgYmNuyAAAAAAD5UIFeg+3j45NlrXVCQoIuXbqUZW02AAAAAAD/pkAH7IYNG+rXX39VfHy8advatWtlZ2en+vXr27AyAAAAAEB+YzDmpSsX3GdxcXFq1qyZvL291atXL124cEHh4eFq0aKFRo0aZevyAAAAAAD5SIEO2JJ04sQJjR07Vnv37lXhwoXVqlUrDRkyRE5OTrYuDQAAAACQjxT4gA0AAAAAgDUU6DXYAAAAAABYCwEbAAAAAAArIGADAAAAAGAFBGwAAAAAAKyAgA0AAAAAgBUQsAEAAAAAsAICNgAAAAAAVkDABgAAAADACgjYAJCPGY1GW5cAAA+stLQ0W5cAIJ8hYANAPpKenm722GAw2KgSwDIZGRk52g7YSkpKitq2bau5c+fauhQA+YiDrQsA8pr09HTZ29vfcZ/RaCTQwGZuf29+8803OnfunG7cuKGWLVvKx8dHTk5ONq4Q+He3v4f37t2rW7duqUiRIqpevbrs7PjOH3lLcnKyqlWrpo8//liurq7q2LGjrUsCrObfft9F7hiMzC8ETNLS0uTg4KDk5GStXLlSFy9eVIUKFVSzZk1VrlxZEiEbtnH7+27gwIHav3+/7OzslJ6eritXrqhHjx5q27atypQpY+NKgTvLyMgwheg33nhD+/fv1/nz51W8eHH5+vpq/Pjx8vT0tHGVgLmrV69q9uzZWrhwoUaOHEnIxgPh9nD966+/6tKlSypevLgqVKigihUrSuL33dxgBBv4f0ajUQ4ODkpMTNSLL76ojIwMOTs768yZM6pevboaN26sV155hQ8b2ETm++7TTz/Vnj17NHXqVNOo9YwZMzR79mzdunVLffr0UdGiRW1cLZBVZrgeM2aMdu/erXfffVfFixdXWlqaBg8erN69e2v69OkqXbq0jSsFpNTUVDk6OsrDw0MtW7bUhQsXNHbsWBUqVEgvvPCCrcsDLGY0Gk3hesiQIdqxY4eSk5OVnJysRx99VG3btlXHjh1lMBgI2RYiYAP/z2AwKC0tTW+99ZY8PT01duxYVaxYUUlJSWrXrp0WLFigOnXqqFq1arYuFQVASkqKrl69qocffti0LT09XUePHtVjjz2mxx57zLT9rbfekpOTk2bPnq0nnnhCwcHB/KOIPOmvv/7SH3/8oV69eql+/fpycnLSyZMnlZycLG9vb5UoUcLUlvcwbMVoNMrR0VGS9Pbbb+vMmTNKSUmRJL3zzju6efMmI9nItzI/VydMmKB9+/YpPDxc1atX19GjR7Vw4ULNnDlTqampDCrlAguegNvcvHlTZ86c0TPPPKNy5cpJknbu3Knjx4/rlVdeUbVq1ZSammrjKvGgS01NVb9+/TR27FidPn3abN/169d19epVs7aSNHjwYFWvXl0LFy68r7UC/+afF+VLS0tTbGysChcuLCcnJ8XExKhdu3Zq2LChxo4dKycnJ33//feSuIAfbCfzvRceHq7Nmzere/fumjlzphYuXKjWrVtr7Nix+vzzz21cJWC5lJQU7d27V02aNFH9+vXl4eGhevXq6Y033lDdunX15Zdfavfu3bYuM98iYKNAy7z9RualCK5evaqjR4/K09NTDg4OWr16tXr37q0hQ4bolVdeUWJiopYtW6aYmBhblo0HnKOjox555BEdOXJEM2bM0KlTp0z7/Pz8dOLECf32229moyyS5ObmZgrchBPY2u3TEHv27KnIyEi5urrK0dFRSUlJiouLU/v27fX4449r7NixcnFx0e7du7V48WLt3bvXxtWjoLt165b27dunJ598Uo0aNZKHh4eCgoI0ZMgQtW/fXmPHjtWKFStsXSaQY0ajUYmJiTpx4oQ8PDxkb29v+t2hcuXK6tKli86fP6+oqCgbV5p/EbBRIGUGagcHB924cUNvv/22rly5Ik9PT9WqVUvbtm3T0qVL9eabb2rIkCHq2bOnJOm3337Tjz/+qPj4eFuWjwdY5q2K3nrrLbVp00Y7duzQzJkzdfLkSdnb26tbt26SpGnTpmn//v2m465evar09HSVLVtW6enp3B8bNpWenm76kmfBggU6fPiwnJ2dVaJECb344osaO3asGjRooKefflrjx49XkSJFdPXqVX311VdycnKSl5eXjc8ABZ3BYJDBYNCtW7ck/e+zuVSpUmrXrp3c3d01evRoZg0hz7v994HMpTeZXxh9++23unDhghwdHU3LIGrWrKly5crpzz//tFXJ+R4BGwXK1atXlZqaKoPBYJq6+Pnnn+vgwYMqUaKEXFxc9Pjjj2vlypV677331KtXL/Xq1UtGo1GxsbGaP3++3N3d5e/vb+MzwYPq9n8I27dvLz8/P+3YsUOzZ89WbGysSpUqpZkzZyo6OlpDhw7V+++/r/nz52vEiBH6888/1bVrV9nb2zOCDZu6/VZcR48eVefOnfXEE09Iklq0aKGnn35aGRkZCgwMVEpKivbs2aPw8HD99NNPGjlypDw8PGxZPgqYO30h6eTkpEceeUS//vqrYmNjTXdtkKRq1arJ399fZcqU0YwZMxQXF3e/Sway5fYvO1NSUkxfGElSkyZNlJaWpokTJ+rSpUumW33+9ddfMhqN8vHxsUnNDwIucoYCIyYmRv3791ebNm3UtWtX09Rag8EgFxcXU7v+/fvr2rVr+vzzz3Xp0iX99NNPOnXqlL7//nulpqZq4cKFsrOzM7vlDGANt0+pHTBggOLi4nTt2jW5uLjom2++kST17t1bAQEBWrFihT744ANt2bJF6enpKleunJYsWaJKlSrZ8hRQQCUmJmrbtm169tlnTdvmz5+vCRMmqFSpUgoJCTH98ubn56dXX31VRYoU0YgRIzR9+nQ5OzurUKFCWrhwoR555BFbnQYKoNtvV5SRkaGkpCQVKVJE0t+3k9u5c6def/11zZgxQ6VKlZIknT17VhkZGQoLC9Njjz0md3d3m9UP3M3tv1OMHz9e+/fvl5OTk5o3b662bduqdevWio6O1vfff6++fftq0KBBunbtmn799VddvnxZzzzzjI3PIP8iYKPA8PT0lLOzs7766is5OzvrpZdekqOjozIyMky/+CUnJ8vFxUUjR45UsWLF9Pvvv2vQoEGqVq2afHx89MEHH8jBwcF0v2zAmjK/Zf7kk0+0c+dOzZo1S+XLl9dDDz2k8ePHa82aNZL+DtleXl6aNm2abty4oYyMDLm4uMjV1dWW5aOAysjI0OLFi/Xrr7+qcePGps/GV199Vfv379cPP/yg77//XrVr11bx4sUlSTVq1FCNGjXUrl07XbhwQZ6enqpQoQIj17ivbg/XkyZNUlRUlI4ePaqnnnpKDRs2VJMmTfTuu+9qxIgR6tChg1566SXTtQJOnjypatWqEa6RJ90+CDR8+HBt27ZNjz32mC5fvqyRI0fq1KlTeuONN/T666+rVKlSWr16tbp3764SJUrooYce0sKFC1mqkwskBBQI6enpKlKkiBYtWqS+fftq0aJFysjIUJcuXUz3upQkFxcX04fSgAEDlJKSokuXLsnT01OOjo6mW3kRrnEvnTx5UlWrVlX16tXNbhXj5OSkuXPnSvpfyM78cgiwhcTERI0fP14dO3ZUt27d5ODgoD179qh69epycnLSlClTlJ6ervXr1+uxxx5Tq1atTKODRqNRAQEBNj4DFGSZ4XrQoEHat2+fnnjiCXl5eennn3/W1q1bdeHCBXXs2FGLFi3S+++/r6VLl+rmzZsqWbKkPv30U7PbKAJ5hdFoNIXrw4cP69atWxo/frwef/xxXbt2TStWrNDUqVOVmpqqsLAwdezYUe3atdORI0dUvHhxFS5cWMWKFbPtSeRzpAQUCPb29qaQ/emnn6pfv35avHixnJ2dlZCQoPT0dMXGxqpQoUJKTU2Vg4ODihcvrpiYGD366KOmfoxGI+Ea99ytW7d0+fJlU7hOSUmRk5OT3njjDR04cEBbt27VjRs39Oabb6p8+fI2rhYFVXJystq0aaOKFSuavuz57rvvNGzYMIWHh6tZs2ZydHTUtGnT1KtXL02aNEkGg0EtW7Y0hWzA1jZs2KDdu3dr8uTJCgwMlKOjo9q0aaMFCxZo1qxZcnNzU4sWLTRz5kydPn1adnZ2cnV1Nc3GAPKazNlw48aNU1RUlBITE02/yxYvXlwdOnSQnZ2dJk+eLIPBoGHDhsnR0VHVq1e3ZdkPFJICCoTMdSipqakqWrSoKWQvWLBABoNBMTEx6tmzpy5fvmw2ol2zZk1FRESY+uHCUbCmzKt5ZsqcPfH0009rwoQJWrJkiTp16iQnJyfTzIlChQrJwcFBp0+flrOzsw2rR0G3du1aSdLo0aNVuHBhbd++XQEBAXrxxRf17rvvSpIpZM+ePVu9evXSxIkTZWdnp+bNmxOykSdcvnxZaWlp8vLykqOjo4xGo/z9/dW9e3fFxsZq1apVatKkiVxcXPhCE/mKi4uLDh48KEk6f/68aQlO0aJF1b59exkMBn388ce6deuWRo0aZctSHzgEbDzQMtdXZYaYzOBctGhRTZ8+XQMGDNC+ffvUsmVLvfDCCypSpIjpFlxJSUlq1KiRzWrHg+32tX9Go9Hscd26dVWlShXT9QLatm0rBwcHxcXFqXDhwgoPD5efnx9TuGBT9vb2On36tC5evKjRo0crISFBs2bN0uuvv66MjAyNGDFCknnI7tu3r0aPHi0HBwe98MILfGkJm7O3t9f169d18+ZNSf/7bK5SpYpeeukljRgxQpcvXyZcI0+7/Qv7zC/khwwZooceekgTJ07UnDlzNGDAANOFUDNDdnJyshYvXqx+/fqpRIkStjyFB4rByM1S8YDK/IBJSkrS3Llzdf78eaWkpGjAgAEqXbq0aXp43759df36ddMalH9eGfz24ANYw+3vqWnTpunEiRM6f/68GjZsqDZt2qhMmTI6evSo3n33XV28eFFVqlTRI488ogMHDmjfvn369ttvVa5cORufBQqizF/iMu8JPHDgQG3btk0uLi6KiIhQlSpVJP19S8RJkyZp1apVev/9900hW5KGDBmi/v37c8V73Fd3u/NHdHS0+vTpowoVKig8PFwlSpQwtf3mm280ZcoUrVy5Up6enjaoGvhv//w9NXNZWaY5c+bos88+01NPPaXu3bubffYmJiYqLS2NL+ytjHsM4YGUkZEhBwcHJSYmqn379tq2bZvS0tJ09uxZde/eXZs2bVJiYqJpuriHh4fmz5+vOXPmmO5zmYlwDWu6/bYZQ4YM0ddffy0vLy9VqVJFy5cv1zvvvKNTp07J19dXEydOVJs2bXTq1CmtXr1aN27c0JIlSwjXsInk5GRNnDhR+/fvl52dnezs7HTz5k2lpKTo5s2bunHjhqmth4eHhg4dqpYtW2rEiBGKjIxUSkqKJGnKlCmEa9xX6enppnC9f/9+7dy5U7t375Yk+fj46MUXX9Tx48c1ZswYXbhwQXZ2drpy5Yq2bdsmT09PFSpUyJblA3d1e7ieM2eO3njjDb3yyitasWKFEhMTJUk9e/bUq6++qk2bNmnevHmKjo42HV+kSBHC9T3ACDYeWLdu3VKfPn2Unp6uyZMnq0SJEurXr582btyoYsWKaeTIkWrUqJGKFCmihIQEvfzyy/Lx8dHUqVOZtoh77uOPP1ZkZKQmTpyoGjVqaOHChZowYYIeeughlS1bVhMnTlT58uVNIynx8fFydHQ0u2c7cD+tW7dOw4YNU6NGjdS9e3dVrlxZkyZNUlBQkFasWKF9+/ZpxowZqlOnjumYq1evasqUKVqxYoUmT56s0NBQG54BCqLbR67ffPNN7d69WxcvXpQkhYSEqHfv3qpatapmzJihr7/+WvHx8apUqZJu3ryps2fPatGiRWYXOwXyitunhQ8aNEiHDx9WrVq15OHhoYiICPXo0UPt2rUzLW+YPXu2Fi9erFq1aun1119XxYoVbVj9g4012Hhg7dq1S0lJSXrvvfdUokQJDRw4UAcPHtTSpUv16aefaty4cTIYDHriiSdUtGhRffnllypUqJAMBkOWi08B1nT58mXFx8ere/fuqlGjhubOnaspU6Zo0qRJunDhgiZPnqzhw4drwoQJKlOmjIxGo9zc3GxdNgq4Z599VnFxcZo9e7Zmz56tN954QyNHjpQkVa5cWePGjVPfvn01c+ZMPfbYY5L+HskeNGiQnJyc5OfnZ8vyUcBk/jueGa5HjRql33//Xe+8846KFCmiy5cva+zYsYqNjdV7772nvn37qnbt2tq6datOnTqlihUrqnXr1vL29rbxmQB3lvl76kcffaTDhw9rwoQJqlmzphYsWCBJmjdvnuLi4tSjRw+VL19evXr1UnJysr7//nu5urrasPIHHyPYeGD88/7UN2/e1Lp169SiRQvNmDFDK1as0Mcff6yaNWtq+/bt6tWrl8qUKaMePXooNDTUNDLImmvcDz/++KNq1aqlkydPavDgwerXr59eeuklSdJrr72m3bt3q0KFCpo1a5bKli1r42pR0N2+pu+LL77QZ599pipVqphG/yTpxIkTGj9+vP744w+zkC3dff0rYG23v9cy///ixYvq0aOHWrZsqVdffdW0PyYmRh07dpSfn5/mzZvHv/3Idy5cuKDRo0erYcOG6tChgz777DN99NFHmjJliulLpE6dOqlz586qUKGCJOnatWvcZu4e4187PDAyL2h2/PhxSZKzs7NatmwpSdq9e7eefvpp1ahRQ5Lk7e0tLy8vJSYmavXq1WbTbvkHFtb0zzX9mZ5++mmVKFFChw8flqurq+rVq2faV6RIEdNVwvkOFLaWkZFhCtcff/yxzp07p0uXLmnDhg2aPn26Dh06JEmqVKmS3n77bdWoUUMDBgzQ9u3bTX0QrnE/JCcnKywsTD/88IOk/73vbt68qRMnTqhw4cKys7OT0WhUamqqvL299dFHH2n79u1at26dLUsHsuWfv1OUKlVKXbt2VUhIiHbu3KnZs2dr9OjRCgkJUdOmTVWjRg198cUXmjlzps6dOydJrLm+D/gXDw8Mo9GocePGqXnz5jp48KBp6sytW7d0/fp1nTlzxrQtNjZW5cqV06pVq/TZZ5/Zsmw8wG6fDbFmzRpFRERoz549unr1qqnN+fPndf36ddNFdBISEmQwGNSzZ0/NmDGDC5rB5m5fv/rtt9+qQoUKGjdunLp06aJt27Zp5syZWUK2l5eX3nnnHdOtj4B7LSMjQ3Fxcfrxxx+1ZMkSbdq0ybTPxcVFPj4++v3333X16lUZDAbTjLdHHnlEHh4eOn36tK1KB7Ll9t8ptmzZomPHjik9PV316tVTqVKltHv3bpUpU0ZNmjSRg4ODihcvrtKlS+vRRx/VTz/9ZHrPswTy3mMNNh4YBoNBrVu31tmzZ9W5c2ctWrRI/v7+srOz05NPPqnvvvtOo0aNUmBgoJYuXSp3d3cVL17cdMsZRlhgbZn/EA4ePFhbt26VJN24cUOtW7dW165d9eijj6pz58769ttvNXDgQNWuXVunT5/W77//rmHDhqlo0aK2LB8F1O234rp9Ku2vv/6q/v37q23btpKk0NBQlS9fXtOmTVN6eroGDhyoRx99VJUqVdL48eNVqFAhrr6M+yIxMVFdu3bV1KlTtXDhQr3xxhuaPXu2jEajQkJC5OnpqSeffFLz5s1TnTp11LRpU7m7u0v6+zO5SJEi8vDwsPFZAHeXkZFh+p3irbfe0v79+9WuXTuVLl1aRYoUkfR3AD9z5oxSU1Ml/f0FfuasjurVq/N5fB+RKJBv3Wnq7WOPPaYhQ4aoevXq6tSpk/bv3y9nZ2e1a9dODRo00M8//6yPPvpIhQsX1syZMwnXuCduf29u375dJ06c0CeffKJNmzZp2LBh+u233zRjxgwdOHBAJUuW1KeffqrU1FRt3LhR58+f18KFC1WmTBkbngEKqps3b2rw4MHas2ePaSqtJCUlJenKlSvy8fGRJNMttzp27KhOnTrpp59+0uzZs7V3715Jfy/DKV26tG1OAgVKYmKiWrZsKVdXVzk7OysgIEATJ07U5cuXNWfOHG3YsEGS9Prrr6tp06Z6//33NXPmTO3bt0+7du3SjBkzlJSUpODgYBufCXB3mb+nvv3229q1a5fefvtttWrVyhSuJalWrVry9PTU66+/rpkzZyo8PFyHDh3Sww8/TLi+z7jIGfK15ORk7dixQ/Xq1TP78Ni/f78+/PBD7d+/X4sXL1ZAQIASEhKUmJiouLg4+fr6ys7OLsuF0QBr+vjjj1W8eHGdPXtWw4YNM/0D+eWXX2rOnDmqVq2a+vTpo6pVq5qmNzo5Oalw4cI2rhwF1ebNmzVmzBi5u7vrvffek7+/vyQpNTVVzZs3V0BAgMaPHy8HBwfThc/OnTunNm3ayGg06qmnntJ7770nZ2dnG58JCoLExES1atVK5cqV04cffqiSJUuavjTfu3ev3nzzTT300EPq3r27mjRpIkl6//33FRkZqatXr6pUqVJydHTU9OnTuRUX8rzDhw9rwIAB6tWrl1q3bm36/fX2O9988cUXWr16tU6dOqVSpUrpgw8+4L1tAwRs5GtvvfWWVq1apYkTJ+rZZ581+6Vu165dGjp0qBITE7V48WJVqVLF7FhGrmFtmV/YGI1GRUVFqX///jp37pzatWun9957T6mpqXJ0dJT0v5AdEBCgrl27KjAw0MbVoyC7fW3fDz/8oIiICN26dUsffPCBAgIClJKSoilTpmjTpk16+eWX1aFDB9N7ee/evZo1a5aCg4MVEhJiulItcC8lJSWpefPm8vPz0+jRo1WyZEkZjUbZ2dmZPmsPHDigIUOGZAnZUVFRunLligoVKiQvLy95enra+GyA/0lKStKGDRvUsGFDswuSbd68Wb169dKaNWtUuXJlU7D+561lExMTlZCQIBcXFy5oZiOkC+QraWlpZo8nTpyowMBAjR8/Xj/88INu3bpl2vfYY4+pWbNmSkxMVJs2bXTixAmzYwnXsLbMb5MnTpyoI0eOaNSoUapZs6Y2bdqkkydPytHR0bQ26qWXXlLv3r31yy+/6MsvvzRNuQXutxs3buidd97RH3/8IUlq2rSpXn31VTk7O+udd97Rvn375OTkpB49eqhUqVL64osvNOH/2rv7+Brrx4/jr51zNhuzbNisiKyMkSIUpqnmdlhGjCZ+jBSFzBJDsyRyMzel1YRIGZlRGmGkW6WtpVmhG8tqM1ut3dnmnN8fHjtZqi81nU3v5+PhD9f1ua7z+ZzHeew67/O5W7CAX375hdTUVLZs2UJRURHDhw9XuJZ/TWxsLJmZmXTt2hUPDw/rj+alpaWEhISwfft2br75Zp599llycnKIjY21Dhdv1aoVvr6+dOjQQeFaqp3nn3/e2oGUn59vPe7o6IiTkxMnTpz4w3C9Z88eUlNTcXZ2xtPTU+HahpQwpEap2Ipry5Yt/Pjjj8D54TBNmjThmWeeITExkeLi4krXDB48mPHjx9O0aVNbVFn+Ay6ccx0dHc3WrVvx9vbmjjvuYNKkSbi4uPDggw+SlZVVKWQPGTKEiIgIHn74Yes2SCL/ptLSUjZu3EhRUREtWrSwHg8ICGDUqFHUqlWLWbNmkZycjJubG0uWLKFDhw4kJiZy++23M3bsWPbt28eMGTP0GZZ/1dChQwkICGDhwoVs27YNo9FIaWkpgwYNori4mNtvvx2LxUK7du2sIXvt2rUkJibauuoifyksLIx+/frx7LPPsnXrVn755RcAfHx8cHFxYcuWLeTk5GA2m61rCWVmZrJp0yY+//xzzGazjVsgGiIuNcKFc6U3btzI3LlzmT59On369MHDwwM4H1Z++OEHJkyYgL+/P0VFRURGRhIQEGBd9VZzruVKOnz4MKmpqdSuXZuhQ4cC58P3oUOHmDt3LmazmVdeeQUPD49Kw8VFbMFsNhMcHEyjRo1YtGgRDg4OxMbGcuONN9K9e3fg/PZya9eu5ezZs0RGRtK+fXuKiorIzc3l008/xdnZmVatWnHdddfZtjHyn3T69GnmzZvH3r17efLJJ9mwYQMODg4sXbrUulBkRc92SkoKY8eOpW3btixfvlxrXUi1dOH31KlTp7Jr1y7CwsIYMGAAbm5uHDhwgMmTJ+Pr68vIkSPp0KED6enpbNiwgYMHD/LKK6+oQ6kaUMCWaq9ibmBhYSGLFy/G0dGRl19+GWdnZ8aNG8e9996Lu7s7AKNHj+bo0aMYDAYcHR2pU6cOW7duVaiWKy4uLo7Zs2djMpl45pln6Nevn/VBeWHINhgMxMbGaoVlqRbi4uKIjIwkKiqK7t2706VLFzp37sy4ceOsqypfGLKjoqK49dZbbVtpkQvk5OQwb9489uzZQ4MGDdizZ491PYEKFcNoU1NTueaaaxRApFq7cE2Mxx57jN27dxMWFkZQUBAuLi688847REREWMvVq1eP4uJiYmJiLlpvSGxDAVtqhOLiYgYNGkSDBg3o378/FouFAwcOkJSUxOTJkyuF7Li4OLKysjAajYwbN84acH7/wBWpSl9++SWvv/46CQkJPPDAA4SFhQG/PSjPnTvHJ598wtSpU2nUqBFxcXH6TIrNnT59msjISI4cOcKWLVv45ptvCA8P54YbbmDs2LF06dIF+C1km81mIiIiaN++vY1rLvKb7OxsFi1axNtvv828efMYMGCAdYu5ivmpv18ISqQ6+avvqZMnT2bPnj2EhYUxaNAg6tatS3Z2Nu+88w5nzpyhadOmdOjQQSOJqhEFbKkREhISePbZZ3n++edp27YtcP5hOX/+fDZs2MDkyZMJDAy0Dhe/kMK1VLU/W4H+6NGjvPzyy+zYsYPIyMhKw8QrQvZnn32Gh4eHFoMSmygvL6egoKDS4jd79uwhIiKCfv36ERERwf79+5k9ezY33ngjoaGh1pC9c+dOoqOjqV+/PmvXrsXBwUGBRaqNC4eLR0VFce+99wIK1lL9XTgsPDk5mZ9//hk3Nzc8PT2tnUcXhuyK4eL6bFdfGjcrNUJBQQE///yzNZRUBJbp06eTkZFBTEwMJpOJwMBA6tevD/z2UFW4lqpQ8Xm6MFx/+eWXFBQU4ODgQLt27WjVqhXjx4/HYrEQFRUFnF+Ix2g0Wh+gHTt2tGUz5D+spKSE0aNH4+npyZgxY/Dx8QHA39+fQ4cO8frrr9O7d2+6d+/O7NmzmTt3LrGxsQB06dKFvn37YjQa8fHx0T7XUu00bNiQmTNnAjBr1iyMRiP9+/dXAJFqqaSkhNLSUlxcXCrNuf7444/5+eefKS8vp2vXrgwcOJB+/foRHR3N5MmTWbRoEXZ2dgwYMABXV1cbt0L+jAK2VGsVYeaGG26gbt26JCUl0b9//0rDvn19fUlKSmL58uWUlZUxZMgQXF1d9VCVKlNQUMDq1asJCgqiSZMmAEybNo2UlBQyMjJwdnbGx8eHefPm4eXlxUMPPYSdnR1RUVEYDAbuu+8+rQMgNpeSkkJaWhrfffcdBw8eZPLkyfTu3Rs3NzfCwsL49NNPmTVrFm+88Qb+/v7Y2dkRGRnJmjVrKCsrw8/Pj169etm6GSJ/qiJkG41Gpk2bhtFopG/fvraulkgl586dY9SoUbi6urJq1SoAIiMjOXz4MJGRkTRr1oxjx44RExNDTEwMZWVlDBw4kOjoaKZNm8b8+fMxmUwMHz5c33WrKX3jk2qlopevorewoqewbdu2uLu7s379ery8vPDx8bEGFoPBwLhx47CzsyM6OhqDwcCgQYNwc3OzZVPkKlFQUEDv3r3x8vIiNDQUgNmzZ3Po0CHCw8Nxd3fn66+/Zt26dYwbN46VK1fi5eXFmDFjMJlMzJo1C5PJxMCBA23cEvmvu/nmmwkICODkyZP06NGD6OhoPv/8c/z8/Ojbty8PP/wwc+bMYcWKFTz22GPcc889GI1GHn30UWrVqkWnTp1wcnKydTNE/lLDhg0JDw/HwcEBb29vW1dH5CJlZWW0aNGCjz76iNTUVJo3b05ycjJBQUHcddddGAwGvLy8aNSoEc888wybN2+mdevWtGjRgmeffZZatWpxxx13KFxXY9oHW2zu7NmzwPne6op9rpctW8asWbNISEjgu+++w9nZmZUrV5KVlcWcOXPYtm0bOTk5HD58mG3btlFSUsKUKVMYPXo0ixcvZvv27doHUP6xgoICAgMD8fb2ZsGCBdSpU4fMzEw+++wzQkNDCQgIoGPHjgQHB7Ny5UoMBgNPPPEEAC1btmTkyJEMGTLEum6AiC3VqVOHRx55hPT0dBwcHNi+fTsGg4HVq1czd+5c7rjjDtq1a8e7777L559/DkD37t15/vnnCQsLU7iWGsPDw4OoqCi8vLxsXRWRizg6OjJ48GAyMzN5//33MZlMfPXVVzRq1AiDwUBZWRkWi4Vbb72Vhx9+mOTkZI4fP269/qmnntJnu5pTwBabOn78OEOGDCEtLQ2DwUBJSQmDBw9m586dfPDBBzz11FPMnz+f1NRUmjRpwqZNm7BYLCxevBg/Pz8mTpxIaWmpdcXmadOm8dBDD9GtW7c/XIRK5FIVFhYSEhKC0Whk7ty5NGrUCDg/tCszM7PSyrRGo5Ebb7yRyZMn89VXX7F9+3bgfMiOiIjQg1BsoqioiM2bN5Ofn2891qhRI6Kionjuuec4deoUc+bMYcKECezfv59JkybRoUMHvv32W3bs2GG9xtfXl2bNmtmgBSJ/n6blSHVlsVho27YtwcHBrF27loyMDLp06UJ8fDxnzpzB3t6e8vJyAO68804aNWpEamqqjWstl0MJRGyqvLyc/Px8wsPD+frrr0lMTOS6664jJiaGvXv3MnXqVLKzs1m4cCEpKSk0btyYDRs2sGTJEmbPnk1ERARbtmzBwcGB0tJSACZNmqRAI/9IQUEBAwYMID09nbNnz5Kammp92JlMJpydnUlLSwPObwFjsVgwGAy0b98eo9HImTNnrPdycHCwSRtENmzYwKxZs5gyZQo7d+60Hm/fvj3du3dn8+bNFBYWcvfdd5OYmIiLiwvvvfceTk5ObNq0iYSEBBvWXkTk6lTxA323bt0ASEpKonPnzpw8eZK1a9eSm5uLvb09FouFjIwMTCaTdh6pYRSwxaZatmzJqlWrsLOzIzw8nC+++AIfHx9uuOEGAIKDg3nggQcoKChg0aJFfP755zg7O9O5c2eGDh1KQECAdfsjBRmpCgUFBQQFBdG8eXP27NlDvXr1ePrpp9m9ezelpaV4enoyevRo4uPj2bx5M/DbwzI/Px93d/dKWyCJ2MrIkSN58cUX+fbbb5k/fz5hYWGUlJTg7u5Onz59OHz4MB988AFw/oegpUuXMmjQILp27Yq9vT1t2rSxcQtERGq24uJikpOTKx2r+MHez8+P22+/nfj4eEaOHEmPHj2Ij49nzpw5pKWl8e6777Jq1SoKCwutYVxqBu2DLTZTVlaGvb09AMeOHePxxx8nLS2NESNGMHPmzErbIcXHx/PKK69Qt25dJk+eTPv27W1ZdblKnTt3jo4dO9K6dWsWLlyIp6cnZWVlDBo0iLy8PJ544gl69OhBSUkJzzzzDPHx8YSGhnLnnXdiMBiIi4vj4MGDxMXFcd1119m6OSIAZGZmsn79erZu3Uq9evWYOHEi/fv3Z+3atSxbtozExEQ8PDys5fPz8ykvL9dCkSIi/4DFYmHChAns27eP++67D39/f/z8/CqVSUlJITQ0lIkTJzJq1CiWLl3K7t27+fbbb6lfvz4uLi4sWbKEVq1a2agV8ncoYMu/Ki8vjxMnTuDj40Pt2rXJz88nISGBESNGcPToUSIjIzl16hSrVq2iTZs21tXEAbZt28aSJUu45557mDNnjo1bIler9PR0XF1d8fDwsG4FV1payuDBg8nLy2PmzJn06tWLvLw8Xn31VWJiYjAajbi4uODk5MSyZcv0IJRqp7i4mPT0dJYuXUpKSgp+fn6MHTuWjRs3UlxczNNPP02dOnVsXU0RkatKRkYGe/futW7H1bZtW8aPH0/z5s1xdXWloKCARx55hLy8PLZs2YLJZCInJ4cTJ07g6upK/fr1qV+/vo1bIZdLAVv+VSkpKUydOpWgoCCGDRtGUFAQrq6ubNy4EScnJ44ePcrjjz9OWVkZ0dHReHt7VwrZBw4cwNfXF6PRaOOWyH9FxdZxFSE7NzeXiIgI/P39rSt/ZmZm4ujoiJeXF+7u7rausshfWrlyJbt27eL777+ndevWlJaWEhoaSu/evbXti4jIFXDq1CneeustEhIS+PHHH2nbti2hoaH4+vpy9OhRgoODmTJlCqNGjbJ1VaUKKGDLv6qoqIi4uDgWLlxI3bp18fHxYcGCBZVCSXp6OtOmTaOsrIxly5ZdFLIBa8+iyL/hj0L2jBkz8Pf319x/qTEunHaTnJxMYmIi69atA6BPnz4sWLBAn2cRkSvEbDZjsViIiYnh3XffJSUlhbvuuotOnTpx9OhRMjIyWLRokaaYXQUUsOVfUxGKz5w5Q9euXQF44IEHCAsLu+hLXXp6OuHh4ZjNZhYsWEDr1q1tUWURq9+H7IKCAh599FECAgKsawmIVHe//7EyKSmJF154gaeeeoqbbrrJhjUTEbm6Xfj3Nzc3l/3797Nu3Tp++uknfvnlFwBiYmIumqctNY8CtvwrKnpOCgoK+Oijjzhy5Ahms5mXXnqJ8ePHM378eGrVqlXpmvT0dEaNGkXXrl1ZvHixjWou8psLQ3avXr1wcnIiLi4OZ2dnW1dN5G8rLS1Vz7WIyL/g9z9ynjp1imPHjvHCCy+QlpbG9u3badasme0qKFVCAVuuuIpwXVpaSs+ePWnVqhUzZ87Ezc2NDRs2sHTp0otCdmFhIXXq1OGHH37A09NTw8Gl2rgwZGdlZdGkSRNbV0nkH/n9Fz4REfl3mc1mcnNzadCgga2rIlXAZOsKyNXNYrFYw/XJkye55ZZbePTRR2ncuDEAISEhACxduhSj0UhISAhnz55l9OjRDB8+nPvvvx/QnGupPkwmE+Xl5Tg4OChcy1VB4VpExHYqvuMqXF89FLDlirKzs6O0tJRHHnmEY8eOUa9ePWu4BqhduzYjRowAYMmSJSQlJXH27FksFgtDhgyxllO4lurEZNKfThEREfnn9B336mOwdQXk6nf27FkaNmyI0WikpKTEuiBUeXk5AE5OTowZM4Zly5bRuHFjunXrxvbt27G3t7eWERERERERqe40B1uuqIr513l5ecTGxrJu3Tp69uzJkiVLgN/ms1a4cLGd358TERERERGpzhSwpUr91VzpvLw8XnzxRXbu3Em3bt146qmn/vQaLbojIiIiIiI1jQK2VJmKoFxUVMSiRYvIzMykqKiI+++/n44dO+Lm5kZubi4vvfQSb7/9Nt26dSMqKgr4radbRERERESkplLAlipREa4LCwsJDg7G0dERX19f0tLSSEtLY+DAgYSEhODu7m4N2bt27aJNmzYsX77c1tUXERERERH5x9RlKH/bV199xYEDB4DzKyCWlpYydepU6tevT0xMDJMmTaJu3brk5eWxefNmXnnlFXJycnBzc2Ps2LF06dIFs9mM2Wy2cUtERERERET+OQVs+Vs++eQTAgMDOXXqlDUgHz16FIvFwtSpU3Fzc+ORRx7h0KFDJCQk0LlzZ2JjY1m7di1ZWVm4ubkRHh7OihUrMBgMCtkiIiIiIlLjKWDLZfv0008ZPXo0I0aMICgoyDp3+pZbbiEgIICWLVvy8ssvc+TIEZYsWYKXlxdRUVFcd911vPPOOzz33HPk5eXh4uKCnZ0dFotF869FRERERKTGU6qRy/Lpp58yatQogoODmTp1Ko6OjpV6nwcMGIC9vT1Hjhzh5ptvpm3btgCUlJRYt9/Kzs6mXr161mu0WriIiIiIiFwNtMmwXLIvv/ySkJAQJk6cyJgxY6hVq5Z19e8vvviCnTt3MmHCBGrXrk1OTg6FhYXWUH3mzBm8vLyYO3curq6u1p5rhWsREREREblaqAdbLklZWRmvv/46AJ6enjg5OVnDdVpaGsHBweTl5eHg4IDBYGDEiBEcP36c0NBQVq5cyfTp0zl9+jT16tXDzs4Os9mscC0iIiIiIlcVbdMllywrK4uFCxeye/duoqKiuPfeezly5AghISEEBgYyffp0nJycAMjPzycxMZHVq1cD0KxZM1auXIm9vb32vBYRERERkauSArZcltOnTzNv3jz27t3Lgw8+yJo1a+jbty/Tp0+nTp06lcoWFhYCcPbsWeuw8PLyckwmzUwQEREREZGrjwK2XLacnByefvpp3nnnHW6++WY2btwIUKln+tSpUyxevBh/f3/69u170XkREREREZGrjdKOXLYGDRowffp0evfuzRdffEFCQgKANTxnZmYyZcoUvvzyS3r27Gm9TuFaRERERESuZhqrK3+Lu7s74eHhlJWVERERAUBgYCCnTp3iscceo6ioiDfffBOTycS5c+cwGo02rrGIiIiIiMiVpYAtf1vDhg2ZOXMmALNmzeLnn39m//79FBQUsG3bNuzt7TXnWkRERERE/jM0B1v+sZycHObPn89bb71F8+bNSUhIULgWEREREZH/HAVsqRI//fQT8fHxjB07FpPJpHAtIiIiIiL/OQrYUuUUrkVERERE5L9IAVtERERERESkCmjfJBEREREREZEqoIAtIiIiIiIiUgUUsEVERERERESqgAK2iIiIiIiISBVQwBYRERERERGpAgrYIiIiIiIiIlVAAVtERERERESkCphsXQERERG5fCdPniQ2Npb333+f7Oxs7O3tadGiBX369GHo0KE4Ojpe8r1effVVnJycCAoKuoI1FhERufrZWSwWi60rISIiIpdu//79TJo0CQcHBwIDA2nRogVlZWUcPnyY3bt3M3DgQKKioi75fv369cPV1ZX169dfwVqLiIhc/dSDLSIiUoNkZGQwZcoUrr32WtatW4e7u7v13P3338/333/P/v37bVfBK6ioqIjatWvbuhoiIiJ/SnOwRUREapDY2FiKioqYN29epXBdoWnTpowcORKAN954gwceeIDOnTvTpk0b+vbty8aNGyuVv/vuuzl27BiHDh3C29sbb29vRowYYT2fn5/PvHnz8PPzo02bNvTo0YMXX3wRs9lc6T55eXlMmzaN9u3b06FDBx5//HHS09Px9vZm69atlcp++OGHDB8+nFtvvZUOHTrw0EMPceLEiUplVqxYgbe3N8ePH2fq1Kl07NiR4cOH88Ybb+Dt7U1aWtpFbX/hhRdo1aoVWVlZl/emioiIVBH1YIuIiNQgSUlJNGnShPbt2//Psq+99ho33XQTd999NyaTiaSkJCIjI7FYLNx///0AzJgxg6ioKGrXrs348eMBaNCgAQDFxcWEhISQlZVFcHAwnp6eJCcns2TJEk6fPs3MmTMBMJvNPPTQQ6SmpjJs2DCaN2/O3r17efzxxy+q0wcffMDYsWNp3LgxEydOpKSkhA0bNjBs2DC2bt1K48aNK5WfNGkSTZs2ZcqUKVgsFnr16sXcuXPZsWMHPj4+lcru2LGDTp064eHhcflvrIiISBVQwBYREakhCgoKyMrK4p577rmk8hs2bKi02FlISAhjxoxhzZo11oDt7+9PdHQ0rq6uBAYGVrp+zZo1ZGRkEB8fT7NmzQAIDg7G3d2d1atXM3r0aDw9PdmzZw/JycnMmDHD2ns+bNgw/u///u+iOi1cuJBrrrmGTZs2Ua9ePWsdBg4cyIoVK1iwYEGl8i1btmTx4sWVjvn7+/Pmm28ybdo0DIbzg/HS0tI4fvw4Y8aMuaT3RkRE5ErQEHEREZEaoqCgAIA6depcUvkLw/Wvv/5Kbm4unTp1IiMjg19//fV/Xp+YmMhtt92Gi4sLubm51n9dunTh3LlzfPLJJwAcPHgQe3t7hgwZYr3WYDBYQ3yF7Oxsjh49ysCBA63hGs6H6C5dunDgwIGL6hAcHHzRscDAQLKzs/n444+tx3bs2IGjoyM9e/b8n+0SERG5UtSDLSIiUkM4OzsDUFhYeEnlDx8+zIoVK0hJSaG4uLjSuV9//ZW6dev+5fXff/89X331FZ07d/7D87m5uQBkZmbSsGFDnJycKp2//vrrK/0/MzMTgBtuuOGie3l5efHee+9dtJDZ74eMA3Tt2pWGDRuyfft2OnfujNls5s033+See+6xvkciIiK2oIAtIiJSQzg7O+Pu7s6xY8f+Z9mTJ08yatQomjdvzvTp0/H09MTe3p4DBw6wdu3aixYp+yNms5muXbsSGhr6h+crho1fSbVq1bromNFopH///sTFxfHkk0/y2WefkZ2dzYABA654fURERP6KAraIiEgNctddd7Fp0yaSk5Np167dn5bbt28fpaWlrFq1imuvvdZ6/MJh1RXs7Oz+8B7XX389RUVFdOnS5S/rdO211/Lxxx9TXFxcqRf75MmTF5UD+Pbbby+6xzfffIOrq+slb8MVGBjIyy+/zL59+3j33Xdxc3PD19f3kq4VERG5UjQHW0REpAYJDQ2ldu3aREREkJOTc9H5kydPsm7dOoxGIwAWi8V67tdff+WNN9646BonJyfy8/MvOt6nTx+Sk5M5ePDgRefy8/MpLy8HwNfXl7KyMuLi4qznzWYzr776aqVr3N3dadWqFdu2bav0el9//TXvv/8+fn5+/6v5Vi1btsTb25stW7awe/duAgICMJnUbyAiIralJ5GIiEgNcv3117No0SKmTJlC3759CQwMpEWLFpSWlpKcnExiYiJBQUGMGjUKe3t7xo8fT3BwMIWFhWzevJn69etz+vTpSvds3bo1r732Gs8//zxNmzbFzc2Nzp07M2bMGPbt28f48eMZOHAgrVu3pri4mK+//ppdu3axd+9e3Nzc8Pf3p23btixYsICTJ0/SvHlz9u3bxy+//AJU7iEPDw9n7NixDB06lMGDB1u36apbty4TJ068rPfi3nvvta46ruHhIiJSHdhZLvxpW0RERGqE7777jtWrV/P++++TnZ2Ng4MD3t7eBAQEMGTIEBwcHNi3bx/R0dF89913NGjQgGHDhuHm5saMGTPYu3evdQGxnJwcZs6cySeffEJhYSGdOnVi/fr1wPkF1WJiYkhMTCQzMxNnZ2eaNWtGz549GTFiBPb29sD5Bc/mzZtHUlISBoOBHj16cN999zFs2DCWLl1K3759rXX/8MMPWb58OWlpaZhMJjp27Mi0adPw8vKyllmxYgUrV67kww8/xM3N7Q/fg9OnT+Pn50eTJk3YtWvXlXqrRURELpkCtoiIiFwRe/bsYcKECWzcuJHbbrutyu+fm5tLt27dePjhh5kwYUKV319ERORyaQ62iIiI/GMlJSWV/n/u3DnWr1+Ps7MzrVu3viKvGR8fz7lz5wgMDLwi9xcREblcmoMtIiIi/1hUVBQlJSW0a9eO0tJSdu/eTXJyMo899hiOjo5V+loffvghJ06c4IUXXsDf3/8P98oWERGxBQ0RFxERkX9sx44drFmzhu+//56zZ8/StGlThg0bRkhISJW/1ogRI6zblC1atAgPD48qfw0REZG/QwFbREREREREpApoDraIiIiIiIhIFVDAFhEREREREakCCtgiIiIiIiIiVUABW0RERERERKQKKGCLiIiIiIiIVAEFbBEREREREZEqoIAtIiIiIiIiUgUUsEVERERERESqgAK2iIiIiIiISBX4f9omtm5aKRPVAAAAAElFTkSuQmC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4898" y="3119667"/>
            <a:ext cx="5113175" cy="30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41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latin typeface="Arial Black" panose="020B0A04020102020204" pitchFamily="34" charset="0"/>
              </a:rPr>
              <a:t>Problem &amp; Data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Goal: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 Assign each headline to one of five natural disaster types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Only include titles reporting real events, not forecasts or commentary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Five Hazard Categories</a:t>
            </a:r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Earthquake: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Ground shaking from tectonic activity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Flood: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Water overflowing onto land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Volcano: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Eruption of lava, ash, and gases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Tornado: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Spinning column of wind touching ground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Wildfire: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Uncontrolled fire spreading through vegetation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358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latin typeface="Arial Black" panose="020B0A04020102020204" pitchFamily="34" charset="0"/>
              </a:rPr>
              <a:t>Dataset description and loading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Loaded the 'Nat Cat Events.csv' dataset using the Python pandas library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 Method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Employed the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read_csv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function, specifying UTF-8 encoding for broad character compatibility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Outcome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Successfully imported the data into a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structure for analysis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1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Dataset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loaded dataset contains 91,479 rows (entries).Data Features: Includes 8 columns: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url_mobile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title,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seendate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socialimage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domain, language,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sourcecountry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191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Arial Black" panose="020B0A04020102020204" pitchFamily="34" charset="0"/>
              </a:rPr>
              <a:t>Task 1 : Exploratory data analysis methodology</a:t>
            </a:r>
            <a:endParaRPr lang="en-IN" sz="3200" b="1" dirty="0">
              <a:latin typeface="Arial Black" panose="020B0A040201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295400" y="2734899"/>
            <a:ext cx="960119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 Structure Check: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Reviewed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columns, data types, and non-null counts using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info().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Value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Calculated and visualized the percentage of missing values for each column using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().mean() &amp; 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plot.barh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Headline Length Feature: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Engineered a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column by calculating the character count for each entry in the title column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Headline Length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Assessed the distribution of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title_len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using descriptive statistics (.describe()) and histogram visualization (.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Temporal Range Definition: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Parsed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seendate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text into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pd.to_datetime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and extracted the minimum/maximum dates to define the dataset's time span. </a:t>
            </a:r>
          </a:p>
        </p:txBody>
      </p:sp>
    </p:spTree>
    <p:extLst>
      <p:ext uri="{BB962C8B-B14F-4D97-AF65-F5344CB8AC3E}">
        <p14:creationId xmlns:p14="http://schemas.microsoft.com/office/powerpoint/2010/main" val="174568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 smtClean="0">
                <a:latin typeface="Arial Black" panose="020B0A04020102020204" pitchFamily="34" charset="0"/>
              </a:rPr>
              <a:t>Task </a:t>
            </a:r>
            <a:r>
              <a:rPr lang="en-IN" sz="3200" b="1" dirty="0">
                <a:latin typeface="Arial Black" panose="020B0A04020102020204" pitchFamily="34" charset="0"/>
              </a:rPr>
              <a:t>1 </a:t>
            </a:r>
            <a:r>
              <a:rPr lang="en-IN" sz="3200" b="1" dirty="0" smtClean="0">
                <a:latin typeface="Arial Black" panose="020B0A04020102020204" pitchFamily="34" charset="0"/>
              </a:rPr>
              <a:t>: Exploratory </a:t>
            </a:r>
            <a:r>
              <a:rPr lang="en-IN" sz="3200" b="1" dirty="0">
                <a:latin typeface="Arial Black" panose="020B0A04020102020204" pitchFamily="34" charset="0"/>
              </a:rPr>
              <a:t>data </a:t>
            </a:r>
            <a:r>
              <a:rPr lang="en-IN" sz="3200" b="1" dirty="0" smtClean="0">
                <a:latin typeface="Arial Black" panose="020B0A04020102020204" pitchFamily="34" charset="0"/>
              </a:rPr>
              <a:t>analysis key findings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Missing Data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url_mobile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(&gt;70%) &amp;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socialimage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(~15%) incomplete;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sourcecountry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(&lt;2%) mostly full. Core columns look complete</a:t>
            </a:r>
            <a:r>
              <a:rPr 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437" y="3455571"/>
            <a:ext cx="6438122" cy="242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1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Task 1 </a:t>
            </a:r>
            <a:r>
              <a:rPr lang="en-IN" b="1" dirty="0" smtClean="0">
                <a:latin typeface="Arial Black" panose="020B0A04020102020204" pitchFamily="34" charset="0"/>
              </a:rPr>
              <a:t>: Exploratory </a:t>
            </a:r>
            <a:r>
              <a:rPr lang="en-IN" b="1" dirty="0">
                <a:latin typeface="Arial Black" panose="020B0A04020102020204" pitchFamily="34" charset="0"/>
              </a:rPr>
              <a:t>data analysis key findings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Headline Length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Typical range 30-110 chars, peaking at 55-75. Extreme lengths rare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Time Span</a:t>
            </a:r>
            <a:r>
              <a:rPr lang="en-US" sz="1600" dirty="0"/>
              <a:t>: Data covers one year: Jan 1, 2024 (00:00) - Jan 1, 2025 (00:15).</a:t>
            </a:r>
            <a:endParaRPr lang="en-IN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261" y="3262407"/>
            <a:ext cx="3923465" cy="1907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88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Task </a:t>
            </a:r>
            <a:r>
              <a:rPr lang="en-IN" b="1" dirty="0" smtClean="0">
                <a:latin typeface="Arial Black" panose="020B0A04020102020204" pitchFamily="34" charset="0"/>
              </a:rPr>
              <a:t>2 : Data cleaning methodology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Drop null &amp; duplicate </a:t>
            </a:r>
            <a:r>
              <a:rPr lang="en-US"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titles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:Remove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any rows missing a headline and dedupe to ensure one title per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article.</a:t>
            </a:r>
          </a:p>
          <a:p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Baseline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regex </a:t>
            </a:r>
            <a:r>
              <a:rPr lang="en-US"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:Keep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only titles containing a natural‑hazard keyword (e.g. “earthquake,” “flood”), a past‑tense verb (e.g. “struck,” “reported”), and a simple location pattern; exclude known junk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phrases.</a:t>
            </a:r>
          </a:p>
          <a:p>
            <a:r>
              <a:rPr lang="en-US"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NER </a:t>
            </a:r>
            <a:r>
              <a:rPr lang="en-US"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gate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:Apply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spaCy’s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pretrained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 GPE/LOC model to each title and retain only those with a true place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entity.</a:t>
            </a:r>
          </a:p>
          <a:p>
            <a:r>
              <a:rPr lang="en-US"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MiniLM</a:t>
            </a:r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semantic </a:t>
            </a:r>
            <a:r>
              <a:rPr lang="en-US"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filter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:Encode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titles and a small set of “real event” seed sentences with </a:t>
            </a:r>
            <a:r>
              <a:rPr lang="en-US" sz="2300" dirty="0" err="1">
                <a:latin typeface="Arial" panose="020B0604020202020204" pitchFamily="34" charset="0"/>
                <a:cs typeface="Arial" panose="020B0604020202020204" pitchFamily="34" charset="0"/>
              </a:rPr>
              <a:t>MiniLM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; require a cosine similarity ≥ 0.45 to ensure genuine disaster 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reports.</a:t>
            </a:r>
          </a:p>
          <a:p>
            <a:r>
              <a:rPr lang="en-US" sz="23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Transparent</a:t>
            </a:r>
            <a:r>
              <a:rPr lang="en-US" sz="2300" b="1" dirty="0">
                <a:latin typeface="Arial" panose="020B0604020202020204" pitchFamily="34" charset="0"/>
                <a:cs typeface="Arial" panose="020B0604020202020204" pitchFamily="34" charset="0"/>
              </a:rPr>
              <a:t>, staged </a:t>
            </a:r>
            <a:r>
              <a:rPr lang="en-US" sz="23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pipeline</a:t>
            </a:r>
            <a:r>
              <a:rPr lang="en-US" sz="23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:Log</a:t>
            </a:r>
            <a:r>
              <a:rPr lang="en-US" sz="23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300" dirty="0">
                <a:latin typeface="Arial" panose="020B0604020202020204" pitchFamily="34" charset="0"/>
                <a:cs typeface="Arial" panose="020B0604020202020204" pitchFamily="34" charset="0"/>
              </a:rPr>
              <a:t>the row count after each stage, enabling clear precision‑vs‑recall trade‑off analysis.</a:t>
            </a:r>
          </a:p>
          <a:p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6986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latin typeface="Arial Black" panose="020B0A04020102020204" pitchFamily="34" charset="0"/>
              </a:rPr>
              <a:t>Task 2 </a:t>
            </a:r>
            <a:r>
              <a:rPr lang="en-IN" b="1" dirty="0" smtClean="0">
                <a:latin typeface="Arial Black" panose="020B0A04020102020204" pitchFamily="34" charset="0"/>
              </a:rPr>
              <a:t>: Data </a:t>
            </a:r>
            <a:r>
              <a:rPr lang="en-IN" b="1" dirty="0">
                <a:latin typeface="Arial Black" panose="020B0A04020102020204" pitchFamily="34" charset="0"/>
              </a:rPr>
              <a:t>cleaning </a:t>
            </a:r>
            <a:r>
              <a:rPr lang="en-IN" b="1" dirty="0" smtClean="0">
                <a:latin typeface="Arial Black" panose="020B0A04020102020204" pitchFamily="34" charset="0"/>
              </a:rPr>
              <a:t>results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2" y="3013118"/>
            <a:ext cx="971472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Raw headlines: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91 479 →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titles non-null: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91 384 →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unique: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91 269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baseline regex: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5 268 titles retained (~5.8 % of raw)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NER: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3 350 titles retained (−36 % of previous)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MiniLM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cosine: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2 869 titles retained (−14 % of previous)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on clustering: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silhouette on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MiniLM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rose from ~0.21 (raw) to ~0.46 (cleaned), dramatically improving cluster cohesion and downstream model quality.</a:t>
            </a:r>
          </a:p>
        </p:txBody>
      </p:sp>
    </p:spTree>
    <p:extLst>
      <p:ext uri="{BB962C8B-B14F-4D97-AF65-F5344CB8AC3E}">
        <p14:creationId xmlns:p14="http://schemas.microsoft.com/office/powerpoint/2010/main" val="325529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>
                <a:latin typeface="Arial Black" panose="020B0A04020102020204" pitchFamily="34" charset="0"/>
              </a:rPr>
              <a:t>Part 2 : Feature Engineering</a:t>
            </a:r>
            <a:endParaRPr lang="en-IN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295400" y="2207472"/>
            <a:ext cx="951878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TF‑IDF (Lexical Features)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Extract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‑ and bi‑grams from cleaned titles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min_df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=3, English stop‑words)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2 869 × 1 838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sparse matrix of term weights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MiniLM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(Semantic Features)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all‑MiniLM‑L6‑v2 to encode each title into a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384‑dim dense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vector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Captures context, paraphrase, and nuance beyond simple term 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Complementary Strengths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TF‑IDF →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interpretable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top‑term analysis for cluster labeling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MiniLM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→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contextual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clustering with higher semantic cohesion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Empirical Validation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K‑Means(k=5) silhouette: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TF‑IDF = 0.053</a:t>
            </a:r>
            <a:r>
              <a:rPr kumimoji="0" lang="en-US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vs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MiniLM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 0.145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Demonstrates significant gain in cluster quality using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024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1941</TotalTime>
  <Words>495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Arial Black</vt:lpstr>
      <vt:lpstr>Garamond</vt:lpstr>
      <vt:lpstr>Organic</vt:lpstr>
      <vt:lpstr>Natural Catastrophe Events Pipeline</vt:lpstr>
      <vt:lpstr>Problem &amp; Data</vt:lpstr>
      <vt:lpstr>Dataset description and loading</vt:lpstr>
      <vt:lpstr>Task 1 : Exploratory data analysis methodology</vt:lpstr>
      <vt:lpstr>Task 1 : Exploratory data analysis key findings</vt:lpstr>
      <vt:lpstr>Task 1 : Exploratory data analysis key findings</vt:lpstr>
      <vt:lpstr>Task 2 : Data cleaning methodology </vt:lpstr>
      <vt:lpstr>Task 2 : Data cleaning results</vt:lpstr>
      <vt:lpstr>Part 2 : Feature Engineering</vt:lpstr>
      <vt:lpstr>Part 2 :Clustering and selected model</vt:lpstr>
      <vt:lpstr>Key results</vt:lpstr>
      <vt:lpstr>Headline Distribution by Hazard Category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Masters degree project and challenges</dc:title>
  <dc:creator>BHARGAV</dc:creator>
  <cp:lastModifiedBy>Bhargav Chhaya</cp:lastModifiedBy>
  <cp:revision>49</cp:revision>
  <dcterms:created xsi:type="dcterms:W3CDTF">2023-10-11T10:52:55Z</dcterms:created>
  <dcterms:modified xsi:type="dcterms:W3CDTF">2025-04-18T17:32:40Z</dcterms:modified>
</cp:coreProperties>
</file>