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1" r:id="rId5"/>
    <p:sldId id="279" r:id="rId6"/>
    <p:sldId id="278" r:id="rId7"/>
    <p:sldId id="282" r:id="rId8"/>
    <p:sldId id="288" r:id="rId9"/>
    <p:sldId id="289" r:id="rId10"/>
    <p:sldId id="281" r:id="rId11"/>
    <p:sldId id="283" r:id="rId12"/>
    <p:sldId id="285" r:id="rId13"/>
    <p:sldId id="286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4E30-612D-A427-BC8B-ED380D1BE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5710A-2D78-B21B-AB29-C2857E18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F580-80E7-65F1-3587-02403B00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DC89-5AD0-818C-FE3E-27824DC2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6084-4FAA-609A-3535-21C05F5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076D-F695-516F-6A96-6703A2C9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0A061-EE73-F237-7A09-D33D7CA6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78A2-999E-013B-FA1D-A0D077AA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FDFF-D9D8-FFE1-E04B-9616DFBA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60EE-55F4-5A4D-3DB6-AC828E32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7078-CB4E-CC31-D1BA-4195EA32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E2530-83BD-6419-8480-2AC2C6A31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B997-B5A6-52B7-F8BD-8C746298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80A2-F71C-776A-EF60-3CE27F8B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4B41-711C-AF35-54FB-5C983C1A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3721-25E6-9045-E493-2D1E063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4640-3AF1-FD43-9C70-F76AF7CD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4BCC-35DF-37A8-6753-14BD3DD6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2F26-574B-3C9F-8FF6-C57B214E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5656-647B-DFE4-4A65-B2DB5DFE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600E-EA94-2449-E381-5E734C55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DC0D-390E-1D14-7278-7C89CCA5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C315-108E-236B-379F-35023AB7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E75B-46EF-25A3-1D6D-9F496896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E8BE-1E0F-5746-4461-A385CF60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61F-284D-16A7-5021-35110FB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BF85-A4B3-274B-2E66-C21CE4E80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C8400-2299-6A7B-7811-F751AFAC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0E2B-F1BB-825D-B4F2-8E180500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D8882-E0DC-982F-B74F-12090044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B528F-81E8-696C-CC77-A0226657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426-FB5B-3583-E82D-6792DB24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3906-2674-FBC5-D000-75C217A2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AF503-FF9A-0E44-D797-43C172E9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3870E-AC18-2A17-2FBC-FEBF796C5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D378B-185D-78FD-5FBB-8A4C8363D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EB6C1-791B-43FF-0CC6-1E264DBA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36BA5-FB47-D75E-AA65-34E40EA2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02320-4E9A-2438-628D-C4A981AD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2AB7-833E-C5B8-5D18-19BD1FBA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C68F2-119D-1C75-96A1-E0E45E1F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5DB2F-6CA3-E586-1C65-52C82135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B8D15-FA8F-FCF2-20AE-ED58FF0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8CA27-B9AC-B8B8-B9BF-60C03740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33C80-F74A-6F92-6129-4FE76BDB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BC98-F56F-4F40-1972-DBC829D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2D81-9D45-599F-9FC6-18F1CED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B8D7-43A8-92B5-D024-55E30D6B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03F33-DCC0-F01F-AAFB-8966EA2A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7E0A-9067-3A60-BC88-48A8C3F9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27E5-7D52-AF92-0404-B5E3A38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96D5-0A89-8692-10BA-1C7D51C5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D4A-B694-6AB6-D9F2-E0492059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1598E-CC3B-53EC-E969-1FB9C8363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AF2D-EC48-AF79-BF60-A97F2AFD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A3C1-598F-9BD5-6C25-B96BA8A3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E364-9C25-B187-A6CA-83B9EC9C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3290F-E221-1FE0-9042-984041A8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19119-53CA-06BF-A799-43161EE1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11D69-27AC-2AA7-1BE1-0D23FA01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CC6B-E771-C565-1E71-550DB4349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19DC-3CF4-4EE8-918A-BD914CF1A74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3358-46F0-1B62-AA4F-E6F589B92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3668-91D1-E4E5-DF38-513553CBD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utunclebob.com/ArticleS.UncleBob.TheBowlingGameK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6168-F403-5EAE-D2AC-E65EDC1C2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Tuesday </a:t>
            </a:r>
            <a:r>
              <a:rPr lang="en-US" dirty="0"/>
              <a:t>2/20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2EE01-5AD3-3C9D-ED2F-CFDD61F8B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COMS 3163</a:t>
            </a:r>
          </a:p>
        </p:txBody>
      </p:sp>
    </p:spTree>
    <p:extLst>
      <p:ext uri="{BB962C8B-B14F-4D97-AF65-F5344CB8AC3E}">
        <p14:creationId xmlns:p14="http://schemas.microsoft.com/office/powerpoint/2010/main" val="215356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DB9A-C6B8-9467-0AE9-040A6C8F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39B7-EEAD-F5B2-1698-C8E09114BD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r>
              <a:rPr lang="en-US" dirty="0"/>
              <a:t>Confidence</a:t>
            </a:r>
          </a:p>
          <a:p>
            <a:r>
              <a:rPr lang="en-US" dirty="0"/>
              <a:t>Focus on feature</a:t>
            </a:r>
          </a:p>
          <a:p>
            <a:r>
              <a:rPr lang="en-US" dirty="0"/>
              <a:t>Momentum</a:t>
            </a:r>
          </a:p>
          <a:p>
            <a:r>
              <a:rPr lang="en-US" dirty="0"/>
              <a:t>Know when you are done</a:t>
            </a:r>
          </a:p>
          <a:p>
            <a:r>
              <a:rPr lang="en-US" dirty="0"/>
              <a:t>Safe refactoring</a:t>
            </a:r>
          </a:p>
          <a:p>
            <a:r>
              <a:rPr lang="en-US" dirty="0"/>
              <a:t>Improved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BC988-0755-DFFC-8927-6FB3A280F1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feedback</a:t>
            </a:r>
          </a:p>
          <a:p>
            <a:r>
              <a:rPr lang="en-US" dirty="0"/>
              <a:t>Avoid Time Consuming Debugging Sessions</a:t>
            </a:r>
          </a:p>
          <a:p>
            <a:r>
              <a:rPr lang="en-US" dirty="0"/>
              <a:t>Avoid artificial complexity/over-engineering</a:t>
            </a:r>
          </a:p>
          <a:p>
            <a:pPr lvl="1"/>
            <a:r>
              <a:rPr lang="en-US" dirty="0"/>
              <a:t>less code === fewer bugs</a:t>
            </a:r>
          </a:p>
          <a:p>
            <a:r>
              <a:rPr lang="en-US" dirty="0"/>
              <a:t>Not coupled to implementation</a:t>
            </a:r>
          </a:p>
          <a:p>
            <a:r>
              <a:rPr lang="en-US" dirty="0"/>
              <a:t>QA Finds Fewer Bugs</a:t>
            </a:r>
          </a:p>
        </p:txBody>
      </p:sp>
    </p:spTree>
    <p:extLst>
      <p:ext uri="{BB962C8B-B14F-4D97-AF65-F5344CB8AC3E}">
        <p14:creationId xmlns:p14="http://schemas.microsoft.com/office/powerpoint/2010/main" val="138445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D309-B92C-1B28-B233-F39E35F2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C561-2B8C-0E5F-648E-DAC539B1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tests slows development</a:t>
            </a:r>
          </a:p>
          <a:p>
            <a:pPr lvl="1"/>
            <a:r>
              <a:rPr lang="en-US" dirty="0"/>
              <a:t>It increases developer performance</a:t>
            </a:r>
          </a:p>
          <a:p>
            <a:r>
              <a:rPr lang="en-US" dirty="0"/>
              <a:t>Without tests a developer needs to login, enter data, click around to get to area to test.</a:t>
            </a:r>
          </a:p>
          <a:p>
            <a:pPr lvl="1"/>
            <a:r>
              <a:rPr lang="en-US" dirty="0"/>
              <a:t>This must be done several times making sure</a:t>
            </a:r>
          </a:p>
          <a:p>
            <a:pPr lvl="1"/>
            <a:r>
              <a:rPr lang="en-US" dirty="0"/>
              <a:t>This doesn't run all possible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9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6F077-7D29-16AE-012A-9713B0C2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/>
          </a:bodyPr>
          <a:lstStyle/>
          <a:p>
            <a:r>
              <a:rPr lang="en-US" sz="2400" b="1" dirty="0"/>
              <a:t>Possible Tests to Write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1CC843-0100-C3D7-E5F3-88C7AE32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282" y="1543888"/>
            <a:ext cx="5445387" cy="213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DD7CD9-B1F7-D7EE-8D3F-13027C7FCA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B71C5-A382-04F5-B4DC-55550F724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22DDC6-8974-6A32-D32D-0E1B1EE0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815"/>
          </a:xfrm>
        </p:spPr>
        <p:txBody>
          <a:bodyPr>
            <a:normAutofit/>
          </a:bodyPr>
          <a:lstStyle/>
          <a:p>
            <a:r>
              <a:rPr lang="en-US" sz="2400" b="1" dirty="0"/>
              <a:t>Possible Tests to Write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7229127-DB8B-03C5-7B38-847E3B69C37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3131353"/>
              </p:ext>
            </p:extLst>
          </p:nvPr>
        </p:nvGraphicFramePr>
        <p:xfrm>
          <a:off x="807128" y="1190539"/>
          <a:ext cx="3627268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6">
                  <a:extLst>
                    <a:ext uri="{9D8B030D-6E8A-4147-A177-3AD203B41FA5}">
                      <a16:colId xmlns:a16="http://schemas.microsoft.com/office/drawing/2014/main" val="1441031653"/>
                    </a:ext>
                  </a:extLst>
                </a:gridCol>
                <a:gridCol w="1744462">
                  <a:extLst>
                    <a:ext uri="{9D8B030D-6E8A-4147-A177-3AD203B41FA5}">
                      <a16:colId xmlns:a16="http://schemas.microsoft.com/office/drawing/2014/main" val="4169341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73073"/>
                  </a:ext>
                </a:extLst>
              </a:tr>
              <a:tr h="196067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47762"/>
                  </a:ext>
                </a:extLst>
              </a:tr>
              <a:tr h="21584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Incorrect</a:t>
                      </a:r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59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Wrong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9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Correct</a:t>
                      </a:r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35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Incorrect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Incorrect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90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Incorrect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Empty</a:t>
                      </a:r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869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Incorrect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612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Wrong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592"/>
                  </a:ext>
                </a:extLst>
              </a:tr>
              <a:tr h="234438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Wrong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Incorrect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31166"/>
                  </a:ext>
                </a:extLst>
              </a:tr>
              <a:tr h="130372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Wrong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Wrong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73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Wrong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07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67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Incorrect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1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Wrong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8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76928"/>
                  </a:ext>
                </a:extLst>
              </a:tr>
            </a:tbl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C847502F-FD72-434D-7C02-FE7623C44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282" y="1543888"/>
            <a:ext cx="5445387" cy="213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31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6DA8-5222-9EAB-E599-50F74B1F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CCBF-0096-D11C-48FE-03E3BCD54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JestJS</a:t>
            </a:r>
            <a:r>
              <a:rPr lang="en-US" dirty="0"/>
              <a:t> https://jestjs.io/</a:t>
            </a:r>
          </a:p>
          <a:p>
            <a:pPr lvl="1"/>
            <a:r>
              <a:rPr lang="en-US" dirty="0"/>
              <a:t>JavaScript testing framework.</a:t>
            </a:r>
          </a:p>
          <a:p>
            <a:r>
              <a:rPr lang="en-US" dirty="0"/>
              <a:t>Cypress https://www.cypress.io/</a:t>
            </a:r>
          </a:p>
          <a:p>
            <a:pPr lvl="1"/>
            <a:r>
              <a:rPr lang="en-US" dirty="0"/>
              <a:t>A browser testing framework for component and e2e testing.</a:t>
            </a:r>
          </a:p>
          <a:p>
            <a:r>
              <a:rPr lang="en-US" dirty="0"/>
              <a:t>Playwright https://playwright.dev/</a:t>
            </a:r>
          </a:p>
          <a:p>
            <a:pPr lvl="1"/>
            <a:r>
              <a:rPr lang="en-US" dirty="0"/>
              <a:t>A browser testing framework for e2e testing.</a:t>
            </a:r>
          </a:p>
          <a:p>
            <a:r>
              <a:rPr lang="en-US" dirty="0"/>
              <a:t>Selenium https://www.selenium.dev/</a:t>
            </a:r>
          </a:p>
          <a:p>
            <a:pPr lvl="1"/>
            <a:r>
              <a:rPr lang="en-US" dirty="0" err="1"/>
              <a:t>Seleniuma</a:t>
            </a:r>
            <a:r>
              <a:rPr lang="en-US" dirty="0"/>
              <a:t> automates the browser using a Selenium Web Driver. Tests can be written in a number of languages. Test are run outside the browser, even remotely, sending commands and receiving data via the web driver.</a:t>
            </a:r>
          </a:p>
        </p:txBody>
      </p:sp>
    </p:spTree>
    <p:extLst>
      <p:ext uri="{BB962C8B-B14F-4D97-AF65-F5344CB8AC3E}">
        <p14:creationId xmlns:p14="http://schemas.microsoft.com/office/powerpoint/2010/main" val="25067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ADB0-191F-47D5-3ACE-3BA2C69E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3579-CF15-6EF1-EE9D-31CEF5E3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</a:t>
            </a:r>
          </a:p>
          <a:p>
            <a:pPr lvl="1"/>
            <a:r>
              <a:rPr lang="en-US" dirty="0"/>
              <a:t>OS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Screen Sizes</a:t>
            </a:r>
          </a:p>
          <a:p>
            <a:pPr lvl="1"/>
            <a:r>
              <a:rPr lang="en-US" dirty="0"/>
              <a:t>Portrait / Landscape</a:t>
            </a:r>
          </a:p>
        </p:txBody>
      </p:sp>
    </p:spTree>
    <p:extLst>
      <p:ext uri="{BB962C8B-B14F-4D97-AF65-F5344CB8AC3E}">
        <p14:creationId xmlns:p14="http://schemas.microsoft.com/office/powerpoint/2010/main" val="304314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1D4E-DD2D-BA9F-BA8B-71F1A981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Bowling Game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836F-8E66-6A2F-0E10-00A0A6A68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Robert C. Martin (Uncle Bob)</a:t>
            </a:r>
          </a:p>
          <a:p>
            <a:r>
              <a:rPr lang="en-US" dirty="0">
                <a:hlinkClick r:id="rId2"/>
              </a:rPr>
              <a:t>http://butunclebob.com/ArticleS.UncleBob.TheBowlingGameKata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game consists of 10 frames. Each frame has 2 rolls to knock down 10 pins. Score is total of pins knocked down.</a:t>
            </a:r>
          </a:p>
          <a:p>
            <a:r>
              <a:rPr lang="en-US" dirty="0"/>
              <a:t>A spare is 10 pins knocked down in a single frame in 2 rolls, gives a bonus of the first roll of the next frame.</a:t>
            </a:r>
          </a:p>
          <a:p>
            <a:r>
              <a:rPr lang="en-US" dirty="0"/>
              <a:t>A strike is knocking down 10 pins in the first roll of the frame. A bonus of the 2 rolls of the next frame.</a:t>
            </a:r>
          </a:p>
          <a:p>
            <a:r>
              <a:rPr lang="en-US" dirty="0"/>
              <a:t>A player rolls a strike in the 10</a:t>
            </a:r>
            <a:r>
              <a:rPr lang="en-US" baseline="30000" dirty="0"/>
              <a:t>th</a:t>
            </a:r>
            <a:r>
              <a:rPr lang="en-US" dirty="0"/>
              <a:t> frame, two extra bonus rolls to complete the frame. 10</a:t>
            </a:r>
            <a:r>
              <a:rPr lang="en-US" baseline="30000" dirty="0"/>
              <a:t>th</a:t>
            </a:r>
            <a:r>
              <a:rPr lang="en-US" dirty="0"/>
              <a:t> frame, with a strike or spare, is the only frame to have 3 rolls.</a:t>
            </a:r>
          </a:p>
        </p:txBody>
      </p:sp>
    </p:spTree>
    <p:extLst>
      <p:ext uri="{BB962C8B-B14F-4D97-AF65-F5344CB8AC3E}">
        <p14:creationId xmlns:p14="http://schemas.microsoft.com/office/powerpoint/2010/main" val="54305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E3036-0A58-A5FC-0991-802F6934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CE0D-AA27-FB02-031A-459FF230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3AC1-B0B3-8D7D-AE61-0E681E2C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All Button</a:t>
            </a:r>
          </a:p>
          <a:p>
            <a:r>
              <a:rPr lang="en-US" dirty="0" err="1"/>
              <a:t>DeleteCompleted</a:t>
            </a:r>
            <a:r>
              <a:rPr lang="en-US" dirty="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5469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86E6-A47E-65BE-9ED7-7E722BC0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1BBE-A6C8-45AC-FFFD-A8F8A5C3D8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Integration Testing</a:t>
            </a:r>
          </a:p>
          <a:p>
            <a:pPr lvl="1"/>
            <a:r>
              <a:rPr lang="en-US" dirty="0"/>
              <a:t>e2e Testing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API Testing</a:t>
            </a:r>
          </a:p>
          <a:p>
            <a:pPr lvl="1"/>
            <a:r>
              <a:rPr lang="en-US" dirty="0"/>
              <a:t>Accessibility Testing</a:t>
            </a:r>
          </a:p>
          <a:p>
            <a:pPr lvl="1"/>
            <a:r>
              <a:rPr lang="en-US" dirty="0"/>
              <a:t>Fuzz Testing</a:t>
            </a:r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79C2B-4262-2813-DCD3-E8F32F6023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Penetration Testing</a:t>
            </a:r>
          </a:p>
          <a:p>
            <a:pPr lvl="1"/>
            <a:r>
              <a:rPr lang="en-US" dirty="0"/>
              <a:t>Boundary testing</a:t>
            </a:r>
          </a:p>
          <a:p>
            <a:pPr lvl="1"/>
            <a:r>
              <a:rPr lang="en-US" dirty="0"/>
              <a:t>Smoke Testing</a:t>
            </a:r>
          </a:p>
          <a:p>
            <a:pPr lvl="1"/>
            <a:r>
              <a:rPr lang="en-US" dirty="0"/>
              <a:t>Performance Testing</a:t>
            </a:r>
          </a:p>
          <a:p>
            <a:pPr lvl="1"/>
            <a:r>
              <a:rPr lang="en-US" dirty="0"/>
              <a:t>Stress Testing</a:t>
            </a:r>
          </a:p>
          <a:p>
            <a:pPr lvl="1"/>
            <a:r>
              <a:rPr lang="en-US" dirty="0"/>
              <a:t>A/B Testing</a:t>
            </a:r>
          </a:p>
        </p:txBody>
      </p:sp>
    </p:spTree>
    <p:extLst>
      <p:ext uri="{BB962C8B-B14F-4D97-AF65-F5344CB8AC3E}">
        <p14:creationId xmlns:p14="http://schemas.microsoft.com/office/powerpoint/2010/main" val="322688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3EB28-11B2-00B9-9279-2BC623F65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and gold trophy with a gold trophy on it&#10;&#10;Description automatically generated">
            <a:extLst>
              <a:ext uri="{FF2B5EF4-FFF2-40B4-BE49-F238E27FC236}">
                <a16:creationId xmlns:a16="http://schemas.microsoft.com/office/drawing/2014/main" id="{6B1F55D2-0687-972A-C21C-66427C60F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1" y="63882"/>
            <a:ext cx="6050132" cy="61046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C6645A-54D1-7042-D741-F28001A3B9D9}"/>
              </a:ext>
            </a:extLst>
          </p:cNvPr>
          <p:cNvSpPr txBox="1"/>
          <p:nvPr/>
        </p:nvSpPr>
        <p:spPr>
          <a:xfrm>
            <a:off x="2676617" y="6101938"/>
            <a:ext cx="5217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Testing Trophy and Testing Classifications </a:t>
            </a:r>
          </a:p>
          <a:p>
            <a:r>
              <a:rPr lang="en-US" sz="1200" dirty="0"/>
              <a:t>Kent C. Dodds</a:t>
            </a:r>
          </a:p>
          <a:p>
            <a:r>
              <a:rPr lang="en-US" sz="1200" dirty="0"/>
              <a:t>https://kentcdodds.com/blog/the-testing-trophy-and-testing-classifications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285576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B69A-EEF1-B647-72F4-96198065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2ABA-F532-0FA4-1629-A75682315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Make it work, make it right, make it fast -- Kent Beck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1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FBBD-B35A-F66D-56C3-746BC223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2842-5193-EFCE-3F0C-D7271E32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where tests are written before actual code</a:t>
            </a:r>
          </a:p>
          <a:p>
            <a:r>
              <a:rPr lang="en-US" dirty="0"/>
              <a:t>Red, Green, Refactor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a Test</a:t>
            </a:r>
          </a:p>
          <a:p>
            <a:pPr lvl="2"/>
            <a:r>
              <a:rPr lang="en-US" dirty="0"/>
              <a:t>Make sure it fails (Red)</a:t>
            </a:r>
          </a:p>
          <a:p>
            <a:pPr lvl="1"/>
            <a:r>
              <a:rPr lang="en-US" dirty="0"/>
              <a:t>Write code Make it pass (Green)</a:t>
            </a:r>
          </a:p>
          <a:p>
            <a:pPr lvl="2"/>
            <a:r>
              <a:rPr lang="en-US" dirty="0"/>
              <a:t>Simplest code to make the test pass</a:t>
            </a:r>
          </a:p>
          <a:p>
            <a:pPr lvl="1"/>
            <a:r>
              <a:rPr lang="en-US" dirty="0"/>
              <a:t>Refactor </a:t>
            </a:r>
          </a:p>
          <a:p>
            <a:pPr lvl="2"/>
            <a:r>
              <a:rPr lang="en-US" dirty="0"/>
              <a:t>Make it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0C0E-55E1-5C18-804F-A497EE5E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 Laws of TDD - Robert C. Martin "Uncle Bob"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B790-5FC1-0019-60E4-D9E7494C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not allowed to write any production code until you have written a unit test that fails due to its absence</a:t>
            </a:r>
          </a:p>
          <a:p>
            <a:r>
              <a:rPr lang="en-US" dirty="0"/>
              <a:t>You are not allowed to write more of a unit test than is sufficient to fail. Failing to compile is failing.</a:t>
            </a:r>
          </a:p>
          <a:p>
            <a:r>
              <a:rPr lang="en-US" dirty="0"/>
              <a:t>You are not allowed to write more production code than is sufficient to cause the currently failing test to pass.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8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E23E-B449-D14D-674C-9A8B39E6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0000-284B-4BD5-5B54-A0004B33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Only one thing under test.</a:t>
            </a:r>
          </a:p>
          <a:p>
            <a:pPr lvl="1"/>
            <a:r>
              <a:rPr lang="en-US" sz="2000" dirty="0"/>
              <a:t>Use spies or mocks where necessary to avoid database and external dependencies not under test.</a:t>
            </a:r>
          </a:p>
          <a:p>
            <a:pPr lvl="1"/>
            <a:r>
              <a:rPr lang="en-US" sz="2000" dirty="0"/>
              <a:t>Don't write a long script of login, add data, edit, delete and logout.  Write each as separate tests.</a:t>
            </a:r>
          </a:p>
          <a:p>
            <a:r>
              <a:rPr lang="en-US" sz="2400" dirty="0"/>
              <a:t>Tests should be written as documentation. </a:t>
            </a:r>
          </a:p>
          <a:p>
            <a:pPr lvl="1"/>
            <a:r>
              <a:rPr lang="en-US" sz="2000" dirty="0"/>
              <a:t>The test should have the details to setup the test. </a:t>
            </a:r>
          </a:p>
          <a:p>
            <a:pPr lvl="1"/>
            <a:r>
              <a:rPr lang="en-US" sz="2000" dirty="0"/>
              <a:t>The setup should not hide in data.</a:t>
            </a:r>
          </a:p>
          <a:p>
            <a:r>
              <a:rPr lang="en-US" sz="2400" dirty="0"/>
              <a:t>Tests should be concise and simple.</a:t>
            </a:r>
          </a:p>
          <a:p>
            <a:r>
              <a:rPr lang="en-US" sz="2400" dirty="0"/>
              <a:t>Don't test the implementation. Test the behavior.</a:t>
            </a:r>
          </a:p>
        </p:txBody>
      </p:sp>
    </p:spTree>
    <p:extLst>
      <p:ext uri="{BB962C8B-B14F-4D97-AF65-F5344CB8AC3E}">
        <p14:creationId xmlns:p14="http://schemas.microsoft.com/office/powerpoint/2010/main" val="142443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DAFDF-D92D-7E53-F50E-03942B86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9735-3195-5D80-AE59-729124D9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Best Practices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0457-96A6-D18D-D8D3-A0E8318B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Follow AAA Pattern</a:t>
            </a:r>
          </a:p>
          <a:p>
            <a:pPr lvl="1"/>
            <a:r>
              <a:rPr lang="en-US" sz="2000" dirty="0"/>
              <a:t>Arrange (setup the test)</a:t>
            </a:r>
          </a:p>
          <a:p>
            <a:pPr lvl="1"/>
            <a:r>
              <a:rPr lang="en-US" sz="2000" dirty="0"/>
              <a:t>Act (perform action)</a:t>
            </a:r>
          </a:p>
          <a:p>
            <a:pPr lvl="1"/>
            <a:r>
              <a:rPr lang="en-US" sz="2000" dirty="0"/>
              <a:t>Assert the correct behavior has occurred</a:t>
            </a:r>
          </a:p>
          <a:p>
            <a:r>
              <a:rPr lang="en-US" sz="2400" dirty="0"/>
              <a:t>Each test in isolation.</a:t>
            </a:r>
          </a:p>
          <a:p>
            <a:pPr lvl="1"/>
            <a:r>
              <a:rPr lang="en-US" sz="2000" dirty="0"/>
              <a:t>Don't have the result of one test required for a second test</a:t>
            </a:r>
          </a:p>
          <a:p>
            <a:pPr lvl="1"/>
            <a:r>
              <a:rPr lang="en-US" sz="2000" dirty="0"/>
              <a:t>Tests should be executable in any order, a subset of tests or just a single test executed.</a:t>
            </a:r>
          </a:p>
          <a:p>
            <a:pPr marL="0" indent="0">
              <a:buNone/>
            </a:pPr>
            <a:r>
              <a:rPr lang="en-US" sz="2400" dirty="0"/>
              <a:t>Test driven development is a discipline</a:t>
            </a:r>
          </a:p>
        </p:txBody>
      </p:sp>
    </p:spTree>
    <p:extLst>
      <p:ext uri="{BB962C8B-B14F-4D97-AF65-F5344CB8AC3E}">
        <p14:creationId xmlns:p14="http://schemas.microsoft.com/office/powerpoint/2010/main" val="320615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734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Office Theme</vt:lpstr>
      <vt:lpstr>Tuesday 2/20</vt:lpstr>
      <vt:lpstr>ToDo List</vt:lpstr>
      <vt:lpstr>Testing</vt:lpstr>
      <vt:lpstr>PowerPoint Presentation</vt:lpstr>
      <vt:lpstr>Software Principle</vt:lpstr>
      <vt:lpstr>Test Driven Development</vt:lpstr>
      <vt:lpstr>Three Laws of TDD - Robert C. Martin "Uncle Bob"</vt:lpstr>
      <vt:lpstr>TDD Best Practices</vt:lpstr>
      <vt:lpstr>TDD Best Practices (cont)</vt:lpstr>
      <vt:lpstr>TDD Benefits</vt:lpstr>
      <vt:lpstr>Myth</vt:lpstr>
      <vt:lpstr>Possible Tests to Write</vt:lpstr>
      <vt:lpstr>Possible Tests to Write</vt:lpstr>
      <vt:lpstr>Testing Libraries</vt:lpstr>
      <vt:lpstr>Mobile Testing</vt:lpstr>
      <vt:lpstr>Bowling Game Kata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Chirgwin</dc:creator>
  <cp:lastModifiedBy>Brian Chirgwin</cp:lastModifiedBy>
  <cp:revision>27</cp:revision>
  <dcterms:created xsi:type="dcterms:W3CDTF">2024-02-09T22:42:30Z</dcterms:created>
  <dcterms:modified xsi:type="dcterms:W3CDTF">2024-02-20T18:06:37Z</dcterms:modified>
</cp:coreProperties>
</file>