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701" r:id="rId2"/>
  </p:sldMasterIdLst>
  <p:notesMasterIdLst>
    <p:notesMasterId r:id="rId37"/>
  </p:notesMasterIdLst>
  <p:sldIdLst>
    <p:sldId id="256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0" autoAdjust="0"/>
    <p:restoredTop sz="90929"/>
  </p:normalViewPr>
  <p:slideViewPr>
    <p:cSldViewPr>
      <p:cViewPr varScale="1">
        <p:scale>
          <a:sx n="63" d="100"/>
          <a:sy n="63" d="100"/>
        </p:scale>
        <p:origin x="102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9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2055DD-2697-4A3B-9FB4-94923E6A4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670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055DD-2697-4A3B-9FB4-94923E6A46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36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2850" cy="3409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4627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39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2850" cy="3409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6675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60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2850" cy="3409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8723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113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2850" cy="3409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0771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65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2850" cy="3409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19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35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67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05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9675" cy="34067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15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7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8963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9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9675" cy="34067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1011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334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3059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34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3325" cy="34020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8243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53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5107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15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7155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75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9203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93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3325" cy="34020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1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19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299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009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5347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13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7395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11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9443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55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1491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75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3539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69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4437" cy="3411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0291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649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1262" cy="34083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587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4912" cy="340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7635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962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4912" cy="340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9683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108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4912" cy="340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31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18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14912" cy="3403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779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6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4437" cy="3411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2339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18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4437" cy="3411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4387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1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4437" cy="3411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6435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1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4437" cy="34115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8483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3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2850" cy="3409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0531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27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906463" y="685800"/>
            <a:ext cx="5022850" cy="3409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2579" name="Rectangle 3"/>
          <p:cNvSpPr txBox="1">
            <a:spLocks noChangeArrowheads="1"/>
          </p:cNvSpPr>
          <p:nvPr>
            <p:ph type="body"/>
          </p:nvPr>
        </p:nvSpPr>
        <p:spPr>
          <a:xfrm>
            <a:off x="685800" y="4343400"/>
            <a:ext cx="5449888" cy="4171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lgerian" panose="04020705040A02060702" pitchFamily="82" charset="0"/>
              </a:defRPr>
            </a:lvl1pPr>
          </a:lstStyle>
          <a:p>
            <a:r>
              <a:rPr lang="en-US" dirty="0" smtClean="0"/>
              <a:t>Cs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3E36-C832-4FF4-8409-27C06485BB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052B-3CD1-477A-82F7-194D65770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052B-3CD1-477A-82F7-194D65770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052B-3CD1-477A-82F7-194D65770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052B-3CD1-477A-82F7-194D65770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052B-3CD1-477A-82F7-194D65770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052B-3CD1-477A-82F7-194D65770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55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0D7A6-207E-4945-9144-C2D705315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2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A3E7-C08A-4BDD-81DC-9EE777113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20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227DC79-FA1D-42C7-9289-15E3E30682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6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8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EC6A4-DE93-4745-A78F-0FF75BA0E2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0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36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934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33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334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5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172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376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39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4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ECDAF-781C-43FE-899E-A037A531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3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E87AB-2EC6-4DE5-9DA9-AC46C2054A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8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D971D-F217-439E-A112-E9A54CBEB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DCF18-67DB-4741-9BC1-8CB94CF6E7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9BB3-22E3-45AE-91B8-4215FE40DA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0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5E808-1876-47DF-9836-7DDEFF780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AFBEF-287C-4929-A8BC-BB65A171FF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92B8F502-5196-404C-820A-94A685E5DD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D92052B-3CD1-477A-82F7-194D657706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4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                                                                                                      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ChandraSekhar(CS) Baratam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IN" dirty="0" smtClean="0"/>
              <a:t>CSJAVA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38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914400"/>
            <a:ext cx="7620000" cy="1371600"/>
          </a:xfrm>
        </p:spPr>
        <p:txBody>
          <a:bodyPr/>
          <a:lstStyle/>
          <a:p>
            <a:pPr eaLnBrk="1" hangingPunct="1"/>
            <a:r>
              <a:rPr lang="en-US" sz="4800" b="1" dirty="0" smtClean="0"/>
              <a:t>HTML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B0F0"/>
                </a:solidFill>
              </a:rPr>
              <a:t>ChandraSekhar</a:t>
            </a:r>
            <a:r>
              <a:rPr lang="en-US" sz="2400" dirty="0" smtClean="0">
                <a:solidFill>
                  <a:srgbClr val="00B0F0"/>
                </a:solidFill>
              </a:rPr>
              <a:t>(CS) Baratam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2163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Create Line Breaks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9838" y="1085850"/>
            <a:ext cx="7904162" cy="557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&lt;title&gt;This is document title&lt;/title&gt;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Hello&lt;br&gt;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You come most carefully upon your hour.&lt;br&gt;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Thanks&lt;br&gt;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Mahnaz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447800"/>
            <a:ext cx="48577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2163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Centering Content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9838" y="1085850"/>
            <a:ext cx="7904162" cy="557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&lt;title&gt;This is document title&lt;/title&gt;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&lt;p&gt;This is not in the center.&lt;/p&gt;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&lt;center&gt;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&lt;p&gt;This is in the center.&lt;/p&gt;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&lt;/center&gt;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143000"/>
            <a:ext cx="42481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2163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Horizontal Rules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9838" y="1646238"/>
            <a:ext cx="7904162" cy="4454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85000" lnSpcReduction="2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&lt;title&gt;This is document title&lt;/title&gt;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&lt;p&gt;This is paragraph one and should be on top&lt;/p&gt;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&lt;p&gt;This is paragraph two and should be at bottom&lt;/p&gt;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71600"/>
            <a:ext cx="41910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2163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6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Bold, Italic, underlined and Strike Text 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9838" y="1281113"/>
            <a:ext cx="7904162" cy="51863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2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&lt;title&gt;This is document title&lt;/title&gt;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The following word uses a &lt;b&gt;bold&lt;/b&gt; typeface.&lt;br&gt;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The following word uses a &lt;i&gt;italicized&lt;/i&gt; typeface.&lt;br&gt;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The following word uses a &lt;u&gt;underlined&lt;/u&gt; typeface.&lt;br&gt;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The following word uses a &lt;strike&gt;strikethrough&lt;/strike&gt;&lt;br&gt;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43400"/>
            <a:ext cx="42291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2163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Fonts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9838" y="1263650"/>
            <a:ext cx="7904162" cy="53133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&lt;font size="4" face="WildWest"&gt;Font size="4"&lt;/font&gt;&lt;br&gt;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&lt;font size="6" face="Times New Roman" color="green"&gt;Font size="6"&lt;/font&gt;&lt;br&gt;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&lt;font size="8" color="red"&gt;Font size="8"&lt;/font&gt; &lt;br&gt;&lt;/body&gt;&lt;/html&gt;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114800"/>
            <a:ext cx="4133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Insert Image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720850"/>
            <a:ext cx="7902575" cy="430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 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&lt;img src="location" /&gt; 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&lt;/html&gt;&lt;/body&gt;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7150"/>
            <a:ext cx="7137400" cy="140493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Background Colors &amp; Images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4600" y="1341438"/>
            <a:ext cx="7899400" cy="5064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1. &lt;tagname bgcolor="color_value"...&gt;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sz="2800" u="sng" smtClean="0">
                <a:solidFill>
                  <a:schemeClr val="tx2"/>
                </a:solidFill>
                <a:latin typeface="Times New Roman" panose="02020603050405020304" pitchFamily="18" charset="0"/>
              </a:rPr>
              <a:t>Ex: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&lt;table bgcolor="yellow" width="100%" 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2.&lt;tagname background="Image URL"...&gt;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sz="2800" u="sng" smtClean="0">
                <a:solidFill>
                  <a:schemeClr val="tx2"/>
                </a:solidFill>
                <a:latin typeface="Times New Roman" panose="02020603050405020304" pitchFamily="18" charset="0"/>
              </a:rPr>
              <a:t>Ex: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&lt;body background="/images/html.gif" 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Links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720850"/>
            <a:ext cx="7902575" cy="430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&lt;a href="www.google.com/" &gt;&lt;/a&gt;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8988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Marquees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3013" y="1720850"/>
            <a:ext cx="7900987" cy="4305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&lt;marquee&gt;This is basic example of marquee&lt;/marquee&gt;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&lt;marquee direction="right"&gt;This text will scroll from left to right&lt;/marquee&gt; 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&lt;marquee direction="up"&gt;This text will scroll from bottom to up&lt;/marquee&gt; 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Table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600200"/>
            <a:ext cx="7902575" cy="4548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&lt;table border="1"&gt;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&lt;tr&gt;&lt;th&gt;Name&lt;/th&gt;&lt;th&gt;Salary&lt;/th&gt;&lt;/tr&gt;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&lt;tr&gt;&lt;td&gt;Ramesh Raman&lt;/td&gt;&lt;td&gt;5000&lt;/td&gt;&lt;/tr&gt;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&lt;tr&gt;&lt;td&gt;Shabbir Hussein&lt;/td&gt;&lt;td&gt;7000&lt;/td&gt;&lt;/tr&gt;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&lt;/table&gt;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"/>
            <a:ext cx="41529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2638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What the following term mean: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9363" y="1720850"/>
            <a:ext cx="7894637" cy="4300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Web server: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a system on the internet contains one or more web site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Web site: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a collection of one or more web pages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Web pages: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single disk file with a single file name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Home pages:</a:t>
            </a:r>
            <a:r>
              <a:rPr 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first page in website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Unordered Lists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600200"/>
            <a:ext cx="7902575" cy="4548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&lt;center&gt;&lt;h2&gt;Movie List&lt;/h2&gt;&lt;/center&gt;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&lt;ul&gt;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&lt;li&gt;Ram Teri Ganga Meli&lt;/li&gt;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&lt;li&gt;Mera Naam Jocker&lt;/li&gt;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&lt;li&gt;Titanic&lt;/li&gt;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&lt;li&gt;Ghost in the ship&lt;/li&gt;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&lt;/ul&gt;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&lt;/body&gt;&lt;/html&gt;</a:t>
            </a:r>
          </a:p>
        </p:txBody>
      </p:sp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57600"/>
            <a:ext cx="4114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Ordered Lists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085850"/>
            <a:ext cx="7902575" cy="557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&lt;center&gt;&lt;h2&gt;Movie List&lt;/h2&gt;&lt;/center&gt;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&lt;ol&gt;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&lt;li&gt;Ram Teri Ganga Meli&lt;/li&gt;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&lt;li&gt;Mera Naam Jocker&lt;/li&gt;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&lt;li&gt;Titanic&lt;/li&gt;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&lt;li&gt;Ghost in the ship&lt;/li&gt;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&lt;/ol&gt;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76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3457575"/>
            <a:ext cx="41243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Forms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687513"/>
            <a:ext cx="7902575" cy="4367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77500" lnSpcReduction="2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There are different types of form controls that you can use to collect data from a visitor to your site.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Text input controls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Buttons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Checkboxes and radio buttons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Select boxes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File select boxes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Hidden controls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Submit and reset button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2638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An Example of a Form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9363" y="1720850"/>
            <a:ext cx="7894637" cy="4300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algn="ctr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mtClean="0"/>
              <a:t>  </a:t>
            </a:r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685800" y="1295400"/>
          <a:ext cx="79248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1" r:id="rId4" imgW="3686338" imgH="4448026" progId="">
                  <p:embed/>
                </p:oleObj>
              </mc:Choice>
              <mc:Fallback>
                <p:oleObj r:id="rId4" imgW="3686338" imgH="444802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7924800" cy="5410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Single-line text input controls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720850"/>
            <a:ext cx="7902575" cy="430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85000" lnSpcReduction="2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First name:&lt;input type="text" name="first_name"/&gt;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Last name:&lt;input type="text" name="last_name" 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value="submit" 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4343400"/>
            <a:ext cx="43053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Password input controls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690688"/>
            <a:ext cx="8131175" cy="43672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85000" lnSpcReduction="2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First name:&lt;input type="text" name="first_name"/&gt;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Password :&lt;input type="password" name="password" 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value="submit" 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572000"/>
            <a:ext cx="52578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Multiple-Line Text Input Controls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646238"/>
            <a:ext cx="7902575" cy="4454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85000" lnSpcReduction="2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Description : &lt;br 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&lt;textarea rows="5" cols="50" name="description"&gt;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Enter description here...  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&lt;/textarea&gt;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type="submit" value="submit" 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343400"/>
            <a:ext cx="41719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Forms - Checkboxes Control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720850"/>
            <a:ext cx="7902575" cy="430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type="checkbox" name="maths" &gt; Maths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type="checkbox" name="physics"&gt; Physics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4114800"/>
            <a:ext cx="4143375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Forms - Raidobox Control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720850"/>
            <a:ext cx="7902575" cy="430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type="radio" name="maths" &gt; Maths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type="radio" name="physics"&gt; Physics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90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114800"/>
            <a:ext cx="41529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Forms - Select box Control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600200"/>
            <a:ext cx="7902575" cy="45481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&lt;select name="dropdown"&gt;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&lt;option value="Maths" selected&gt;Maths&lt;/option&gt;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&lt;option value="Physics"&gt;Physics&lt;/option&gt;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&lt;/select&gt;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92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4114800"/>
            <a:ext cx="42100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3750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What is HTML ?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8250" y="1720850"/>
            <a:ext cx="7905750" cy="4310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SzTx/>
              <a:buFont typeface="Wingdings" panose="05000000000000000000" pitchFamily="2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HTML stands for Hypertext Markup Language, and it is the most widely used language to write Web Pages.</a:t>
            </a:r>
          </a:p>
          <a:p>
            <a:pPr marL="0" indent="0" defTabSz="457200">
              <a:buSzTx/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SzTx/>
              <a:buFont typeface="Wingdings" panose="05000000000000000000" pitchFamily="2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Technically, HTML is not a programming language, but rather a markup language.</a:t>
            </a:r>
          </a:p>
          <a:p>
            <a:pPr marL="0" indent="0" defTabSz="457200">
              <a:buSzTx/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057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Forms - File Select Boxes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1425" y="1709738"/>
            <a:ext cx="7902575" cy="4548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&lt;input type="file" name="fileupload" 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19500"/>
            <a:ext cx="548640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422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Frames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7775" y="1720850"/>
            <a:ext cx="7896225" cy="4300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&lt;frameset cols="20%,60%,30%"&gt;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&lt;frame src="one.html"/&gt;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&lt;frame src="two.html"/&gt;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&lt;frame src="three.html"/&gt;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&lt;/frameset&gt;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422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Frame cont..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7775" y="1006475"/>
            <a:ext cx="7896225" cy="57261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				</a:t>
            </a:r>
            <a:r>
              <a:rPr lang="en-US" sz="2600" u="sng" smtClean="0">
                <a:solidFill>
                  <a:schemeClr val="tx2"/>
                </a:solidFill>
                <a:latin typeface="Times New Roman" panose="02020603050405020304" pitchFamily="18" charset="0"/>
              </a:rPr>
              <a:t>One.html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 bgcolor="red"&gt;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&lt;center&gt;One Page&lt;/center&gt;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				</a:t>
            </a:r>
            <a:r>
              <a:rPr lang="en-US" sz="2600" u="sng" smtClean="0">
                <a:solidFill>
                  <a:schemeClr val="tx2"/>
                </a:solidFill>
                <a:latin typeface="Times New Roman" panose="02020603050405020304" pitchFamily="18" charset="0"/>
              </a:rPr>
              <a:t>two.html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 bgcolor="green"&gt;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&lt;center&gt;Two Page&lt;/center&gt;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  <a:tab pos="9137650" algn="l"/>
                <a:tab pos="9594850" algn="l"/>
                <a:tab pos="10052050" algn="l"/>
                <a:tab pos="10509250" algn="l"/>
                <a:tab pos="10510838" algn="l"/>
                <a:tab pos="10512425" algn="l"/>
                <a:tab pos="105140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422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Frame cont..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47775" y="1720850"/>
            <a:ext cx="7896225" cy="43005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lang="en-US" sz="2800" u="sng" smtClean="0">
                <a:solidFill>
                  <a:schemeClr val="tx2"/>
                </a:solidFill>
                <a:latin typeface="Times New Roman" panose="02020603050405020304" pitchFamily="18" charset="0"/>
              </a:rPr>
              <a:t>Three.html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 bgcolor="blue"&gt;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&lt;center&gt;Three Page&lt;/center&gt;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34225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051675" cy="528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3750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Creating HTML Document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8250" y="1720850"/>
            <a:ext cx="7905750" cy="43100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SzTx/>
              <a:buFont typeface="Wingdings" panose="05000000000000000000" pitchFamily="2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Creating an HTML document is easy. </a:t>
            </a:r>
          </a:p>
          <a:p>
            <a:pPr marL="0" indent="0" defTabSz="457200">
              <a:buSzTx/>
              <a:buFont typeface="Wingdings" panose="05000000000000000000" pitchFamily="2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To begin coding HTML you need only two things: </a:t>
            </a:r>
          </a:p>
          <a:p>
            <a:pPr marL="914400" lvl="2" indent="0" defTabSz="457200">
              <a:buSzTx/>
              <a:buFont typeface="Wingdings" panose="05000000000000000000" pitchFamily="2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simple-text editor</a:t>
            </a:r>
          </a:p>
          <a:p>
            <a:pPr marL="914400" lvl="2" indent="0" defTabSz="457200">
              <a:buSzTx/>
              <a:buFont typeface="Wingdings" panose="05000000000000000000" pitchFamily="2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web browser.</a:t>
            </a:r>
          </a:p>
          <a:p>
            <a:pPr marL="0" indent="0" defTabSz="457200">
              <a:buSzTx/>
              <a:buFont typeface="Wingdings" panose="05000000000000000000" pitchFamily="2" charset="2"/>
              <a:buChar char="q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Notepad is the most basic of simple-text editors and you will probably code a fair amount of HTML with it.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3750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6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HTML Document Structure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8250" y="1320800"/>
            <a:ext cx="7905750" cy="51101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An HTML document starts and ends with &lt;html&gt; and &lt;/html&gt; tags. These tags tell the browser that the entire document is composed in HTML. Inside these two tags, the document is split into two sections: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1. The &lt;head&gt;...&lt;/head&gt; elements, which contain information about the document such as title of the document, author of the document etc. Information inside this tag does not display outside.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60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    2. The &lt;body&gt;...&lt;/body&gt; elements, which contain the real content of the document that you see on your screen.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3750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First Example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8250" y="1601788"/>
            <a:ext cx="7905750" cy="45481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&lt;title&gt;This is document title&lt;/title&gt;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My First Page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5943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3750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Create Headings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8250" y="1295400"/>
            <a:ext cx="7905750" cy="5986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&lt;h1&gt;This is heading 1&lt;/h1&gt;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&lt;h2&gt;This is heading 2&lt;/h2&gt;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&lt;h3&gt;This is heading 3&lt;/h3&gt;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&lt;h4&gt;This is heading 4&lt;/h4&gt;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&lt;h5&gt;This is heading 5&lt;/h5&gt;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&lt;h6&gt;This is heading 6&lt;/h6&gt;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&lt;/body&gt;&lt;/html&gt;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14600"/>
            <a:ext cx="45720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2163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Create Paragraph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9838" y="1085850"/>
            <a:ext cx="7904162" cy="5578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80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&lt;title&gt;This is document title&lt;/title&gt;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&lt;p&gt;Here is a paragraph of text.&lt;/p&gt;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&lt;p&gt;Here is a second paragraph of text.&lt;/p&gt;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&lt;p&gt;Here is a third paragraph of text.&lt;/p&gt;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104900"/>
            <a:ext cx="63817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01600"/>
            <a:ext cx="7142163" cy="1314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defTabSz="457200" eaLnBrk="1" hangingPunct="1">
              <a:buClr>
                <a:srgbClr val="000000"/>
              </a:buClr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000" b="1" smtClean="0">
                <a:latin typeface="Times New Roman" panose="02020603050405020304" pitchFamily="18" charset="0"/>
                <a:ea typeface="돋움" pitchFamily="34" charset="-127"/>
                <a:cs typeface="Arial" panose="020B0604020202020204" pitchFamily="34" charset="0"/>
              </a:rPr>
              <a:t>Paragraph cont...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239838" y="1344613"/>
            <a:ext cx="7904162" cy="5064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normAutofit fontScale="92500" lnSpcReduction="10000"/>
          </a:bodyPr>
          <a:lstStyle/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&lt;title&gt;This is document title&lt;/title&gt;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 align="left"&gt;This is left aligned.&lt;/p&gt;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 align="center"&gt;This is center aligned.&lt;/p&gt;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&lt;p align="right"&gt;This is right aligned.&lt;/p&gt;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&lt;/body&gt;</a:t>
            </a:r>
          </a:p>
          <a:p>
            <a:pPr marL="0" indent="0" defTabSz="457200">
              <a:buFont typeface="Wingdings" panose="05000000000000000000" pitchFamily="2" charset="2"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800" smtClean="0">
                <a:solidFill>
                  <a:schemeClr val="tx2"/>
                </a:solidFill>
                <a:latin typeface="Times New Roman" panose="02020603050405020304" pitchFamily="18" charset="0"/>
              </a:rPr>
              <a:t>&lt;/html&gt;</a:t>
            </a:r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914400"/>
            <a:ext cx="63436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ChandraSekhar(CS) Baratam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5187</TotalTime>
  <Words>1675</Words>
  <Application>Microsoft Office PowerPoint</Application>
  <PresentationFormat>On-screen Show (4:3)</PresentationFormat>
  <Paragraphs>320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Tahoma</vt:lpstr>
      <vt:lpstr>Arial</vt:lpstr>
      <vt:lpstr>Wingdings</vt:lpstr>
      <vt:lpstr>돋움</vt:lpstr>
      <vt:lpstr>Times New Roman</vt:lpstr>
      <vt:lpstr>Mesh</vt:lpstr>
      <vt:lpstr>Custom Design</vt:lpstr>
      <vt:lpstr>HTML</vt:lpstr>
      <vt:lpstr>What the following term mean:</vt:lpstr>
      <vt:lpstr>What is HTML ?</vt:lpstr>
      <vt:lpstr>Creating HTML Document</vt:lpstr>
      <vt:lpstr>HTML Document Structure</vt:lpstr>
      <vt:lpstr>First Example</vt:lpstr>
      <vt:lpstr>Create Headings</vt:lpstr>
      <vt:lpstr>Create Paragraph</vt:lpstr>
      <vt:lpstr>Paragraph cont...</vt:lpstr>
      <vt:lpstr>Create Line Breaks</vt:lpstr>
      <vt:lpstr>Centering Content </vt:lpstr>
      <vt:lpstr>Horizontal Rules</vt:lpstr>
      <vt:lpstr>Bold, Italic, underlined and Strike Text </vt:lpstr>
      <vt:lpstr>HTML Fonts</vt:lpstr>
      <vt:lpstr>Insert Image </vt:lpstr>
      <vt:lpstr>HTML Background Colors &amp; Images</vt:lpstr>
      <vt:lpstr>Links</vt:lpstr>
      <vt:lpstr>HTML Marquees</vt:lpstr>
      <vt:lpstr>Table </vt:lpstr>
      <vt:lpstr>HTML Unordered Lists</vt:lpstr>
      <vt:lpstr>HTML Ordered Lists</vt:lpstr>
      <vt:lpstr>HTML Forms</vt:lpstr>
      <vt:lpstr>An Example of a Form</vt:lpstr>
      <vt:lpstr>Single-line text input controls</vt:lpstr>
      <vt:lpstr>Password input controls</vt:lpstr>
      <vt:lpstr>Multiple-Line Text Input Controls</vt:lpstr>
      <vt:lpstr>HTML Forms - Checkboxes Control</vt:lpstr>
      <vt:lpstr>HTML Forms - Raidobox Control</vt:lpstr>
      <vt:lpstr>HTML Forms - Select box Control</vt:lpstr>
      <vt:lpstr>HTML Forms - File Select Boxes</vt:lpstr>
      <vt:lpstr>Frames</vt:lpstr>
      <vt:lpstr>Frame cont..</vt:lpstr>
      <vt:lpstr>Frame cont..</vt:lpstr>
      <vt:lpstr>Output</vt:lpstr>
    </vt:vector>
  </TitlesOfParts>
  <Company>Baylor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Pocket Guide to  TCP/IP Sockets: C Version</dc:title>
  <dc:creator>donahoo</dc:creator>
  <cp:lastModifiedBy>Microsoft account</cp:lastModifiedBy>
  <cp:revision>162</cp:revision>
  <cp:lastPrinted>1601-01-01T00:00:00Z</cp:lastPrinted>
  <dcterms:created xsi:type="dcterms:W3CDTF">2000-10-31T21:05:38Z</dcterms:created>
  <dcterms:modified xsi:type="dcterms:W3CDTF">2025-04-21T16:59:40Z</dcterms:modified>
  <cp:contentStatus/>
</cp:coreProperties>
</file>