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8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359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3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L2 regularization  ||w||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,</a:t>
            </a:r>
            <a:r>
              <a:rPr lang="en-US" dirty="0" smtClean="0"/>
              <a:t>  not ||w||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Show second derivative is positive or negative on exams, or show convex</a:t>
            </a:r>
          </a:p>
          <a:p>
            <a:pPr lvl="1"/>
            <a:r>
              <a:rPr lang="en-US" dirty="0" smtClean="0"/>
              <a:t>Latter is easier (e.g. 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= error associated with one data point</a:t>
            </a:r>
          </a:p>
          <a:p>
            <a:r>
              <a:rPr lang="en-US" dirty="0" smtClean="0"/>
              <a:t>Risk  = sum of all losses</a:t>
            </a:r>
          </a:p>
          <a:p>
            <a:r>
              <a:rPr lang="en-US" dirty="0" err="1" smtClean="0"/>
              <a:t>Pseudoinverse</a:t>
            </a:r>
            <a:r>
              <a:rPr lang="en-US" dirty="0" smtClean="0"/>
              <a:t> gives least-squares solution, NOT exact solutions</a:t>
            </a:r>
          </a:p>
          <a:p>
            <a:r>
              <a:rPr lang="en-US" dirty="0" smtClean="0"/>
              <a:t>Magnitude of </a:t>
            </a:r>
            <a:r>
              <a:rPr lang="en-US" b="1" dirty="0" smtClean="0"/>
              <a:t>w</a:t>
            </a:r>
            <a:r>
              <a:rPr lang="en-US" dirty="0" smtClean="0"/>
              <a:t> matters for SVMs.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3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Gaussian noise</a:t>
            </a:r>
            <a:endParaRPr lang="en-US" dirty="0"/>
          </a:p>
        </p:txBody>
      </p:sp>
      <p:pic>
        <p:nvPicPr>
          <p:cNvPr id="4" name="Content Placeholder 3" descr="Screen Shot 2015-09-25 at 5.16.49 AM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54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Gaussian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3 – first problem has a question on this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&amp;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Bias:</a:t>
            </a:r>
          </a:p>
          <a:p>
            <a:pPr lvl="1"/>
            <a:r>
              <a:rPr lang="en-US" dirty="0" smtClean="0"/>
              <a:t>Incorrect assumptions in your model </a:t>
            </a:r>
          </a:p>
          <a:p>
            <a:pPr lvl="1"/>
            <a:r>
              <a:rPr lang="en-US" dirty="0" smtClean="0"/>
              <a:t>Your algorithm is only able to capture models of complexity &lt;= C, but the true model complexity is C’ &gt; C</a:t>
            </a:r>
          </a:p>
          <a:p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Sensitivity of your algorithm to noise in the data.</a:t>
            </a:r>
          </a:p>
          <a:p>
            <a:pPr lvl="1"/>
            <a:r>
              <a:rPr lang="en-US" dirty="0" smtClean="0"/>
              <a:t>How much your model changes per “unit” change in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&amp;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Bias vs. variance is a tradeoff</a:t>
            </a:r>
          </a:p>
          <a:p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you assume data is linear, when it’s nonlinear.</a:t>
            </a:r>
          </a:p>
          <a:p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you assume data could be polynomial, when it’s always linear.</a:t>
            </a:r>
          </a:p>
          <a:p>
            <a:pPr lvl="1"/>
            <a:r>
              <a:rPr lang="en-US" dirty="0" smtClean="0"/>
              <a:t>By assuming data could be polynomial, lots of free parameters that move around if the training data changes.</a:t>
            </a:r>
          </a:p>
          <a:p>
            <a:pPr lvl="1"/>
            <a:r>
              <a:rPr lang="en-US" dirty="0"/>
              <a:t>High variance = “</a:t>
            </a:r>
            <a:r>
              <a:rPr lang="en-US" dirty="0" err="1"/>
              <a:t>overfitting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&amp;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variance if too high, will often add bias in order to reduce variance.</a:t>
            </a:r>
          </a:p>
          <a:p>
            <a:r>
              <a:rPr lang="en-US" b="1" dirty="0" smtClean="0"/>
              <a:t>This is the reason regularization exists.</a:t>
            </a:r>
          </a:p>
          <a:p>
            <a:pPr lvl="1"/>
            <a:r>
              <a:rPr lang="en-US" dirty="0" smtClean="0"/>
              <a:t>Increase bias, reduce variance.</a:t>
            </a:r>
          </a:p>
          <a:p>
            <a:r>
              <a:rPr lang="en-US" dirty="0" smtClean="0"/>
              <a:t>Usually depends on amount of data</a:t>
            </a:r>
          </a:p>
          <a:p>
            <a:pPr lvl="1"/>
            <a:r>
              <a:rPr lang="en-US" dirty="0" smtClean="0"/>
              <a:t>More data </a:t>
            </a:r>
            <a:r>
              <a:rPr lang="en-US" dirty="0" smtClean="0">
                <a:sym typeface="Wingdings"/>
              </a:rPr>
              <a:t> fix down all those free parameters.</a:t>
            </a:r>
          </a:p>
          <a:p>
            <a:r>
              <a:rPr lang="en-US" dirty="0" smtClean="0">
                <a:sym typeface="Wingdings"/>
              </a:rPr>
              <a:t>Will revisit this with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Do at home</a:t>
            </a:r>
          </a:p>
          <a:p>
            <a:r>
              <a:rPr lang="en-US" dirty="0" smtClean="0"/>
              <a:t>b) Follow the Gaussian noise interpretation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1399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5" name="Content Placeholder 4" descr="Screen Shot 2015-09-25 at 5.58.06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684" y="1600200"/>
            <a:ext cx="8553116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44115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Yun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6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4" name="Content Placeholder 3" descr="Screen Shot 2015-09-25 at 5.59.07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10" y="1600200"/>
            <a:ext cx="8873957" cy="4525963"/>
          </a:xfrm>
        </p:spPr>
      </p:pic>
      <p:sp>
        <p:nvSpPr>
          <p:cNvPr id="5" name="TextBox 4"/>
          <p:cNvSpPr txBox="1"/>
          <p:nvPr/>
        </p:nvSpPr>
        <p:spPr>
          <a:xfrm>
            <a:off x="363621" y="44115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Yun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&amp;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Write loss function, find derivative.</a:t>
            </a:r>
          </a:p>
          <a:p>
            <a:r>
              <a:rPr lang="en-US" dirty="0" smtClean="0"/>
              <a:t>4) Practice problems</a:t>
            </a:r>
          </a:p>
          <a:p>
            <a:pPr lvl="1"/>
            <a:r>
              <a:rPr lang="en-US" dirty="0" smtClean="0"/>
              <a:t>“Extra for experts” is inaccurate – there is a very simple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released today.</a:t>
            </a:r>
          </a:p>
          <a:p>
            <a:r>
              <a:rPr lang="en-US" dirty="0" smtClean="0"/>
              <a:t>Probably harder than HW1 or HW2</a:t>
            </a:r>
          </a:p>
          <a:p>
            <a:r>
              <a:rPr lang="en-US" dirty="0" smtClean="0"/>
              <a:t>Due Oct 6 (two Tuesdays from now)</a:t>
            </a:r>
          </a:p>
          <a:p>
            <a:r>
              <a:rPr lang="en-US" dirty="0" smtClean="0"/>
              <a:t>HW party: Oct 1.</a:t>
            </a:r>
          </a:p>
          <a:p>
            <a:r>
              <a:rPr lang="en-US" dirty="0" smtClean="0"/>
              <a:t>I wrote (some of) it.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of using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&amp; memory</a:t>
            </a:r>
          </a:p>
          <a:p>
            <a:pPr lvl="1"/>
            <a:r>
              <a:rPr lang="en-US" dirty="0" smtClean="0"/>
              <a:t>Need to store all training data, each test point must be computed against each training point</a:t>
            </a:r>
          </a:p>
          <a:p>
            <a:pPr lvl="2"/>
            <a:r>
              <a:rPr lang="en-US" dirty="0" smtClean="0"/>
              <a:t>SVMs only need subset of data (support vectors)</a:t>
            </a:r>
          </a:p>
          <a:p>
            <a:r>
              <a:rPr lang="en-US" dirty="0" err="1" smtClean="0"/>
              <a:t>Overfit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Perspectives on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Minimize Loss (see lecture)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derivative of ||</a:t>
            </a:r>
            <a:r>
              <a:rPr lang="en-US" dirty="0" err="1" smtClean="0"/>
              <a:t>Xw</a:t>
            </a:r>
            <a:r>
              <a:rPr lang="en-US" dirty="0" smtClean="0"/>
              <a:t> – y||</a:t>
            </a:r>
            <a:r>
              <a:rPr lang="en-US" baseline="30000" dirty="0" smtClean="0"/>
              <a:t>2</a:t>
            </a:r>
            <a:r>
              <a:rPr lang="en-US" dirty="0" smtClean="0"/>
              <a:t>, set to 0</a:t>
            </a:r>
          </a:p>
          <a:p>
            <a:r>
              <a:rPr lang="en-US" dirty="0" smtClean="0"/>
              <a:t>Result: </a:t>
            </a:r>
            <a:r>
              <a:rPr lang="en-US" dirty="0" err="1" smtClean="0"/>
              <a:t>X’Xw</a:t>
            </a:r>
            <a:r>
              <a:rPr lang="en-US" dirty="0" smtClean="0"/>
              <a:t> = </a:t>
            </a:r>
            <a:r>
              <a:rPr lang="en-US" dirty="0" err="1" smtClean="0"/>
              <a:t>X’y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1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Projections</a:t>
            </a:r>
            <a:endParaRPr lang="en-US" dirty="0"/>
          </a:p>
        </p:txBody>
      </p:sp>
      <p:pic>
        <p:nvPicPr>
          <p:cNvPr id="5" name="Picture 4" descr="Screen Shot 2015-09-25 at 5.13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1895"/>
            <a:ext cx="9144000" cy="48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Projections</a:t>
            </a:r>
            <a:endParaRPr lang="en-US" dirty="0"/>
          </a:p>
        </p:txBody>
      </p:sp>
      <p:pic>
        <p:nvPicPr>
          <p:cNvPr id="4" name="Content Placeholder 3" descr="Screen Shot 2015-09-25 at 5.13.15 AM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5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Projections</a:t>
            </a:r>
            <a:endParaRPr lang="en-US" dirty="0"/>
          </a:p>
        </p:txBody>
      </p:sp>
      <p:pic>
        <p:nvPicPr>
          <p:cNvPr id="4" name="Content Placeholder 3" descr="Screen Shot 2015-09-25 at 5.13.25 AM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457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Gaussian noise</a:t>
            </a:r>
            <a:endParaRPr lang="en-US" dirty="0"/>
          </a:p>
        </p:txBody>
      </p:sp>
      <p:pic>
        <p:nvPicPr>
          <p:cNvPr id="4" name="Content Placeholder 3" descr="Screen Shot 2015-09-25 at 5.16.39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56" b="-4287"/>
          <a:stretch/>
        </p:blipFill>
        <p:spPr>
          <a:xfrm>
            <a:off x="457200" y="1163053"/>
            <a:ext cx="8229600" cy="5694947"/>
          </a:xfrm>
        </p:spPr>
      </p:pic>
    </p:spTree>
    <p:extLst>
      <p:ext uri="{BB962C8B-B14F-4D97-AF65-F5344CB8AC3E}">
        <p14:creationId xmlns:p14="http://schemas.microsoft.com/office/powerpoint/2010/main" val="159599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442</Words>
  <Application>Microsoft Macintosh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CORRECTIONS</vt:lpstr>
      <vt:lpstr>HW 3</vt:lpstr>
      <vt:lpstr>Downsides of using kernels</vt:lpstr>
      <vt:lpstr>3 Perspectives on Linear Regression</vt:lpstr>
      <vt:lpstr>1. Minimize Loss (see lecture)</vt:lpstr>
      <vt:lpstr>2. Projections</vt:lpstr>
      <vt:lpstr>2. Projections</vt:lpstr>
      <vt:lpstr>2. Projections</vt:lpstr>
      <vt:lpstr>3. Gaussian noise</vt:lpstr>
      <vt:lpstr>3. Gaussian noise</vt:lpstr>
      <vt:lpstr>3. Gaussian noise</vt:lpstr>
      <vt:lpstr>Bias &amp; Variance</vt:lpstr>
      <vt:lpstr>Bias &amp; Variance</vt:lpstr>
      <vt:lpstr>Bias &amp; Variance</vt:lpstr>
      <vt:lpstr>Problem 1</vt:lpstr>
      <vt:lpstr>Problem 2</vt:lpstr>
      <vt:lpstr>Problem 2</vt:lpstr>
      <vt:lpstr>Problem 3 &amp;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164</cp:revision>
  <dcterms:created xsi:type="dcterms:W3CDTF">2015-09-04T04:21:24Z</dcterms:created>
  <dcterms:modified xsi:type="dcterms:W3CDTF">2015-09-25T13:02:19Z</dcterms:modified>
</cp:coreProperties>
</file>