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259" r:id="rId4"/>
    <p:sldId id="260" r:id="rId5"/>
    <p:sldId id="258" r:id="rId6"/>
    <p:sldId id="268" r:id="rId7"/>
    <p:sldId id="269" r:id="rId8"/>
    <p:sldId id="270" r:id="rId9"/>
    <p:sldId id="261" r:id="rId10"/>
    <p:sldId id="262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89" autoAdjust="0"/>
    <p:restoredTop sz="77068" autoAdjust="0"/>
  </p:normalViewPr>
  <p:slideViewPr>
    <p:cSldViewPr snapToGrid="0" snapToObjects="1">
      <p:cViewPr>
        <p:scale>
          <a:sx n="95" d="100"/>
          <a:sy n="95" d="100"/>
        </p:scale>
        <p:origin x="-216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1636B-E559-D544-9998-3D7CAE6CD349}" type="datetimeFigureOut">
              <a:rPr lang="en-US" smtClean="0"/>
              <a:t>9/11/15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41A05-D9A5-F24A-84A0-915DFB4AE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41A05-D9A5-F24A-84A0-915DFB4AE0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03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questions about this slide?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41A05-D9A5-F24A-84A0-915DFB4AE0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98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6F08F5-AEAB-499B-B97E-3F2BBD0B934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033" y="4343875"/>
            <a:ext cx="5027934" cy="411416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0" tIns="45710" rIns="91420" bIns="45710"/>
          <a:lstStyle/>
          <a:p>
            <a:r>
              <a:rPr lang="en-US" altLang="en-US" dirty="0" smtClean="0"/>
              <a:t>Ridge regression : use nested subsets with slowly increasing the parameters norm</a:t>
            </a:r>
          </a:p>
          <a:p>
            <a:r>
              <a:rPr lang="en-US" altLang="en-US" dirty="0" smtClean="0"/>
              <a:t>To be correct</a:t>
            </a:r>
            <a:r>
              <a:rPr lang="en-US" altLang="en-US" baseline="0" dirty="0" smtClean="0"/>
              <a:t> on should use </a:t>
            </a:r>
            <a:r>
              <a:rPr lang="en-US" altLang="en-US" dirty="0" smtClean="0"/>
              <a:t>lambda (norm(w) – omega)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But this can be simplified by omitting omega since by </a:t>
            </a:r>
            <a:r>
              <a:rPr lang="en-US" altLang="en-US" dirty="0" err="1" smtClean="0"/>
              <a:t>derivating</a:t>
            </a:r>
            <a:r>
              <a:rPr lang="en-US" altLang="en-US" dirty="0" smtClean="0"/>
              <a:t> w.r.t. w this does not change the result.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DD921E-6078-4A41-9508-FAC99249211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033" y="4343875"/>
            <a:ext cx="5027934" cy="411416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0" tIns="45715" rIns="91430" bIns="45715"/>
          <a:lstStyle/>
          <a:p>
            <a:r>
              <a:rPr lang="fr-FR" altLang="en-US"/>
              <a:t>0-norm : is the nb of parameters (hard clipping of the parameter vector)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45CB72-9B6B-496E-956D-E3AA3B270CCB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033" y="4343875"/>
            <a:ext cx="5027934" cy="411416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0" tIns="45715" rIns="91430" bIns="45715"/>
          <a:lstStyle/>
          <a:p>
            <a:r>
              <a:rPr lang="fr-FR" altLang="en-US" dirty="0" smtClean="0"/>
              <a:t>||w|| = 1 is just fixed</a:t>
            </a:r>
            <a:r>
              <a:rPr lang="fr-FR" altLang="en-US" baseline="0" dirty="0" smtClean="0"/>
              <a:t> that way</a:t>
            </a:r>
            <a:endParaRPr lang="fr-FR" altLang="en-US" dirty="0" smtClean="0"/>
          </a:p>
          <a:p>
            <a:endParaRPr lang="fr-FR" altLang="en-US" dirty="0" smtClean="0"/>
          </a:p>
          <a:p>
            <a:r>
              <a:rPr lang="fr-FR" altLang="en-US" dirty="0" smtClean="0"/>
              <a:t>Min </a:t>
            </a:r>
            <a:r>
              <a:rPr lang="fr-FR" altLang="en-US" dirty="0" smtClean="0">
                <a:sym typeface="Wingdings"/>
              </a:rPr>
              <a:t> closest</a:t>
            </a:r>
            <a:r>
              <a:rPr lang="fr-FR" altLang="en-US" baseline="0" dirty="0" smtClean="0">
                <a:sym typeface="Wingdings"/>
              </a:rPr>
              <a:t> point</a:t>
            </a:r>
            <a:r>
              <a:rPr lang="fr-FR" altLang="en-US" baseline="0" dirty="0">
                <a:sym typeface="Wingdings"/>
              </a:rPr>
              <a:t> </a:t>
            </a:r>
            <a:r>
              <a:rPr lang="fr-FR" altLang="en-US" baseline="0" dirty="0" smtClean="0">
                <a:sym typeface="Wingdings"/>
              </a:rPr>
              <a:t>k</a:t>
            </a:r>
          </a:p>
          <a:p>
            <a:r>
              <a:rPr lang="fr-FR" altLang="en-US" baseline="0" dirty="0" smtClean="0">
                <a:sym typeface="Wingdings"/>
              </a:rPr>
              <a:t>Find w maximizing that distance (note that f(x) is sum w_i * x_i = w dot x)</a:t>
            </a:r>
          </a:p>
          <a:p>
            <a:endParaRPr lang="fr-FR" altLang="en-US" baseline="0" dirty="0" smtClean="0">
              <a:sym typeface="Wingdings"/>
            </a:endParaRPr>
          </a:p>
          <a:p>
            <a:r>
              <a:rPr lang="fr-FR" altLang="en-US" baseline="0" dirty="0" smtClean="0">
                <a:sym typeface="Wingdings"/>
              </a:rPr>
              <a:t>Optimization problem (max margin, subject to fact that closest points are on margin) (we define margin to be 1)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45CB72-9B6B-496E-956D-E3AA3B270CC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033" y="4343875"/>
            <a:ext cx="5027934" cy="411416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0" tIns="45715" rIns="91430" bIns="45715"/>
          <a:lstStyle/>
          <a:p>
            <a:r>
              <a:rPr lang="fr-FR" altLang="en-US" dirty="0" smtClean="0"/>
              <a:t>Hard because constraint MUST be satisfied</a:t>
            </a:r>
          </a:p>
          <a:p>
            <a:r>
              <a:rPr lang="fr-FR" altLang="en-US" dirty="0" smtClean="0"/>
              <a:t>Soft because constraint can be violated</a:t>
            </a:r>
            <a:r>
              <a:rPr lang="fr-FR" altLang="en-US" baseline="0" dirty="0" smtClean="0"/>
              <a:t> – just incurs a numeric score penalty</a:t>
            </a:r>
          </a:p>
          <a:p>
            <a:r>
              <a:rPr lang="fr-FR" altLang="en-US" baseline="0" dirty="0" smtClean="0"/>
              <a:t>Soft margin – does not have to be linearly separable</a:t>
            </a:r>
          </a:p>
          <a:p>
            <a:endParaRPr lang="fr-FR" altLang="en-US" baseline="0" dirty="0" smtClean="0"/>
          </a:p>
          <a:p>
            <a:r>
              <a:rPr lang="fr-FR" altLang="en-US" baseline="0" dirty="0" smtClean="0"/>
              <a:t>Lambda penalizes small margins (low margins) </a:t>
            </a:r>
            <a:r>
              <a:rPr lang="fr-FR" altLang="en-US" baseline="0" dirty="0" smtClean="0">
                <a:sym typeface="Wingdings"/>
              </a:rPr>
              <a:t> this is the inverse of C</a:t>
            </a:r>
            <a:endParaRPr lang="fr-F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6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9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1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5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2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9/11/15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3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9/11/15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0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9/11/15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2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5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266C8-FF6A-8E4E-807A-C5BF2BD92BE8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9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mailto:brian.c@berkely.edu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650"/>
            <a:ext cx="5636091" cy="56360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6091" y="555671"/>
            <a:ext cx="337892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CS 189</a:t>
            </a:r>
          </a:p>
          <a:p>
            <a:endParaRPr lang="en-US" sz="4000" dirty="0" smtClean="0"/>
          </a:p>
          <a:p>
            <a:r>
              <a:rPr lang="en-US" sz="4000" dirty="0" smtClean="0"/>
              <a:t>Brian Chu</a:t>
            </a:r>
          </a:p>
          <a:p>
            <a:r>
              <a:rPr lang="en-US" sz="2800" dirty="0" smtClean="0">
                <a:hlinkClick r:id="rId4"/>
              </a:rPr>
              <a:t>brian.c@berkeley.edu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Office Hours:</a:t>
            </a:r>
          </a:p>
          <a:p>
            <a:r>
              <a:rPr lang="en-US" sz="2800" dirty="0" smtClean="0"/>
              <a:t>Cory 246, 6-7p Mon. (</a:t>
            </a:r>
            <a:r>
              <a:rPr lang="en-US" sz="2800" dirty="0" err="1" smtClean="0"/>
              <a:t>hackerspace</a:t>
            </a:r>
            <a:r>
              <a:rPr lang="en-US" sz="2800" dirty="0" smtClean="0"/>
              <a:t> lounge)</a:t>
            </a:r>
          </a:p>
          <a:p>
            <a:endParaRPr lang="en-US" dirty="0" smtClean="0"/>
          </a:p>
          <a:p>
            <a:endParaRPr lang="en-US" sz="2000" dirty="0" smtClean="0"/>
          </a:p>
          <a:p>
            <a:r>
              <a:rPr lang="en-US" sz="2000" dirty="0" smtClean="0"/>
              <a:t>twitter: @brrrianchu</a:t>
            </a:r>
          </a:p>
          <a:p>
            <a:r>
              <a:rPr lang="en-US" sz="2000" dirty="0" err="1" smtClean="0"/>
              <a:t>brianchu.com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5431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Assuming x is in R</a:t>
            </a:r>
            <a:r>
              <a:rPr lang="en-US" baseline="30000" dirty="0" smtClean="0"/>
              <a:t>d</a:t>
            </a:r>
          </a:p>
          <a:p>
            <a:r>
              <a:rPr lang="en-US" u="sng" dirty="0" err="1" smtClean="0"/>
              <a:t>L</a:t>
            </a:r>
            <a:r>
              <a:rPr lang="en-US" u="sng" baseline="30000" dirty="0" err="1" smtClean="0"/>
              <a:t>p</a:t>
            </a:r>
            <a:r>
              <a:rPr lang="en-US" u="sng" dirty="0" smtClean="0"/>
              <a:t>-norm</a:t>
            </a:r>
            <a:r>
              <a:rPr lang="en-US" dirty="0" smtClean="0"/>
              <a:t> of x = ||x||</a:t>
            </a:r>
            <a:r>
              <a:rPr lang="en-US" baseline="-25000" dirty="0" smtClean="0"/>
              <a:t>p</a:t>
            </a:r>
            <a:r>
              <a:rPr lang="en-US" dirty="0" smtClean="0"/>
              <a:t> = </a:t>
            </a:r>
            <a:r>
              <a:rPr lang="en-US" dirty="0"/>
              <a:t>(|x</a:t>
            </a:r>
            <a:r>
              <a:rPr lang="en-US" baseline="-25000" dirty="0"/>
              <a:t>1</a:t>
            </a:r>
            <a:r>
              <a:rPr lang="en-US" dirty="0" smtClean="0"/>
              <a:t>|</a:t>
            </a:r>
            <a:r>
              <a:rPr lang="en-US" baseline="30000" dirty="0" smtClean="0"/>
              <a:t>p</a:t>
            </a:r>
            <a:r>
              <a:rPr lang="en-US" dirty="0" smtClean="0"/>
              <a:t> </a:t>
            </a:r>
            <a:r>
              <a:rPr lang="en-US" dirty="0"/>
              <a:t>+ |x</a:t>
            </a:r>
            <a:r>
              <a:rPr lang="en-US" baseline="-25000" dirty="0"/>
              <a:t>2</a:t>
            </a:r>
            <a:r>
              <a:rPr lang="en-US" dirty="0" smtClean="0"/>
              <a:t>|</a:t>
            </a:r>
            <a:r>
              <a:rPr lang="en-US" baseline="30000" dirty="0" smtClean="0"/>
              <a:t>p</a:t>
            </a:r>
            <a:r>
              <a:rPr lang="en-US" dirty="0" smtClean="0"/>
              <a:t> </a:t>
            </a:r>
            <a:r>
              <a:rPr lang="en-US" dirty="0"/>
              <a:t>+ …</a:t>
            </a:r>
            <a:r>
              <a:rPr lang="en-US" dirty="0" smtClean="0"/>
              <a:t>)</a:t>
            </a:r>
            <a:r>
              <a:rPr lang="en-US" baseline="30000" dirty="0" smtClean="0"/>
              <a:t>1/p</a:t>
            </a:r>
          </a:p>
          <a:p>
            <a:r>
              <a:rPr lang="en-US" dirty="0" smtClean="0"/>
              <a:t>L</a:t>
            </a:r>
            <a:r>
              <a:rPr lang="en-US" baseline="30000" dirty="0" smtClean="0"/>
              <a:t>0</a:t>
            </a:r>
            <a:r>
              <a:rPr lang="en-US" dirty="0" smtClean="0"/>
              <a:t>-norm of x = ||x||</a:t>
            </a:r>
            <a:r>
              <a:rPr lang="en-US" baseline="-25000" dirty="0" smtClean="0"/>
              <a:t>0</a:t>
            </a:r>
            <a:r>
              <a:rPr lang="en-US" dirty="0" smtClean="0"/>
              <a:t> = # of non-zero components (not really a norm)</a:t>
            </a:r>
          </a:p>
          <a:p>
            <a:r>
              <a:rPr lang="en-US" dirty="0" smtClean="0"/>
              <a:t>L</a:t>
            </a:r>
            <a:r>
              <a:rPr lang="en-US" baseline="30000" dirty="0" smtClean="0"/>
              <a:t>1</a:t>
            </a:r>
            <a:r>
              <a:rPr lang="en-US" dirty="0"/>
              <a:t>-norm of x = ||x||</a:t>
            </a:r>
            <a:r>
              <a:rPr lang="en-US" baseline="-25000" dirty="0"/>
              <a:t>1</a:t>
            </a:r>
            <a:r>
              <a:rPr lang="en-US" dirty="0"/>
              <a:t> = (|x</a:t>
            </a:r>
            <a:r>
              <a:rPr lang="en-US" baseline="-25000" dirty="0"/>
              <a:t>1</a:t>
            </a:r>
            <a:r>
              <a:rPr lang="en-US" dirty="0"/>
              <a:t>| + |x</a:t>
            </a:r>
            <a:r>
              <a:rPr lang="en-US" baseline="-25000" dirty="0"/>
              <a:t>2</a:t>
            </a:r>
            <a:r>
              <a:rPr lang="en-US" dirty="0"/>
              <a:t>| + …) = |x</a:t>
            </a:r>
            <a:r>
              <a:rPr lang="en-US" dirty="0" smtClean="0"/>
              <a:t>|</a:t>
            </a:r>
          </a:p>
          <a:p>
            <a:r>
              <a:rPr lang="en-US" baseline="30000" dirty="0" smtClean="0"/>
              <a:t>L2</a:t>
            </a:r>
            <a:r>
              <a:rPr lang="en-US" dirty="0" smtClean="0"/>
              <a:t>-norm of x = ||x||</a:t>
            </a:r>
            <a:r>
              <a:rPr lang="en-US" baseline="-25000" dirty="0" smtClean="0"/>
              <a:t>2</a:t>
            </a:r>
            <a:r>
              <a:rPr lang="en-US" dirty="0" smtClean="0"/>
              <a:t>  = </a:t>
            </a:r>
            <a:r>
              <a:rPr lang="en-US" dirty="0" err="1" smtClean="0"/>
              <a:t>sqrt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+ x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+ … x</a:t>
            </a:r>
            <a:r>
              <a:rPr lang="en-US" baseline="-25000" dirty="0" smtClean="0"/>
              <a:t>d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41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01700" y="254000"/>
            <a:ext cx="7772400" cy="1143000"/>
          </a:xfrm>
        </p:spPr>
        <p:txBody>
          <a:bodyPr/>
          <a:lstStyle/>
          <a:p>
            <a:r>
              <a:rPr lang="en-US" altLang="en-US" sz="4000"/>
              <a:t>SRM Example </a:t>
            </a:r>
            <a:r>
              <a:rPr lang="en-US" altLang="en-US" sz="2800"/>
              <a:t>(linear model)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1750" y="1817688"/>
            <a:ext cx="63627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sz="2800" baseline="-250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baseline="-25000" dirty="0"/>
          </a:p>
          <a:p>
            <a:pPr>
              <a:lnSpc>
                <a:spcPct val="90000"/>
              </a:lnSpc>
            </a:pPr>
            <a:r>
              <a:rPr lang="en-US" altLang="en-US" sz="2800" b="1" dirty="0">
                <a:solidFill>
                  <a:schemeClr val="folHlink"/>
                </a:solidFill>
              </a:rPr>
              <a:t>Rank with</a:t>
            </a:r>
            <a:r>
              <a:rPr lang="en-US" altLang="en-US" sz="2800" dirty="0">
                <a:solidFill>
                  <a:schemeClr val="folHlink"/>
                </a:solidFill>
              </a:rPr>
              <a:t> </a:t>
            </a:r>
            <a:r>
              <a:rPr lang="en-US" altLang="en-US" sz="2800" dirty="0" smtClean="0">
                <a:solidFill>
                  <a:schemeClr val="folHlink"/>
                </a:solidFill>
              </a:rPr>
              <a:t>ǁ</a:t>
            </a:r>
            <a:r>
              <a:rPr lang="en-US" altLang="en-US" sz="2800" b="1" dirty="0" smtClean="0">
                <a:solidFill>
                  <a:schemeClr val="folHlink"/>
                </a:solidFill>
              </a:rPr>
              <a:t>w</a:t>
            </a:r>
            <a:r>
              <a:rPr lang="en-US" altLang="en-US" sz="2800" dirty="0" smtClean="0">
                <a:solidFill>
                  <a:schemeClr val="folHlink"/>
                </a:solidFill>
              </a:rPr>
              <a:t>ǁ</a:t>
            </a:r>
            <a:r>
              <a:rPr lang="en-US" altLang="en-US" baseline="30000" dirty="0" smtClean="0"/>
              <a:t>2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= </a:t>
            </a:r>
            <a:r>
              <a:rPr lang="en-US" altLang="en-US" sz="3600" dirty="0">
                <a:latin typeface="Symbol" pitchFamily="18" charset="2"/>
              </a:rPr>
              <a:t>S</a:t>
            </a:r>
            <a:r>
              <a:rPr lang="en-US" altLang="en-US" sz="2800" baseline="-25000" dirty="0"/>
              <a:t>i</a:t>
            </a:r>
            <a:r>
              <a:rPr lang="en-US" altLang="en-US" sz="2800" dirty="0"/>
              <a:t> w</a:t>
            </a:r>
            <a:r>
              <a:rPr lang="en-US" altLang="en-US" sz="2800" baseline="-25000" dirty="0"/>
              <a:t>i</a:t>
            </a:r>
            <a:r>
              <a:rPr lang="en-US" altLang="en-US" sz="2800" baseline="30000" dirty="0"/>
              <a:t>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   </a:t>
            </a:r>
            <a:r>
              <a:rPr lang="en-US" altLang="en-US" sz="2800" dirty="0" err="1"/>
              <a:t>S</a:t>
            </a:r>
            <a:r>
              <a:rPr lang="en-US" altLang="en-US" sz="2800" baseline="-25000" dirty="0" err="1"/>
              <a:t>k</a:t>
            </a:r>
            <a:r>
              <a:rPr lang="en-US" altLang="en-US" sz="2800" dirty="0"/>
              <a:t> = { </a:t>
            </a:r>
            <a:r>
              <a:rPr lang="en-US" altLang="en-US" sz="2800" b="1" dirty="0"/>
              <a:t>w</a:t>
            </a:r>
            <a:r>
              <a:rPr lang="en-US" altLang="en-US" sz="2800" dirty="0"/>
              <a:t> |  </a:t>
            </a:r>
            <a:r>
              <a:rPr lang="en-US" altLang="en-US" sz="2800" dirty="0" smtClean="0"/>
              <a:t>ǁ</a:t>
            </a:r>
            <a:r>
              <a:rPr lang="en-US" altLang="en-US" sz="2800" b="1" dirty="0" smtClean="0"/>
              <a:t>w</a:t>
            </a:r>
            <a:r>
              <a:rPr lang="en-US" altLang="en-US" dirty="0"/>
              <a:t>ǁ</a:t>
            </a:r>
            <a:r>
              <a:rPr lang="en-US" altLang="en-US" baseline="30000" dirty="0" smtClean="0"/>
              <a:t>2</a:t>
            </a:r>
            <a:r>
              <a:rPr lang="en-US" altLang="en-US" sz="2800" baseline="30000" dirty="0" smtClean="0"/>
              <a:t> </a:t>
            </a:r>
            <a:r>
              <a:rPr lang="en-US" altLang="en-US" sz="2800" dirty="0"/>
              <a:t>&lt; </a:t>
            </a:r>
            <a:r>
              <a:rPr lang="en-US" altLang="en-US" sz="2800" dirty="0">
                <a:latin typeface="Symbol" pitchFamily="18" charset="2"/>
              </a:rPr>
              <a:t>w</a:t>
            </a:r>
            <a:r>
              <a:rPr lang="en-US" altLang="en-US" sz="2800" baseline="-25000" dirty="0"/>
              <a:t>k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 }, </a:t>
            </a:r>
            <a:r>
              <a:rPr lang="en-US" altLang="en-US" sz="2800" dirty="0">
                <a:latin typeface="Symbol" pitchFamily="18" charset="2"/>
              </a:rPr>
              <a:t>w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&lt;</a:t>
            </a:r>
            <a:r>
              <a:rPr lang="en-US" altLang="en-US" sz="2800" dirty="0">
                <a:latin typeface="Symbol" pitchFamily="18" charset="2"/>
              </a:rPr>
              <a:t>w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&lt;…&lt;</a:t>
            </a:r>
            <a:r>
              <a:rPr lang="en-US" altLang="en-US" sz="2800" dirty="0" err="1">
                <a:latin typeface="Symbol" pitchFamily="18" charset="2"/>
              </a:rPr>
              <a:t>w</a:t>
            </a:r>
            <a:r>
              <a:rPr lang="en-US" altLang="en-US" sz="2800" baseline="-25000" dirty="0" err="1"/>
              <a:t>n</a:t>
            </a:r>
            <a:endParaRPr lang="en-US" altLang="en-US" sz="2800" baseline="-250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baseline="-25000" dirty="0"/>
          </a:p>
          <a:p>
            <a:pPr>
              <a:lnSpc>
                <a:spcPct val="90000"/>
              </a:lnSpc>
            </a:pPr>
            <a:r>
              <a:rPr lang="en-US" altLang="en-US" sz="2800" b="1" dirty="0">
                <a:solidFill>
                  <a:schemeClr val="folHlink"/>
                </a:solidFill>
              </a:rPr>
              <a:t>Minimization under constraint: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   min </a:t>
            </a:r>
            <a:r>
              <a:rPr lang="en-US" altLang="en-US" sz="2800" dirty="0" err="1">
                <a:solidFill>
                  <a:srgbClr val="0033CC"/>
                </a:solidFill>
              </a:rPr>
              <a:t>R</a:t>
            </a:r>
            <a:r>
              <a:rPr lang="en-US" altLang="en-US" sz="2800" baseline="-25000" dirty="0" err="1">
                <a:solidFill>
                  <a:srgbClr val="0033CC"/>
                </a:solidFill>
              </a:rPr>
              <a:t>train</a:t>
            </a:r>
            <a:r>
              <a:rPr lang="en-US" altLang="en-US" sz="2800" dirty="0">
                <a:solidFill>
                  <a:srgbClr val="0033CC"/>
                </a:solidFill>
              </a:rPr>
              <a:t>[f]</a:t>
            </a:r>
            <a:r>
              <a:rPr lang="en-US" altLang="en-US" sz="2800" dirty="0"/>
              <a:t> 	</a:t>
            </a:r>
            <a:r>
              <a:rPr lang="en-US" altLang="en-US" sz="2800" dirty="0" err="1"/>
              <a:t>s.t.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ǁ</a:t>
            </a:r>
            <a:r>
              <a:rPr lang="en-US" altLang="en-US" sz="2800" b="1" dirty="0" smtClean="0"/>
              <a:t>w</a:t>
            </a:r>
            <a:r>
              <a:rPr lang="en-US" altLang="en-US" dirty="0"/>
              <a:t>ǁ</a:t>
            </a:r>
            <a:r>
              <a:rPr lang="en-US" altLang="en-US" baseline="30000" dirty="0" smtClean="0"/>
              <a:t>2</a:t>
            </a:r>
            <a:r>
              <a:rPr lang="en-US" altLang="en-US" sz="2800" baseline="30000" dirty="0" smtClean="0"/>
              <a:t> </a:t>
            </a:r>
            <a:r>
              <a:rPr lang="en-US" altLang="en-US" sz="2800" dirty="0"/>
              <a:t>&lt;</a:t>
            </a:r>
            <a:r>
              <a:rPr lang="en-US" altLang="en-US" sz="2800" dirty="0" smtClean="0"/>
              <a:t> </a:t>
            </a:r>
            <a:r>
              <a:rPr lang="en-US" altLang="en-US" sz="2800" dirty="0">
                <a:latin typeface="Symbol" pitchFamily="18" charset="2"/>
              </a:rPr>
              <a:t>w</a:t>
            </a:r>
            <a:r>
              <a:rPr lang="en-US" altLang="en-US" sz="2800" baseline="-25000" dirty="0"/>
              <a:t>k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b="1" dirty="0" err="1">
                <a:solidFill>
                  <a:schemeClr val="folHlink"/>
                </a:solidFill>
              </a:rPr>
              <a:t>Lagrangian</a:t>
            </a:r>
            <a:r>
              <a:rPr lang="en-US" altLang="en-US" sz="2800" b="1" dirty="0">
                <a:solidFill>
                  <a:schemeClr val="folHlink"/>
                </a:solidFill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		 </a:t>
            </a:r>
            <a:r>
              <a:rPr lang="en-US" altLang="en-US" sz="2800" dirty="0" err="1">
                <a:solidFill>
                  <a:srgbClr val="008000"/>
                </a:solidFill>
              </a:rPr>
              <a:t>R</a:t>
            </a:r>
            <a:r>
              <a:rPr lang="en-US" altLang="en-US" sz="2800" baseline="-25000" dirty="0" err="1">
                <a:solidFill>
                  <a:srgbClr val="008000"/>
                </a:solidFill>
              </a:rPr>
              <a:t>reg</a:t>
            </a:r>
            <a:r>
              <a:rPr lang="en-US" altLang="en-US" sz="2800" dirty="0">
                <a:solidFill>
                  <a:srgbClr val="008000"/>
                </a:solidFill>
              </a:rPr>
              <a:t>[</a:t>
            </a:r>
            <a:r>
              <a:rPr lang="en-US" altLang="en-US" sz="2800" dirty="0" err="1">
                <a:solidFill>
                  <a:srgbClr val="008000"/>
                </a:solidFill>
              </a:rPr>
              <a:t>f,</a:t>
            </a:r>
            <a:r>
              <a:rPr lang="en-US" altLang="en-US" sz="2800" dirty="0" err="1">
                <a:solidFill>
                  <a:srgbClr val="008000"/>
                </a:solidFill>
                <a:latin typeface="Symbol" pitchFamily="18" charset="2"/>
              </a:rPr>
              <a:t>g</a:t>
            </a:r>
            <a:r>
              <a:rPr lang="en-US" altLang="en-US" sz="2800" dirty="0">
                <a:solidFill>
                  <a:srgbClr val="008000"/>
                </a:solidFill>
              </a:rPr>
              <a:t>]</a:t>
            </a:r>
            <a:r>
              <a:rPr lang="en-US" altLang="en-US" sz="2800" dirty="0"/>
              <a:t> = </a:t>
            </a:r>
            <a:r>
              <a:rPr lang="en-US" altLang="en-US" sz="2800" dirty="0" err="1">
                <a:solidFill>
                  <a:srgbClr val="0033CC"/>
                </a:solidFill>
              </a:rPr>
              <a:t>R</a:t>
            </a:r>
            <a:r>
              <a:rPr lang="en-US" altLang="en-US" sz="2800" baseline="-25000" dirty="0" err="1">
                <a:solidFill>
                  <a:srgbClr val="0033CC"/>
                </a:solidFill>
              </a:rPr>
              <a:t>train</a:t>
            </a:r>
            <a:r>
              <a:rPr lang="en-US" altLang="en-US" sz="2800" dirty="0">
                <a:solidFill>
                  <a:srgbClr val="0033CC"/>
                </a:solidFill>
              </a:rPr>
              <a:t>[f]</a:t>
            </a:r>
            <a:r>
              <a:rPr lang="en-US" altLang="en-US" sz="2800" dirty="0"/>
              <a:t> + </a:t>
            </a:r>
            <a:r>
              <a:rPr lang="en-US" altLang="en-US" dirty="0" smtClean="0">
                <a:solidFill>
                  <a:srgbClr val="FF0000"/>
                </a:solidFill>
                <a:latin typeface="Symbol" pitchFamily="18" charset="2"/>
              </a:rPr>
              <a:t>l </a:t>
            </a:r>
            <a:r>
              <a:rPr lang="en-US" altLang="en-US" dirty="0" smtClean="0">
                <a:solidFill>
                  <a:srgbClr val="FF0000"/>
                </a:solidFill>
              </a:rPr>
              <a:t>ǁ</a:t>
            </a:r>
            <a:r>
              <a:rPr lang="en-US" altLang="en-US" b="1" dirty="0" smtClean="0">
                <a:solidFill>
                  <a:srgbClr val="FF0000"/>
                </a:solidFill>
              </a:rPr>
              <a:t>w</a:t>
            </a:r>
            <a:r>
              <a:rPr lang="en-US" altLang="en-US" dirty="0">
                <a:solidFill>
                  <a:srgbClr val="FF0000"/>
                </a:solidFill>
              </a:rPr>
              <a:t>ǁ</a:t>
            </a:r>
            <a:r>
              <a:rPr lang="en-US" altLang="en-US" baseline="30000" dirty="0" smtClean="0">
                <a:solidFill>
                  <a:srgbClr val="FF0000"/>
                </a:solidFill>
              </a:rPr>
              <a:t>2</a:t>
            </a:r>
            <a:endParaRPr lang="en-US" altLang="en-US" baseline="30000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/>
          </a:p>
        </p:txBody>
      </p:sp>
      <p:grpSp>
        <p:nvGrpSpPr>
          <p:cNvPr id="284676" name="Group 4"/>
          <p:cNvGrpSpPr>
            <a:grpSpLocks/>
          </p:cNvGrpSpPr>
          <p:nvPr/>
        </p:nvGrpSpPr>
        <p:grpSpPr bwMode="auto">
          <a:xfrm>
            <a:off x="276225" y="2395538"/>
            <a:ext cx="2597150" cy="3565525"/>
            <a:chOff x="4197" y="1534"/>
            <a:chExt cx="1892" cy="1510"/>
          </a:xfrm>
        </p:grpSpPr>
        <p:sp>
          <p:nvSpPr>
            <p:cNvPr id="284677" name="Line 5"/>
            <p:cNvSpPr>
              <a:spLocks noChangeShapeType="1"/>
            </p:cNvSpPr>
            <p:nvPr/>
          </p:nvSpPr>
          <p:spPr bwMode="auto">
            <a:xfrm>
              <a:off x="4197" y="1579"/>
              <a:ext cx="0" cy="1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678" name="Line 6"/>
            <p:cNvSpPr>
              <a:spLocks noChangeShapeType="1"/>
            </p:cNvSpPr>
            <p:nvPr/>
          </p:nvSpPr>
          <p:spPr bwMode="auto">
            <a:xfrm>
              <a:off x="4197" y="2873"/>
              <a:ext cx="14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679" name="Freeform 7"/>
            <p:cNvSpPr>
              <a:spLocks/>
            </p:cNvSpPr>
            <p:nvPr/>
          </p:nvSpPr>
          <p:spPr bwMode="auto">
            <a:xfrm>
              <a:off x="4197" y="1774"/>
              <a:ext cx="1309" cy="1077"/>
            </a:xfrm>
            <a:custGeom>
              <a:avLst/>
              <a:gdLst>
                <a:gd name="T0" fmla="*/ 0 w 1309"/>
                <a:gd name="T1" fmla="*/ 0 h 1077"/>
                <a:gd name="T2" fmla="*/ 119 w 1309"/>
                <a:gd name="T3" fmla="*/ 441 h 1077"/>
                <a:gd name="T4" fmla="*/ 396 w 1309"/>
                <a:gd name="T5" fmla="*/ 860 h 1077"/>
                <a:gd name="T6" fmla="*/ 882 w 1309"/>
                <a:gd name="T7" fmla="*/ 1039 h 1077"/>
                <a:gd name="T8" fmla="*/ 1309 w 1309"/>
                <a:gd name="T9" fmla="*/ 1077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9" h="1077">
                  <a:moveTo>
                    <a:pt x="0" y="0"/>
                  </a:moveTo>
                  <a:cubicBezTo>
                    <a:pt x="26" y="149"/>
                    <a:pt x="53" y="298"/>
                    <a:pt x="119" y="441"/>
                  </a:cubicBezTo>
                  <a:cubicBezTo>
                    <a:pt x="185" y="584"/>
                    <a:pt x="269" y="760"/>
                    <a:pt x="396" y="860"/>
                  </a:cubicBezTo>
                  <a:cubicBezTo>
                    <a:pt x="523" y="960"/>
                    <a:pt x="730" y="1003"/>
                    <a:pt x="882" y="1039"/>
                  </a:cubicBezTo>
                  <a:cubicBezTo>
                    <a:pt x="1034" y="1075"/>
                    <a:pt x="1171" y="1076"/>
                    <a:pt x="1309" y="1077"/>
                  </a:cubicBezTo>
                </a:path>
              </a:pathLst>
            </a:custGeom>
            <a:noFill/>
            <a:ln w="254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680" name="Freeform 8"/>
            <p:cNvSpPr>
              <a:spLocks/>
            </p:cNvSpPr>
            <p:nvPr/>
          </p:nvSpPr>
          <p:spPr bwMode="auto">
            <a:xfrm>
              <a:off x="4197" y="1916"/>
              <a:ext cx="1264" cy="957"/>
            </a:xfrm>
            <a:custGeom>
              <a:avLst/>
              <a:gdLst>
                <a:gd name="T0" fmla="*/ 0 w 1264"/>
                <a:gd name="T1" fmla="*/ 957 h 957"/>
                <a:gd name="T2" fmla="*/ 486 w 1264"/>
                <a:gd name="T3" fmla="*/ 897 h 957"/>
                <a:gd name="T4" fmla="*/ 920 w 1264"/>
                <a:gd name="T5" fmla="*/ 725 h 957"/>
                <a:gd name="T6" fmla="*/ 1264 w 1264"/>
                <a:gd name="T7" fmla="*/ 0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4" h="957">
                  <a:moveTo>
                    <a:pt x="0" y="957"/>
                  </a:moveTo>
                  <a:cubicBezTo>
                    <a:pt x="166" y="946"/>
                    <a:pt x="333" y="936"/>
                    <a:pt x="486" y="897"/>
                  </a:cubicBezTo>
                  <a:cubicBezTo>
                    <a:pt x="639" y="858"/>
                    <a:pt x="790" y="874"/>
                    <a:pt x="920" y="725"/>
                  </a:cubicBezTo>
                  <a:cubicBezTo>
                    <a:pt x="1050" y="576"/>
                    <a:pt x="1157" y="288"/>
                    <a:pt x="1264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681" name="Freeform 9"/>
            <p:cNvSpPr>
              <a:spLocks/>
            </p:cNvSpPr>
            <p:nvPr/>
          </p:nvSpPr>
          <p:spPr bwMode="auto">
            <a:xfrm>
              <a:off x="4197" y="1774"/>
              <a:ext cx="1256" cy="859"/>
            </a:xfrm>
            <a:custGeom>
              <a:avLst/>
              <a:gdLst>
                <a:gd name="T0" fmla="*/ 0 w 1256"/>
                <a:gd name="T1" fmla="*/ 0 h 859"/>
                <a:gd name="T2" fmla="*/ 172 w 1256"/>
                <a:gd name="T3" fmla="*/ 463 h 859"/>
                <a:gd name="T4" fmla="*/ 463 w 1256"/>
                <a:gd name="T5" fmla="*/ 785 h 859"/>
                <a:gd name="T6" fmla="*/ 710 w 1256"/>
                <a:gd name="T7" fmla="*/ 845 h 859"/>
                <a:gd name="T8" fmla="*/ 942 w 1256"/>
                <a:gd name="T9" fmla="*/ 703 h 859"/>
                <a:gd name="T10" fmla="*/ 1256 w 1256"/>
                <a:gd name="T11" fmla="*/ 89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6" h="859">
                  <a:moveTo>
                    <a:pt x="0" y="0"/>
                  </a:moveTo>
                  <a:cubicBezTo>
                    <a:pt x="47" y="166"/>
                    <a:pt x="95" y="332"/>
                    <a:pt x="172" y="463"/>
                  </a:cubicBezTo>
                  <a:cubicBezTo>
                    <a:pt x="249" y="594"/>
                    <a:pt x="373" y="721"/>
                    <a:pt x="463" y="785"/>
                  </a:cubicBezTo>
                  <a:cubicBezTo>
                    <a:pt x="553" y="849"/>
                    <a:pt x="630" y="859"/>
                    <a:pt x="710" y="845"/>
                  </a:cubicBezTo>
                  <a:cubicBezTo>
                    <a:pt x="790" y="831"/>
                    <a:pt x="851" y="829"/>
                    <a:pt x="942" y="703"/>
                  </a:cubicBezTo>
                  <a:cubicBezTo>
                    <a:pt x="1033" y="577"/>
                    <a:pt x="1144" y="333"/>
                    <a:pt x="1256" y="89"/>
                  </a:cubicBezTo>
                </a:path>
              </a:pathLst>
            </a:cu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682" name="Text Box 10"/>
            <p:cNvSpPr txBox="1">
              <a:spLocks noChangeArrowheads="1"/>
            </p:cNvSpPr>
            <p:nvPr/>
          </p:nvSpPr>
          <p:spPr bwMode="auto">
            <a:xfrm>
              <a:off x="4264" y="1534"/>
              <a:ext cx="33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 b="0"/>
                <a:t>R</a:t>
              </a:r>
            </a:p>
          </p:txBody>
        </p:sp>
        <p:sp>
          <p:nvSpPr>
            <p:cNvPr id="284683" name="Text Box 11"/>
            <p:cNvSpPr txBox="1">
              <a:spLocks noChangeArrowheads="1"/>
            </p:cNvSpPr>
            <p:nvPr/>
          </p:nvSpPr>
          <p:spPr bwMode="auto">
            <a:xfrm>
              <a:off x="4855" y="2850"/>
              <a:ext cx="123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 b="0"/>
                <a:t>capacity</a:t>
              </a:r>
            </a:p>
          </p:txBody>
        </p:sp>
      </p:grpSp>
      <p:grpSp>
        <p:nvGrpSpPr>
          <p:cNvPr id="284684" name="Group 12"/>
          <p:cNvGrpSpPr>
            <a:grpSpLocks/>
          </p:cNvGrpSpPr>
          <p:nvPr/>
        </p:nvGrpSpPr>
        <p:grpSpPr bwMode="auto">
          <a:xfrm>
            <a:off x="2413000" y="1790700"/>
            <a:ext cx="4902200" cy="914400"/>
            <a:chOff x="2472" y="352"/>
            <a:chExt cx="3088" cy="576"/>
          </a:xfrm>
        </p:grpSpPr>
        <p:sp>
          <p:nvSpPr>
            <p:cNvPr id="284685" name="Rectangle 13"/>
            <p:cNvSpPr>
              <a:spLocks noChangeArrowheads="1"/>
            </p:cNvSpPr>
            <p:nvPr/>
          </p:nvSpPr>
          <p:spPr bwMode="auto">
            <a:xfrm>
              <a:off x="3312" y="352"/>
              <a:ext cx="2112" cy="4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86" name="Text Box 14"/>
            <p:cNvSpPr txBox="1">
              <a:spLocks noChangeArrowheads="1"/>
            </p:cNvSpPr>
            <p:nvPr/>
          </p:nvSpPr>
          <p:spPr bwMode="auto">
            <a:xfrm>
              <a:off x="2472" y="368"/>
              <a:ext cx="3088" cy="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2800" b="0" dirty="0">
                  <a:latin typeface="Arial" pitchFamily="34" charset="0"/>
                </a:rPr>
                <a:t>	         S</a:t>
              </a:r>
              <a:r>
                <a:rPr lang="en-US" altLang="en-US" sz="2800" b="0" baseline="-25000" dirty="0">
                  <a:latin typeface="Arial" pitchFamily="34" charset="0"/>
                </a:rPr>
                <a:t>1</a:t>
              </a:r>
              <a:r>
                <a:rPr lang="en-US" altLang="en-US" sz="2800" b="0" dirty="0">
                  <a:latin typeface="Arial" pitchFamily="34" charset="0"/>
                  <a:sym typeface="Symbol" pitchFamily="18" charset="2"/>
                </a:rPr>
                <a:t> </a:t>
              </a:r>
              <a:r>
                <a:rPr lang="en-US" altLang="en-US" sz="2800" b="0" dirty="0">
                  <a:latin typeface="Arial" pitchFamily="34" charset="0"/>
                </a:rPr>
                <a:t>S</a:t>
              </a:r>
              <a:r>
                <a:rPr lang="en-US" altLang="en-US" sz="2800" b="0" baseline="-25000" dirty="0">
                  <a:latin typeface="Arial" pitchFamily="34" charset="0"/>
                </a:rPr>
                <a:t>2</a:t>
              </a:r>
              <a:r>
                <a:rPr lang="en-US" altLang="en-US" sz="2800" b="0" dirty="0">
                  <a:latin typeface="Arial" pitchFamily="34" charset="0"/>
                </a:rPr>
                <a:t> </a:t>
              </a:r>
              <a:r>
                <a:rPr lang="en-US" altLang="en-US" sz="2800" b="0" dirty="0">
                  <a:latin typeface="Arial" pitchFamily="34" charset="0"/>
                  <a:sym typeface="Symbol" pitchFamily="18" charset="2"/>
                </a:rPr>
                <a:t> … </a:t>
              </a:r>
              <a:r>
                <a:rPr lang="en-US" altLang="en-US" sz="2800" b="0" dirty="0">
                  <a:latin typeface="Arial" pitchFamily="34" charset="0"/>
                </a:rPr>
                <a:t>S</a:t>
              </a:r>
              <a:r>
                <a:rPr lang="en-US" altLang="en-US" sz="2800" b="0" baseline="-25000" dirty="0">
                  <a:latin typeface="Arial" pitchFamily="34" charset="0"/>
                </a:rPr>
                <a:t>N</a:t>
              </a:r>
            </a:p>
            <a:p>
              <a:pPr>
                <a:spcBef>
                  <a:spcPct val="50000"/>
                </a:spcBef>
              </a:pPr>
              <a:endParaRPr lang="en-US" alt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12560" y="4513580"/>
            <a:ext cx="2421890" cy="749300"/>
            <a:chOff x="6512560" y="4513580"/>
            <a:chExt cx="2421890" cy="749300"/>
          </a:xfrm>
        </p:grpSpPr>
        <p:sp>
          <p:nvSpPr>
            <p:cNvPr id="2" name="TextBox 1"/>
            <p:cNvSpPr txBox="1"/>
            <p:nvPr/>
          </p:nvSpPr>
          <p:spPr>
            <a:xfrm>
              <a:off x="6730896" y="4513580"/>
              <a:ext cx="2203554" cy="369332"/>
            </a:xfrm>
            <a:prstGeom prst="rect">
              <a:avLst/>
            </a:prstGeom>
            <a:noFill/>
            <a:ln w="412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“L</a:t>
              </a:r>
              <a:r>
                <a:rPr lang="en-US" b="1" dirty="0"/>
                <a:t>2</a:t>
              </a:r>
              <a:r>
                <a:rPr lang="en-US" b="1" dirty="0" smtClean="0"/>
                <a:t> – regularization”</a:t>
              </a:r>
              <a:endParaRPr lang="en-US" b="1" dirty="0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6512560" y="4882912"/>
              <a:ext cx="218336" cy="3799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9159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74700" y="228600"/>
            <a:ext cx="7772400" cy="1143000"/>
          </a:xfrm>
        </p:spPr>
        <p:txBody>
          <a:bodyPr/>
          <a:lstStyle/>
          <a:p>
            <a:r>
              <a:rPr lang="en-US" altLang="en-US"/>
              <a:t>Multiple Structures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89900" cy="5549900"/>
          </a:xfrm>
        </p:spPr>
        <p:txBody>
          <a:bodyPr>
            <a:normAutofit/>
          </a:bodyPr>
          <a:lstStyle/>
          <a:p>
            <a:r>
              <a:rPr lang="en-US" altLang="en-US" sz="2400" b="1" dirty="0" smtClean="0">
                <a:solidFill>
                  <a:schemeClr val="folHlink"/>
                </a:solidFill>
              </a:rPr>
              <a:t>Shrinkage </a:t>
            </a:r>
            <a:r>
              <a:rPr lang="en-US" altLang="en-US" sz="2400" b="1" dirty="0">
                <a:solidFill>
                  <a:schemeClr val="folHlink"/>
                </a:solidFill>
              </a:rPr>
              <a:t>(weight decay, ridge regression, SVM):</a:t>
            </a:r>
            <a:r>
              <a:rPr lang="en-US" altLang="en-US" sz="2800" dirty="0"/>
              <a:t> </a:t>
            </a:r>
          </a:p>
          <a:p>
            <a:pPr>
              <a:buFontTx/>
              <a:buNone/>
            </a:pPr>
            <a:r>
              <a:rPr lang="en-US" altLang="en-US" sz="2800" dirty="0"/>
              <a:t>	</a:t>
            </a:r>
            <a:r>
              <a:rPr lang="en-US" altLang="en-US" sz="2800" dirty="0" err="1"/>
              <a:t>S</a:t>
            </a:r>
            <a:r>
              <a:rPr lang="en-US" altLang="en-US" sz="2800" baseline="-25000" dirty="0" err="1"/>
              <a:t>k</a:t>
            </a:r>
            <a:r>
              <a:rPr lang="en-US" altLang="en-US" sz="2800" dirty="0"/>
              <a:t> = { </a:t>
            </a:r>
            <a:r>
              <a:rPr lang="en-US" altLang="en-US" sz="2800" b="1" dirty="0"/>
              <a:t>w</a:t>
            </a:r>
            <a:r>
              <a:rPr lang="en-US" altLang="en-US" sz="2800" dirty="0"/>
              <a:t> |  </a:t>
            </a:r>
            <a:r>
              <a:rPr lang="en-US" altLang="en-US" sz="2800" dirty="0" smtClean="0"/>
              <a:t>ǁ</a:t>
            </a:r>
            <a:r>
              <a:rPr lang="en-US" altLang="en-US" sz="2800" b="1" dirty="0" smtClean="0"/>
              <a:t>w</a:t>
            </a:r>
            <a:r>
              <a:rPr lang="en-US" altLang="en-US" sz="2800" dirty="0"/>
              <a:t>ǁ</a:t>
            </a:r>
            <a:r>
              <a:rPr lang="en-US" altLang="en-US" sz="2800" b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en-US" sz="2800" dirty="0"/>
              <a:t>&lt; </a:t>
            </a:r>
            <a:r>
              <a:rPr lang="en-US" altLang="en-US" sz="2800" dirty="0" err="1">
                <a:latin typeface="Symbol" pitchFamily="18" charset="2"/>
              </a:rPr>
              <a:t>w</a:t>
            </a:r>
            <a:r>
              <a:rPr lang="en-US" altLang="en-US" sz="2800" baseline="-25000" dirty="0" err="1"/>
              <a:t>k</a:t>
            </a:r>
            <a:r>
              <a:rPr lang="en-US" altLang="en-US" sz="2800" dirty="0"/>
              <a:t> }, </a:t>
            </a:r>
            <a:r>
              <a:rPr lang="en-US" altLang="en-US" sz="2800" dirty="0">
                <a:latin typeface="Symbol" pitchFamily="18" charset="2"/>
              </a:rPr>
              <a:t>w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&lt;</a:t>
            </a:r>
            <a:r>
              <a:rPr lang="en-US" altLang="en-US" sz="2800" dirty="0">
                <a:latin typeface="Symbol" pitchFamily="18" charset="2"/>
              </a:rPr>
              <a:t>w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&lt;…&lt;</a:t>
            </a:r>
            <a:r>
              <a:rPr lang="en-US" altLang="en-US" sz="2800" dirty="0" err="1">
                <a:latin typeface="Symbol" pitchFamily="18" charset="2"/>
              </a:rPr>
              <a:t>w</a:t>
            </a:r>
            <a:r>
              <a:rPr lang="en-US" altLang="en-US" sz="2800" baseline="-25000" dirty="0" err="1"/>
              <a:t>k</a:t>
            </a:r>
            <a:endParaRPr lang="en-US" altLang="en-US" sz="2800" baseline="-25000" dirty="0"/>
          </a:p>
          <a:p>
            <a:pPr>
              <a:buFontTx/>
              <a:buNone/>
            </a:pPr>
            <a:r>
              <a:rPr lang="en-US" altLang="en-US" sz="2800" baseline="-25000" dirty="0"/>
              <a:t>	</a:t>
            </a:r>
            <a:r>
              <a:rPr lang="en-US" altLang="en-US" sz="2800" dirty="0">
                <a:solidFill>
                  <a:srgbClr val="FF0000"/>
                </a:solidFill>
                <a:latin typeface="Symbol" pitchFamily="18" charset="2"/>
              </a:rPr>
              <a:t>g</a:t>
            </a:r>
            <a:r>
              <a:rPr lang="en-US" altLang="en-US" sz="2800" baseline="-25000" dirty="0">
                <a:solidFill>
                  <a:srgbClr val="FF0000"/>
                </a:solidFill>
              </a:rPr>
              <a:t>1 </a:t>
            </a:r>
            <a:r>
              <a:rPr lang="en-US" altLang="en-US" sz="2800" dirty="0">
                <a:solidFill>
                  <a:srgbClr val="FF0000"/>
                </a:solidFill>
              </a:rPr>
              <a:t>&gt; </a:t>
            </a:r>
            <a:r>
              <a:rPr lang="en-US" altLang="en-US" sz="2800" dirty="0">
                <a:solidFill>
                  <a:srgbClr val="FF0000"/>
                </a:solidFill>
                <a:latin typeface="Symbol" pitchFamily="18" charset="2"/>
              </a:rPr>
              <a:t>g</a:t>
            </a:r>
            <a:r>
              <a:rPr lang="en-US" altLang="en-US" sz="2800" baseline="-25000" dirty="0">
                <a:solidFill>
                  <a:srgbClr val="FF0000"/>
                </a:solidFill>
              </a:rPr>
              <a:t>2 </a:t>
            </a:r>
            <a:r>
              <a:rPr lang="en-US" altLang="en-US" sz="2800" dirty="0">
                <a:solidFill>
                  <a:srgbClr val="FF0000"/>
                </a:solidFill>
              </a:rPr>
              <a:t>&gt; </a:t>
            </a:r>
            <a:r>
              <a:rPr lang="en-US" altLang="en-US" sz="2800" dirty="0">
                <a:solidFill>
                  <a:srgbClr val="FF0000"/>
                </a:solidFill>
                <a:latin typeface="Symbol" pitchFamily="18" charset="2"/>
              </a:rPr>
              <a:t>g</a:t>
            </a:r>
            <a:r>
              <a:rPr lang="en-US" altLang="en-US" sz="2800" baseline="-25000" dirty="0">
                <a:solidFill>
                  <a:srgbClr val="FF0000"/>
                </a:solidFill>
              </a:rPr>
              <a:t>3 </a:t>
            </a:r>
            <a:r>
              <a:rPr lang="en-US" altLang="en-US" sz="2800" dirty="0">
                <a:solidFill>
                  <a:srgbClr val="FF0000"/>
                </a:solidFill>
              </a:rPr>
              <a:t>&gt;… &gt; </a:t>
            </a:r>
            <a:r>
              <a:rPr lang="en-US" altLang="en-US" sz="2800" dirty="0" err="1">
                <a:solidFill>
                  <a:srgbClr val="FF0000"/>
                </a:solidFill>
                <a:latin typeface="Symbol" pitchFamily="18" charset="2"/>
              </a:rPr>
              <a:t>g</a:t>
            </a:r>
            <a:r>
              <a:rPr lang="en-US" altLang="en-US" sz="2800" baseline="-25000" dirty="0" err="1">
                <a:solidFill>
                  <a:srgbClr val="FF0000"/>
                </a:solidFill>
              </a:rPr>
              <a:t>k</a:t>
            </a:r>
            <a:r>
              <a:rPr lang="en-US" altLang="en-US" sz="2800" baseline="-25000" dirty="0">
                <a:solidFill>
                  <a:srgbClr val="FF0000"/>
                </a:solidFill>
              </a:rPr>
              <a:t>			 </a:t>
            </a:r>
            <a:r>
              <a:rPr lang="en-US" altLang="en-US" sz="2800" i="1" dirty="0"/>
              <a:t>(</a:t>
            </a:r>
            <a:r>
              <a:rPr lang="en-US" altLang="en-US" sz="2800" i="1" dirty="0">
                <a:latin typeface="Symbol" pitchFamily="18" charset="2"/>
              </a:rPr>
              <a:t>g</a:t>
            </a:r>
            <a:r>
              <a:rPr lang="en-US" altLang="en-US" sz="2800" i="1" dirty="0"/>
              <a:t> </a:t>
            </a:r>
            <a:r>
              <a:rPr lang="en-US" altLang="en-US" sz="2400" i="1" dirty="0"/>
              <a:t>is the ridge</a:t>
            </a:r>
            <a:r>
              <a:rPr lang="en-US" altLang="en-US" sz="2800" i="1" dirty="0"/>
              <a:t>)</a:t>
            </a:r>
            <a:endParaRPr lang="en-US" altLang="en-US" sz="2800" i="1" baseline="-25000" dirty="0"/>
          </a:p>
          <a:p>
            <a:pPr>
              <a:buFontTx/>
              <a:buNone/>
            </a:pPr>
            <a:endParaRPr lang="en-US" altLang="en-US" sz="1000" baseline="-25000" dirty="0"/>
          </a:p>
          <a:p>
            <a:r>
              <a:rPr lang="en-US" altLang="en-US" sz="2400" b="1" dirty="0">
                <a:solidFill>
                  <a:schemeClr val="folHlink"/>
                </a:solidFill>
              </a:rPr>
              <a:t>Feature selection:</a:t>
            </a:r>
            <a:r>
              <a:rPr lang="en-US" altLang="en-US" sz="2800" dirty="0"/>
              <a:t> </a:t>
            </a:r>
          </a:p>
          <a:p>
            <a:pPr>
              <a:buFontTx/>
              <a:buNone/>
            </a:pPr>
            <a:r>
              <a:rPr lang="en-US" altLang="en-US" sz="2800" dirty="0"/>
              <a:t>	</a:t>
            </a:r>
            <a:r>
              <a:rPr lang="en-US" altLang="en-US" sz="2800" dirty="0" err="1"/>
              <a:t>S</a:t>
            </a:r>
            <a:r>
              <a:rPr lang="en-US" altLang="en-US" sz="2800" baseline="-25000" dirty="0" err="1"/>
              <a:t>k</a:t>
            </a:r>
            <a:r>
              <a:rPr lang="en-US" altLang="en-US" sz="2800" dirty="0"/>
              <a:t> = { </a:t>
            </a:r>
            <a:r>
              <a:rPr lang="en-US" altLang="en-US" sz="2800" b="1" dirty="0"/>
              <a:t>w</a:t>
            </a:r>
            <a:r>
              <a:rPr lang="en-US" altLang="en-US" sz="2800" dirty="0"/>
              <a:t> |  </a:t>
            </a:r>
            <a:r>
              <a:rPr lang="en-US" altLang="en-US" sz="2800" dirty="0" smtClean="0"/>
              <a:t>ǁ</a:t>
            </a:r>
            <a:r>
              <a:rPr lang="en-US" altLang="en-US" sz="2800" b="1" dirty="0" smtClean="0"/>
              <a:t>w</a:t>
            </a:r>
            <a:r>
              <a:rPr lang="en-US" altLang="en-US" sz="2800" dirty="0"/>
              <a:t>ǁ</a:t>
            </a:r>
            <a:r>
              <a:rPr lang="en-US" altLang="en-US" sz="2800" b="1" baseline="-25000" dirty="0" smtClean="0">
                <a:solidFill>
                  <a:srgbClr val="FF0000"/>
                </a:solidFill>
              </a:rPr>
              <a:t>0</a:t>
            </a:r>
            <a:r>
              <a:rPr lang="en-US" altLang="en-US" sz="2800" dirty="0"/>
              <a:t>&lt; </a:t>
            </a:r>
            <a:r>
              <a:rPr lang="en-US" altLang="en-US" sz="2800" dirty="0" err="1" smtClean="0">
                <a:latin typeface="Symbol" pitchFamily="18" charset="2"/>
              </a:rPr>
              <a:t>n</a:t>
            </a:r>
            <a:r>
              <a:rPr lang="en-US" altLang="en-US" sz="2800" baseline="-25000" dirty="0" err="1" smtClean="0"/>
              <a:t>k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}, </a:t>
            </a:r>
          </a:p>
          <a:p>
            <a:pPr>
              <a:buFontTx/>
              <a:buNone/>
            </a:pPr>
            <a:r>
              <a:rPr lang="en-US" altLang="en-US" sz="2800" dirty="0"/>
              <a:t>	</a:t>
            </a:r>
            <a:r>
              <a:rPr lang="en-US" altLang="en-US" sz="2800" dirty="0" smtClean="0">
                <a:solidFill>
                  <a:srgbClr val="FF0000"/>
                </a:solidFill>
                <a:latin typeface="Symbol" pitchFamily="18" charset="2"/>
              </a:rPr>
              <a:t>n</a:t>
            </a:r>
            <a:r>
              <a:rPr lang="en-US" alt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altLang="en-US" sz="2800" dirty="0" smtClean="0">
                <a:solidFill>
                  <a:srgbClr val="FF0000"/>
                </a:solidFill>
              </a:rPr>
              <a:t>&lt;</a:t>
            </a:r>
            <a:r>
              <a:rPr lang="en-US" altLang="en-US" sz="2800" dirty="0" smtClean="0">
                <a:solidFill>
                  <a:srgbClr val="FF0000"/>
                </a:solidFill>
                <a:latin typeface="Symbol" pitchFamily="18" charset="2"/>
              </a:rPr>
              <a:t>n</a:t>
            </a:r>
            <a:r>
              <a:rPr lang="en-US" altLang="en-US" sz="2800" baseline="-25000" dirty="0" smtClean="0">
                <a:solidFill>
                  <a:srgbClr val="FF0000"/>
                </a:solidFill>
              </a:rPr>
              <a:t>2</a:t>
            </a:r>
            <a:r>
              <a:rPr lang="en-US" altLang="en-US" sz="2800" dirty="0" smtClean="0">
                <a:solidFill>
                  <a:srgbClr val="FF0000"/>
                </a:solidFill>
              </a:rPr>
              <a:t>&lt;…&lt;</a:t>
            </a:r>
            <a:r>
              <a:rPr lang="en-US" altLang="en-US" sz="2800" dirty="0" err="1" smtClean="0">
                <a:solidFill>
                  <a:srgbClr val="FF0000"/>
                </a:solidFill>
                <a:latin typeface="Symbol" pitchFamily="18" charset="2"/>
              </a:rPr>
              <a:t>n</a:t>
            </a:r>
            <a:r>
              <a:rPr lang="en-US" altLang="en-US" sz="2800" baseline="-25000" dirty="0" err="1" smtClean="0">
                <a:solidFill>
                  <a:srgbClr val="FF0000"/>
                </a:solidFill>
              </a:rPr>
              <a:t>k</a:t>
            </a:r>
            <a:r>
              <a:rPr lang="en-US" altLang="en-US" sz="2800" baseline="-25000" dirty="0">
                <a:solidFill>
                  <a:srgbClr val="FF0000"/>
                </a:solidFill>
              </a:rPr>
              <a:t>		</a:t>
            </a:r>
            <a:r>
              <a:rPr lang="en-US" altLang="en-US" sz="2800" i="1" dirty="0" smtClean="0"/>
              <a:t>(</a:t>
            </a:r>
            <a:r>
              <a:rPr lang="en-US" altLang="en-US" sz="2800" i="1" dirty="0" smtClean="0">
                <a:latin typeface="Symbol" pitchFamily="18" charset="2"/>
              </a:rPr>
              <a:t>n</a:t>
            </a:r>
            <a:r>
              <a:rPr lang="en-US" altLang="en-US" sz="2800" i="1" dirty="0" smtClean="0"/>
              <a:t> </a:t>
            </a:r>
            <a:r>
              <a:rPr lang="en-US" altLang="en-US" sz="2400" i="1" dirty="0"/>
              <a:t>is the number of features</a:t>
            </a:r>
            <a:r>
              <a:rPr lang="en-US" altLang="en-US" sz="2800" i="1" dirty="0"/>
              <a:t>)</a:t>
            </a:r>
            <a:endParaRPr lang="en-US" altLang="en-US" sz="2800" baseline="-2500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altLang="en-US" sz="1000" baseline="-25000" dirty="0">
              <a:solidFill>
                <a:srgbClr val="FF0000"/>
              </a:solidFill>
            </a:endParaRPr>
          </a:p>
          <a:p>
            <a:r>
              <a:rPr lang="en-US" altLang="en-US" sz="2400" b="1" dirty="0" smtClean="0">
                <a:solidFill>
                  <a:schemeClr val="folHlink"/>
                </a:solidFill>
              </a:rPr>
              <a:t>Kernel parameters </a:t>
            </a:r>
            <a:r>
              <a:rPr lang="en-US" altLang="en-US" sz="2400" dirty="0" smtClean="0"/>
              <a:t>k(</a:t>
            </a:r>
            <a:r>
              <a:rPr lang="en-US" altLang="en-US" sz="2400" b="1" dirty="0" smtClean="0"/>
              <a:t>s</a:t>
            </a:r>
            <a:r>
              <a:rPr lang="en-US" altLang="en-US" sz="2400" dirty="0"/>
              <a:t>, </a:t>
            </a:r>
            <a:r>
              <a:rPr lang="en-US" altLang="en-US" sz="2400" b="1" dirty="0"/>
              <a:t>t</a:t>
            </a:r>
            <a:r>
              <a:rPr lang="en-US" altLang="en-US" sz="2400" dirty="0"/>
              <a:t>) = (</a:t>
            </a:r>
            <a:r>
              <a:rPr lang="en-US" altLang="en-US" sz="2400" b="1" dirty="0"/>
              <a:t>s </a:t>
            </a:r>
            <a:r>
              <a:rPr lang="en-US" altLang="en-US" sz="2400" dirty="0">
                <a:sym typeface="Symbol" pitchFamily="18" charset="2"/>
              </a:rPr>
              <a:t></a:t>
            </a:r>
            <a:r>
              <a:rPr lang="en-US" altLang="en-US" sz="2400" dirty="0"/>
              <a:t> </a:t>
            </a:r>
            <a:r>
              <a:rPr lang="en-US" altLang="en-US" sz="2400" b="1" dirty="0"/>
              <a:t>t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en-US" sz="2400" dirty="0"/>
              <a:t>+ 1)</a:t>
            </a:r>
            <a:r>
              <a:rPr lang="en-US" altLang="en-US" sz="2400" baseline="30000" dirty="0"/>
              <a:t>q </a:t>
            </a:r>
            <a:r>
              <a:rPr lang="en-US" altLang="en-US" sz="2400" b="1" dirty="0" smtClean="0">
                <a:solidFill>
                  <a:schemeClr val="folHlink"/>
                </a:solidFill>
              </a:rPr>
              <a:t>:</a:t>
            </a:r>
            <a:endParaRPr lang="en-US" altLang="en-US" sz="2400" b="1" dirty="0">
              <a:solidFill>
                <a:schemeClr val="folHlink"/>
              </a:solidFill>
            </a:endParaRPr>
          </a:p>
          <a:p>
            <a:pPr>
              <a:buFontTx/>
              <a:buNone/>
            </a:pPr>
            <a:r>
              <a:rPr lang="en-US" altLang="en-US" sz="2800" dirty="0"/>
              <a:t>	</a:t>
            </a:r>
            <a:r>
              <a:rPr lang="en-US" altLang="en-US" sz="2800" dirty="0">
                <a:latin typeface="+mj-lt"/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q</a:t>
            </a:r>
            <a:r>
              <a:rPr lang="en-US" altLang="en-US" sz="2800" baseline="-25000" dirty="0" smtClean="0">
                <a:solidFill>
                  <a:srgbClr val="FF0000"/>
                </a:solidFill>
                <a:latin typeface="+mj-lt"/>
              </a:rPr>
              <a:t>1</a:t>
            </a:r>
            <a:r>
              <a:rPr lang="en-US" altLang="en-US" sz="2800" dirty="0" smtClean="0">
                <a:solidFill>
                  <a:srgbClr val="FF0000"/>
                </a:solidFill>
                <a:latin typeface="+mj-lt"/>
              </a:rPr>
              <a:t>&lt;</a:t>
            </a:r>
            <a:r>
              <a:rPr lang="en-US" altLang="en-US" sz="28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q</a:t>
            </a:r>
            <a:r>
              <a:rPr lang="en-US" altLang="en-US" sz="2800" baseline="-25000" dirty="0" smtClean="0">
                <a:solidFill>
                  <a:srgbClr val="FF0000"/>
                </a:solidFill>
                <a:latin typeface="+mj-lt"/>
              </a:rPr>
              <a:t>2</a:t>
            </a:r>
            <a:r>
              <a:rPr lang="en-US" altLang="en-US" sz="2800" dirty="0" smtClean="0">
                <a:solidFill>
                  <a:srgbClr val="FF0000"/>
                </a:solidFill>
                <a:latin typeface="+mj-lt"/>
              </a:rPr>
              <a:t>&lt;…&lt;</a:t>
            </a:r>
            <a:r>
              <a:rPr lang="en-US" altLang="en-US" sz="2800" dirty="0" err="1" smtClean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q</a:t>
            </a:r>
            <a:r>
              <a:rPr lang="en-US" altLang="en-US" sz="2800" baseline="-25000" dirty="0" err="1" smtClean="0">
                <a:solidFill>
                  <a:srgbClr val="FF0000"/>
                </a:solidFill>
                <a:latin typeface="+mj-lt"/>
              </a:rPr>
              <a:t>k</a:t>
            </a:r>
            <a:r>
              <a:rPr lang="en-US" altLang="en-US" sz="2800" baseline="-25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en-US" sz="2800" baseline="-25000" dirty="0">
                <a:solidFill>
                  <a:srgbClr val="FF0000"/>
                </a:solidFill>
              </a:rPr>
              <a:t>	</a:t>
            </a:r>
            <a:r>
              <a:rPr lang="en-US" altLang="en-US" sz="2800" baseline="-25000" dirty="0" smtClean="0">
                <a:solidFill>
                  <a:srgbClr val="FF0000"/>
                </a:solidFill>
              </a:rPr>
              <a:t>	</a:t>
            </a:r>
            <a:r>
              <a:rPr lang="en-US" altLang="en-US" sz="2400" i="1" dirty="0" smtClean="0"/>
              <a:t>(</a:t>
            </a:r>
            <a:r>
              <a:rPr lang="en-US" altLang="en-US" sz="2400" i="1" dirty="0" smtClean="0">
                <a:latin typeface="+mj-lt"/>
              </a:rPr>
              <a:t>q</a:t>
            </a:r>
            <a:r>
              <a:rPr lang="en-US" altLang="en-US" sz="2400" i="1" dirty="0" smtClean="0"/>
              <a:t> </a:t>
            </a:r>
            <a:r>
              <a:rPr lang="en-US" altLang="en-US" sz="2400" i="1" dirty="0"/>
              <a:t>is the </a:t>
            </a:r>
            <a:r>
              <a:rPr lang="en-US" altLang="en-US" sz="2400" i="1" dirty="0" smtClean="0"/>
              <a:t>polynomial degree)</a:t>
            </a:r>
          </a:p>
          <a:p>
            <a:pPr>
              <a:buFontTx/>
              <a:buNone/>
            </a:pPr>
            <a:r>
              <a:rPr lang="en-US" altLang="en-US" sz="2400" dirty="0" smtClean="0"/>
              <a:t>				k(</a:t>
            </a:r>
            <a:r>
              <a:rPr lang="en-US" altLang="en-US" sz="2400" b="1" dirty="0" smtClean="0"/>
              <a:t>s</a:t>
            </a:r>
            <a:r>
              <a:rPr lang="en-US" altLang="en-US" sz="2400" dirty="0"/>
              <a:t>, </a:t>
            </a:r>
            <a:r>
              <a:rPr lang="en-US" altLang="en-US" sz="2400" b="1" dirty="0"/>
              <a:t>t</a:t>
            </a:r>
            <a:r>
              <a:rPr lang="en-US" altLang="en-US" sz="2400" dirty="0"/>
              <a:t>) = </a:t>
            </a:r>
            <a:r>
              <a:rPr lang="en-US" altLang="en-US" sz="2400" dirty="0" err="1"/>
              <a:t>exp</a:t>
            </a:r>
            <a:r>
              <a:rPr lang="en-US" altLang="en-US" sz="2400" dirty="0"/>
              <a:t>(-</a:t>
            </a:r>
            <a:r>
              <a:rPr lang="en-US" altLang="en-US" sz="2400" dirty="0" smtClean="0"/>
              <a:t>ǁ</a:t>
            </a:r>
            <a:r>
              <a:rPr lang="en-US" altLang="en-US" sz="2400" b="1" dirty="0" smtClean="0"/>
              <a:t>s</a:t>
            </a:r>
            <a:r>
              <a:rPr lang="en-US" altLang="en-US" sz="2400" dirty="0" smtClean="0"/>
              <a:t>-</a:t>
            </a:r>
            <a:r>
              <a:rPr lang="en-US" altLang="en-US" sz="2400" b="1" dirty="0" smtClean="0"/>
              <a:t>t</a:t>
            </a:r>
            <a:r>
              <a:rPr lang="en-US" altLang="en-US" sz="2400" dirty="0" smtClean="0"/>
              <a:t>ǁ</a:t>
            </a:r>
            <a:r>
              <a:rPr lang="en-US" altLang="en-US" sz="2400" baseline="30000" dirty="0" smtClean="0"/>
              <a:t>2</a:t>
            </a:r>
            <a:r>
              <a:rPr lang="en-US" altLang="en-US" sz="2400" dirty="0" smtClean="0"/>
              <a:t>/</a:t>
            </a:r>
            <a:r>
              <a:rPr lang="en-US" altLang="en-US" sz="2400" dirty="0" smtClean="0">
                <a:latin typeface="Symbol" pitchFamily="18" charset="2"/>
              </a:rPr>
              <a:t>s</a:t>
            </a:r>
            <a:r>
              <a:rPr lang="en-US" altLang="en-US" sz="2400" baseline="30000" dirty="0" smtClean="0"/>
              <a:t>2</a:t>
            </a:r>
            <a:r>
              <a:rPr lang="en-US" altLang="en-US" sz="2400" dirty="0" smtClean="0"/>
              <a:t>)</a:t>
            </a:r>
          </a:p>
          <a:p>
            <a:pPr>
              <a:buNone/>
            </a:pPr>
            <a:r>
              <a:rPr lang="en-US" alt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	</a:t>
            </a:r>
            <a:r>
              <a:rPr lang="en-US" altLang="en-US" sz="2800" dirty="0">
                <a:solidFill>
                  <a:srgbClr val="FF0000"/>
                </a:solidFill>
                <a:latin typeface="Symbol" pitchFamily="18" charset="2"/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  <a:latin typeface="Symbol" pitchFamily="18" charset="2"/>
              </a:rPr>
              <a:t>s</a:t>
            </a:r>
            <a:r>
              <a:rPr lang="en-US" altLang="en-US" sz="2800" baseline="-25000" dirty="0" smtClean="0">
                <a:solidFill>
                  <a:srgbClr val="FF0000"/>
                </a:solidFill>
              </a:rPr>
              <a:t>1 </a:t>
            </a:r>
            <a:r>
              <a:rPr lang="en-US" altLang="en-US" sz="2800" dirty="0">
                <a:solidFill>
                  <a:srgbClr val="FF0000"/>
                </a:solidFill>
              </a:rPr>
              <a:t>&gt; </a:t>
            </a:r>
            <a:r>
              <a:rPr lang="en-US" altLang="en-US" sz="2800" dirty="0" smtClean="0">
                <a:solidFill>
                  <a:srgbClr val="FF0000"/>
                </a:solidFill>
                <a:latin typeface="Symbol" pitchFamily="18" charset="2"/>
              </a:rPr>
              <a:t>s</a:t>
            </a:r>
            <a:r>
              <a:rPr lang="en-US" altLang="en-US" sz="2800" baseline="-25000" dirty="0" smtClean="0">
                <a:solidFill>
                  <a:srgbClr val="FF0000"/>
                </a:solidFill>
              </a:rPr>
              <a:t>2 </a:t>
            </a:r>
            <a:r>
              <a:rPr lang="en-US" altLang="en-US" sz="2800" dirty="0">
                <a:solidFill>
                  <a:srgbClr val="FF0000"/>
                </a:solidFill>
              </a:rPr>
              <a:t>&gt; </a:t>
            </a:r>
            <a:r>
              <a:rPr lang="en-US" altLang="en-US" sz="2800" dirty="0" smtClean="0">
                <a:solidFill>
                  <a:srgbClr val="FF0000"/>
                </a:solidFill>
                <a:latin typeface="Symbol" pitchFamily="18" charset="2"/>
              </a:rPr>
              <a:t>s</a:t>
            </a:r>
            <a:r>
              <a:rPr lang="en-US" altLang="en-US" sz="2800" baseline="-25000" dirty="0" smtClean="0">
                <a:solidFill>
                  <a:srgbClr val="FF0000"/>
                </a:solidFill>
              </a:rPr>
              <a:t>3 </a:t>
            </a:r>
            <a:r>
              <a:rPr lang="en-US" altLang="en-US" sz="2800" dirty="0">
                <a:solidFill>
                  <a:srgbClr val="FF0000"/>
                </a:solidFill>
              </a:rPr>
              <a:t>&gt;… &gt; </a:t>
            </a:r>
            <a:r>
              <a:rPr lang="en-US" altLang="en-US" sz="2800" dirty="0" err="1" smtClean="0">
                <a:solidFill>
                  <a:srgbClr val="FF0000"/>
                </a:solidFill>
                <a:latin typeface="Symbol" pitchFamily="18" charset="2"/>
              </a:rPr>
              <a:t>s</a:t>
            </a:r>
            <a:r>
              <a:rPr lang="en-US" altLang="en-US" sz="2800" baseline="-25000" dirty="0" err="1" smtClean="0">
                <a:solidFill>
                  <a:srgbClr val="FF0000"/>
                </a:solidFill>
              </a:rPr>
              <a:t>k</a:t>
            </a:r>
            <a:r>
              <a:rPr lang="en-US" altLang="en-US" sz="2800" baseline="-25000" dirty="0" smtClean="0">
                <a:solidFill>
                  <a:srgbClr val="FF0000"/>
                </a:solidFill>
              </a:rPr>
              <a:t>       </a:t>
            </a:r>
            <a:r>
              <a:rPr lang="en-US" altLang="en-US" sz="2400" i="1" dirty="0" smtClean="0"/>
              <a:t>(</a:t>
            </a:r>
            <a:r>
              <a:rPr lang="en-US" altLang="en-US" sz="2400" dirty="0">
                <a:latin typeface="Symbol" pitchFamily="18" charset="2"/>
              </a:rPr>
              <a:t>s</a:t>
            </a:r>
            <a:r>
              <a:rPr lang="en-US" altLang="en-US" sz="2400" i="1" dirty="0" smtClean="0"/>
              <a:t> </a:t>
            </a:r>
            <a:r>
              <a:rPr lang="en-US" altLang="en-US" sz="2400" i="1" dirty="0"/>
              <a:t>is the </a:t>
            </a:r>
            <a:r>
              <a:rPr lang="en-US" altLang="en-US" sz="2400" i="1" dirty="0" smtClean="0"/>
              <a:t>kernel width)</a:t>
            </a:r>
            <a:endParaRPr lang="en-US" altLang="en-US" sz="2400" i="1" dirty="0"/>
          </a:p>
          <a:p>
            <a:pPr>
              <a:buFontTx/>
              <a:buNone/>
            </a:pPr>
            <a:endParaRPr lang="en-US" alt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67280" y="1513840"/>
            <a:ext cx="4033520" cy="3693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96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86" name="Rectangle 38"/>
          <p:cNvSpPr>
            <a:spLocks noGrp="1" noChangeArrowheads="1"/>
          </p:cNvSpPr>
          <p:nvPr>
            <p:ph type="title"/>
          </p:nvPr>
        </p:nvSpPr>
        <p:spPr>
          <a:xfrm>
            <a:off x="927100" y="2286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Equivalent formulations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13</a:t>
            </a:fld>
            <a:endParaRPr lang="en-US"/>
          </a:p>
        </p:txBody>
      </p:sp>
      <p:sp>
        <p:nvSpPr>
          <p:cNvPr id="80" name="Freeform 79"/>
          <p:cNvSpPr/>
          <p:nvPr/>
        </p:nvSpPr>
        <p:spPr>
          <a:xfrm>
            <a:off x="4572000" y="2613600"/>
            <a:ext cx="3456000" cy="3211200"/>
          </a:xfrm>
          <a:custGeom>
            <a:avLst/>
            <a:gdLst>
              <a:gd name="connsiteX0" fmla="*/ 86400 w 3456000"/>
              <a:gd name="connsiteY0" fmla="*/ 316800 h 3211200"/>
              <a:gd name="connsiteX1" fmla="*/ 388800 w 3456000"/>
              <a:gd name="connsiteY1" fmla="*/ 0 h 3211200"/>
              <a:gd name="connsiteX2" fmla="*/ 3456000 w 3456000"/>
              <a:gd name="connsiteY2" fmla="*/ 2865600 h 3211200"/>
              <a:gd name="connsiteX3" fmla="*/ 3110400 w 3456000"/>
              <a:gd name="connsiteY3" fmla="*/ 3211200 h 3211200"/>
              <a:gd name="connsiteX4" fmla="*/ 0 w 3456000"/>
              <a:gd name="connsiteY4" fmla="*/ 302400 h 32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000" h="3211200">
                <a:moveTo>
                  <a:pt x="86400" y="316800"/>
                </a:moveTo>
                <a:lnTo>
                  <a:pt x="388800" y="0"/>
                </a:lnTo>
                <a:lnTo>
                  <a:pt x="3456000" y="2865600"/>
                </a:lnTo>
                <a:lnTo>
                  <a:pt x="3110400" y="3211200"/>
                </a:lnTo>
                <a:lnTo>
                  <a:pt x="0" y="302400"/>
                </a:lnTo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7AE947-2A1D-49DB-AAF9-66B4A4AB3439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4148913" y="2435225"/>
            <a:ext cx="4160838" cy="3919538"/>
            <a:chOff x="0" y="2435225"/>
            <a:chExt cx="4160838" cy="3919538"/>
          </a:xfrm>
        </p:grpSpPr>
        <p:sp>
          <p:nvSpPr>
            <p:cNvPr id="83" name="Oval 39"/>
            <p:cNvSpPr>
              <a:spLocks noChangeArrowheads="1"/>
            </p:cNvSpPr>
            <p:nvPr/>
          </p:nvSpPr>
          <p:spPr bwMode="auto">
            <a:xfrm>
              <a:off x="1598613" y="5532438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Oval 40"/>
            <p:cNvSpPr>
              <a:spLocks noChangeArrowheads="1"/>
            </p:cNvSpPr>
            <p:nvPr/>
          </p:nvSpPr>
          <p:spPr bwMode="auto">
            <a:xfrm>
              <a:off x="1446213" y="5313363"/>
              <a:ext cx="103187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Oval 41"/>
            <p:cNvSpPr>
              <a:spLocks noChangeArrowheads="1"/>
            </p:cNvSpPr>
            <p:nvPr/>
          </p:nvSpPr>
          <p:spPr bwMode="auto">
            <a:xfrm>
              <a:off x="2232025" y="5314950"/>
              <a:ext cx="100013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Oval 42"/>
            <p:cNvSpPr>
              <a:spLocks noChangeArrowheads="1"/>
            </p:cNvSpPr>
            <p:nvPr/>
          </p:nvSpPr>
          <p:spPr bwMode="auto">
            <a:xfrm>
              <a:off x="1203325" y="5281613"/>
              <a:ext cx="100013" cy="98425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Oval 43"/>
            <p:cNvSpPr>
              <a:spLocks noChangeArrowheads="1"/>
            </p:cNvSpPr>
            <p:nvPr/>
          </p:nvSpPr>
          <p:spPr bwMode="auto">
            <a:xfrm>
              <a:off x="760413" y="4660900"/>
              <a:ext cx="101600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Oval 45"/>
            <p:cNvSpPr>
              <a:spLocks noChangeArrowheads="1"/>
            </p:cNvSpPr>
            <p:nvPr/>
          </p:nvSpPr>
          <p:spPr bwMode="auto">
            <a:xfrm>
              <a:off x="2413794" y="4764088"/>
              <a:ext cx="103187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Oval 47"/>
            <p:cNvSpPr>
              <a:spLocks noChangeArrowheads="1"/>
            </p:cNvSpPr>
            <p:nvPr/>
          </p:nvSpPr>
          <p:spPr bwMode="auto">
            <a:xfrm>
              <a:off x="1847850" y="4568825"/>
              <a:ext cx="101600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49"/>
            <p:cNvSpPr>
              <a:spLocks/>
            </p:cNvSpPr>
            <p:nvPr/>
          </p:nvSpPr>
          <p:spPr bwMode="auto">
            <a:xfrm flipV="1">
              <a:off x="3152775" y="4146550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50"/>
            <p:cNvSpPr>
              <a:spLocks/>
            </p:cNvSpPr>
            <p:nvPr/>
          </p:nvSpPr>
          <p:spPr bwMode="auto">
            <a:xfrm flipV="1">
              <a:off x="3260725" y="4295775"/>
              <a:ext cx="128588" cy="117475"/>
            </a:xfrm>
            <a:custGeom>
              <a:avLst/>
              <a:gdLst>
                <a:gd name="T0" fmla="*/ 0 w 69"/>
                <a:gd name="T1" fmla="*/ 41 h 65"/>
                <a:gd name="T2" fmla="*/ 26 w 69"/>
                <a:gd name="T3" fmla="*/ 41 h 65"/>
                <a:gd name="T4" fmla="*/ 35 w 69"/>
                <a:gd name="T5" fmla="*/ 65 h 65"/>
                <a:gd name="T6" fmla="*/ 43 w 69"/>
                <a:gd name="T7" fmla="*/ 41 h 65"/>
                <a:gd name="T8" fmla="*/ 69 w 69"/>
                <a:gd name="T9" fmla="*/ 41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1"/>
                  </a:moveTo>
                  <a:lnTo>
                    <a:pt x="26" y="41"/>
                  </a:lnTo>
                  <a:lnTo>
                    <a:pt x="35" y="65"/>
                  </a:lnTo>
                  <a:lnTo>
                    <a:pt x="43" y="41"/>
                  </a:lnTo>
                  <a:lnTo>
                    <a:pt x="69" y="41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51"/>
            <p:cNvSpPr>
              <a:spLocks/>
            </p:cNvSpPr>
            <p:nvPr/>
          </p:nvSpPr>
          <p:spPr bwMode="auto">
            <a:xfrm flipV="1">
              <a:off x="2384425" y="3419475"/>
              <a:ext cx="128588" cy="115888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52"/>
            <p:cNvSpPr>
              <a:spLocks/>
            </p:cNvSpPr>
            <p:nvPr/>
          </p:nvSpPr>
          <p:spPr bwMode="auto">
            <a:xfrm flipV="1">
              <a:off x="2376488" y="408305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53"/>
            <p:cNvSpPr>
              <a:spLocks/>
            </p:cNvSpPr>
            <p:nvPr/>
          </p:nvSpPr>
          <p:spPr bwMode="auto">
            <a:xfrm flipV="1">
              <a:off x="2465388" y="368617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54"/>
            <p:cNvSpPr>
              <a:spLocks/>
            </p:cNvSpPr>
            <p:nvPr/>
          </p:nvSpPr>
          <p:spPr bwMode="auto">
            <a:xfrm flipV="1">
              <a:off x="1933575" y="344805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55"/>
            <p:cNvSpPr>
              <a:spLocks/>
            </p:cNvSpPr>
            <p:nvPr/>
          </p:nvSpPr>
          <p:spPr bwMode="auto">
            <a:xfrm flipV="1">
              <a:off x="2243138" y="326072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56"/>
            <p:cNvSpPr>
              <a:spLocks/>
            </p:cNvSpPr>
            <p:nvPr/>
          </p:nvSpPr>
          <p:spPr bwMode="auto">
            <a:xfrm flipV="1">
              <a:off x="2828925" y="3065463"/>
              <a:ext cx="128588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57"/>
            <p:cNvSpPr>
              <a:spLocks/>
            </p:cNvSpPr>
            <p:nvPr/>
          </p:nvSpPr>
          <p:spPr bwMode="auto">
            <a:xfrm flipV="1">
              <a:off x="2478088" y="357187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58"/>
            <p:cNvSpPr>
              <a:spLocks/>
            </p:cNvSpPr>
            <p:nvPr/>
          </p:nvSpPr>
          <p:spPr bwMode="auto">
            <a:xfrm flipV="1">
              <a:off x="3175000" y="3332163"/>
              <a:ext cx="125413" cy="115887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59"/>
            <p:cNvSpPr>
              <a:spLocks noChangeShapeType="1"/>
            </p:cNvSpPr>
            <p:nvPr/>
          </p:nvSpPr>
          <p:spPr bwMode="auto">
            <a:xfrm>
              <a:off x="487363" y="5902325"/>
              <a:ext cx="3532187" cy="0"/>
            </a:xfrm>
            <a:prstGeom prst="line">
              <a:avLst/>
            </a:prstGeom>
            <a:noFill/>
            <a:ln w="27051" cap="rnd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60"/>
            <p:cNvSpPr>
              <a:spLocks noChangeShapeType="1"/>
            </p:cNvSpPr>
            <p:nvPr/>
          </p:nvSpPr>
          <p:spPr bwMode="auto">
            <a:xfrm flipV="1">
              <a:off x="487363" y="2505075"/>
              <a:ext cx="1587" cy="339725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61"/>
            <p:cNvSpPr>
              <a:spLocks/>
            </p:cNvSpPr>
            <p:nvPr/>
          </p:nvSpPr>
          <p:spPr bwMode="auto">
            <a:xfrm flipV="1">
              <a:off x="446088" y="2435225"/>
              <a:ext cx="84137" cy="107950"/>
            </a:xfrm>
            <a:custGeom>
              <a:avLst/>
              <a:gdLst>
                <a:gd name="T0" fmla="*/ 0 w 45"/>
                <a:gd name="T1" fmla="*/ 0 h 60"/>
                <a:gd name="T2" fmla="*/ 22 w 45"/>
                <a:gd name="T3" fmla="*/ 60 h 60"/>
                <a:gd name="T4" fmla="*/ 45 w 45"/>
                <a:gd name="T5" fmla="*/ 0 h 60"/>
                <a:gd name="T6" fmla="*/ 22 w 45"/>
                <a:gd name="T7" fmla="*/ 21 h 60"/>
                <a:gd name="T8" fmla="*/ 0 w 4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0">
                  <a:moveTo>
                    <a:pt x="0" y="0"/>
                  </a:moveTo>
                  <a:lnTo>
                    <a:pt x="22" y="60"/>
                  </a:lnTo>
                  <a:lnTo>
                    <a:pt x="45" y="0"/>
                  </a:lnTo>
                  <a:lnTo>
                    <a:pt x="22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Text Box 62"/>
            <p:cNvSpPr txBox="1">
              <a:spLocks noChangeArrowheads="1"/>
            </p:cNvSpPr>
            <p:nvPr/>
          </p:nvSpPr>
          <p:spPr bwMode="auto">
            <a:xfrm>
              <a:off x="3470275" y="5957888"/>
              <a:ext cx="690563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38" name="Text Box 63"/>
            <p:cNvSpPr txBox="1">
              <a:spLocks noChangeArrowheads="1"/>
            </p:cNvSpPr>
            <p:nvPr/>
          </p:nvSpPr>
          <p:spPr bwMode="auto">
            <a:xfrm>
              <a:off x="0" y="2479675"/>
              <a:ext cx="447675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78" name="Oval 65"/>
            <p:cNvSpPr>
              <a:spLocks noChangeArrowheads="1"/>
            </p:cNvSpPr>
            <p:nvPr/>
          </p:nvSpPr>
          <p:spPr bwMode="auto">
            <a:xfrm>
              <a:off x="971550" y="4938713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Oval 66"/>
            <p:cNvSpPr>
              <a:spLocks noChangeArrowheads="1"/>
            </p:cNvSpPr>
            <p:nvPr/>
          </p:nvSpPr>
          <p:spPr bwMode="auto">
            <a:xfrm>
              <a:off x="1852613" y="4989513"/>
              <a:ext cx="100012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Oval 67"/>
            <p:cNvSpPr>
              <a:spLocks noChangeArrowheads="1"/>
            </p:cNvSpPr>
            <p:nvPr/>
          </p:nvSpPr>
          <p:spPr bwMode="auto">
            <a:xfrm>
              <a:off x="1506538" y="3876675"/>
              <a:ext cx="100012" cy="98425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68"/>
            <p:cNvSpPr>
              <a:spLocks/>
            </p:cNvSpPr>
            <p:nvPr/>
          </p:nvSpPr>
          <p:spPr bwMode="auto">
            <a:xfrm flipV="1">
              <a:off x="2919413" y="447040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69"/>
            <p:cNvSpPr>
              <a:spLocks/>
            </p:cNvSpPr>
            <p:nvPr/>
          </p:nvSpPr>
          <p:spPr bwMode="auto">
            <a:xfrm flipV="1">
              <a:off x="2084388" y="3668713"/>
              <a:ext cx="128587" cy="117475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Oval 70"/>
            <p:cNvSpPr>
              <a:spLocks noChangeArrowheads="1"/>
            </p:cNvSpPr>
            <p:nvPr/>
          </p:nvSpPr>
          <p:spPr bwMode="auto">
            <a:xfrm>
              <a:off x="2009775" y="4411663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" name="Line 64"/>
          <p:cNvSpPr>
            <a:spLocks noChangeShapeType="1"/>
          </p:cNvSpPr>
          <p:nvPr/>
        </p:nvSpPr>
        <p:spPr bwMode="auto">
          <a:xfrm>
            <a:off x="4876800" y="2819400"/>
            <a:ext cx="2971800" cy="2809876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1866078" y="1371600"/>
            <a:ext cx="9509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dirty="0" err="1" smtClean="0"/>
              <a:t>ǁ</a:t>
            </a:r>
            <a:r>
              <a:rPr lang="en-US" altLang="en-US" sz="2000" b="1" dirty="0" err="1" smtClean="0"/>
              <a:t>w</a:t>
            </a:r>
            <a:r>
              <a:rPr lang="en-US" altLang="en-US" sz="2000" dirty="0" err="1" smtClean="0"/>
              <a:t>ǁ</a:t>
            </a:r>
            <a:r>
              <a:rPr lang="en-US" altLang="en-US" sz="2000" dirty="0" smtClean="0"/>
              <a:t> = 1</a:t>
            </a:r>
            <a:endParaRPr lang="en-US" sz="2000" dirty="0"/>
          </a:p>
        </p:txBody>
      </p:sp>
      <p:sp>
        <p:nvSpPr>
          <p:cNvPr id="225" name="Rectangle 1052"/>
          <p:cNvSpPr>
            <a:spLocks noChangeArrowheads="1"/>
          </p:cNvSpPr>
          <p:nvPr/>
        </p:nvSpPr>
        <p:spPr bwMode="auto">
          <a:xfrm rot="2692619">
            <a:off x="4991228" y="2939534"/>
            <a:ext cx="922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latin typeface="Arial" pitchFamily="34" charset="0"/>
              </a:rPr>
              <a:t>f(</a:t>
            </a:r>
            <a:r>
              <a:rPr lang="en-US" altLang="en-US" b="1" dirty="0">
                <a:latin typeface="Arial" pitchFamily="34" charset="0"/>
              </a:rPr>
              <a:t>x</a:t>
            </a:r>
            <a:r>
              <a:rPr lang="en-US" altLang="en-US" b="0" dirty="0">
                <a:latin typeface="Arial" pitchFamily="34" charset="0"/>
              </a:rPr>
              <a:t>) = </a:t>
            </a:r>
            <a:r>
              <a:rPr lang="en-US" altLang="en-US" b="0" dirty="0" smtClean="0">
                <a:latin typeface="Arial" pitchFamily="34" charset="0"/>
              </a:rPr>
              <a:t>0</a:t>
            </a:r>
            <a:endParaRPr lang="en-US" altLang="en-US" b="0" dirty="0">
              <a:latin typeface="Arial" pitchFamily="34" charset="0"/>
            </a:endParaRPr>
          </a:p>
        </p:txBody>
      </p:sp>
      <p:sp>
        <p:nvSpPr>
          <p:cNvPr id="226" name="Rectangle 1052"/>
          <p:cNvSpPr>
            <a:spLocks noChangeArrowheads="1"/>
          </p:cNvSpPr>
          <p:nvPr/>
        </p:nvSpPr>
        <p:spPr bwMode="auto">
          <a:xfrm rot="2692619">
            <a:off x="7297654" y="4779985"/>
            <a:ext cx="922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latin typeface="Arial" pitchFamily="34" charset="0"/>
              </a:rPr>
              <a:t>f(</a:t>
            </a:r>
            <a:r>
              <a:rPr lang="en-US" altLang="en-US" b="1" dirty="0">
                <a:latin typeface="Arial" pitchFamily="34" charset="0"/>
              </a:rPr>
              <a:t>x</a:t>
            </a:r>
            <a:r>
              <a:rPr lang="en-US" altLang="en-US" b="0" dirty="0">
                <a:latin typeface="Arial" pitchFamily="34" charset="0"/>
              </a:rPr>
              <a:t>) = </a:t>
            </a:r>
            <a:r>
              <a:rPr lang="en-US" altLang="en-US" b="0" dirty="0" smtClean="0">
                <a:latin typeface="Arial" pitchFamily="34" charset="0"/>
              </a:rPr>
              <a:t>1</a:t>
            </a:r>
            <a:endParaRPr lang="en-US" altLang="en-US" b="0" dirty="0">
              <a:latin typeface="Arial" pitchFamily="34" charset="0"/>
            </a:endParaRPr>
          </a:p>
        </p:txBody>
      </p:sp>
      <p:sp>
        <p:nvSpPr>
          <p:cNvPr id="227" name="Rectangle 1052"/>
          <p:cNvSpPr>
            <a:spLocks noChangeArrowheads="1"/>
          </p:cNvSpPr>
          <p:nvPr/>
        </p:nvSpPr>
        <p:spPr bwMode="auto">
          <a:xfrm rot="2692619">
            <a:off x="6585895" y="5289927"/>
            <a:ext cx="9989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latin typeface="Arial" pitchFamily="34" charset="0"/>
              </a:rPr>
              <a:t>f(</a:t>
            </a:r>
            <a:r>
              <a:rPr lang="en-US" altLang="en-US" b="1" dirty="0">
                <a:latin typeface="Arial" pitchFamily="34" charset="0"/>
              </a:rPr>
              <a:t>x</a:t>
            </a:r>
            <a:r>
              <a:rPr lang="en-US" altLang="en-US" b="0" dirty="0">
                <a:latin typeface="Arial" pitchFamily="34" charset="0"/>
              </a:rPr>
              <a:t>) </a:t>
            </a:r>
            <a:r>
              <a:rPr lang="en-US" altLang="en-US" b="0" dirty="0" smtClean="0">
                <a:latin typeface="Arial" pitchFamily="34" charset="0"/>
              </a:rPr>
              <a:t>= -1</a:t>
            </a:r>
            <a:endParaRPr lang="en-US" altLang="en-US" b="0" dirty="0">
              <a:latin typeface="Arial" pitchFamily="34" charset="0"/>
            </a:endParaRPr>
          </a:p>
        </p:txBody>
      </p:sp>
      <p:cxnSp>
        <p:nvCxnSpPr>
          <p:cNvPr id="228" name="Straight Arrow Connector 227"/>
          <p:cNvCxnSpPr/>
          <p:nvPr/>
        </p:nvCxnSpPr>
        <p:spPr>
          <a:xfrm rot="20361369" flipV="1">
            <a:off x="6646268" y="4289968"/>
            <a:ext cx="402483" cy="2127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 1052"/>
          <p:cNvSpPr>
            <a:spLocks noChangeArrowheads="1"/>
          </p:cNvSpPr>
          <p:nvPr/>
        </p:nvSpPr>
        <p:spPr bwMode="auto">
          <a:xfrm rot="2252067">
            <a:off x="6680367" y="3952546"/>
            <a:ext cx="7906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latin typeface="Arial" pitchFamily="34" charset="0"/>
              </a:rPr>
              <a:t>w/</a:t>
            </a:r>
            <a:r>
              <a:rPr lang="en-US" altLang="en-US" dirty="0" err="1" smtClean="0"/>
              <a:t>ǁ</a:t>
            </a:r>
            <a:r>
              <a:rPr lang="en-US" altLang="en-US" b="1" dirty="0" err="1">
                <a:latin typeface="Arial" pitchFamily="34" charset="0"/>
              </a:rPr>
              <a:t>w</a:t>
            </a:r>
            <a:r>
              <a:rPr lang="en-US" altLang="en-US" dirty="0" err="1" smtClean="0"/>
              <a:t>ǁ</a:t>
            </a:r>
            <a:endParaRPr lang="en-US" altLang="en-US" b="1" dirty="0">
              <a:latin typeface="Arial" pitchFamily="34" charset="0"/>
            </a:endParaRPr>
          </a:p>
        </p:txBody>
      </p:sp>
      <p:sp>
        <p:nvSpPr>
          <p:cNvPr id="230" name="Freeform 229"/>
          <p:cNvSpPr/>
          <p:nvPr/>
        </p:nvSpPr>
        <p:spPr>
          <a:xfrm>
            <a:off x="570222" y="2596560"/>
            <a:ext cx="3456000" cy="3211200"/>
          </a:xfrm>
          <a:custGeom>
            <a:avLst/>
            <a:gdLst>
              <a:gd name="connsiteX0" fmla="*/ 86400 w 3456000"/>
              <a:gd name="connsiteY0" fmla="*/ 316800 h 3211200"/>
              <a:gd name="connsiteX1" fmla="*/ 388800 w 3456000"/>
              <a:gd name="connsiteY1" fmla="*/ 0 h 3211200"/>
              <a:gd name="connsiteX2" fmla="*/ 3456000 w 3456000"/>
              <a:gd name="connsiteY2" fmla="*/ 2865600 h 3211200"/>
              <a:gd name="connsiteX3" fmla="*/ 3110400 w 3456000"/>
              <a:gd name="connsiteY3" fmla="*/ 3211200 h 3211200"/>
              <a:gd name="connsiteX4" fmla="*/ 0 w 3456000"/>
              <a:gd name="connsiteY4" fmla="*/ 302400 h 32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000" h="3211200">
                <a:moveTo>
                  <a:pt x="86400" y="316800"/>
                </a:moveTo>
                <a:lnTo>
                  <a:pt x="388800" y="0"/>
                </a:lnTo>
                <a:lnTo>
                  <a:pt x="3456000" y="2865600"/>
                </a:lnTo>
                <a:lnTo>
                  <a:pt x="3110400" y="3211200"/>
                </a:lnTo>
                <a:lnTo>
                  <a:pt x="0" y="302400"/>
                </a:lnTo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1" name="Group 230"/>
          <p:cNvGrpSpPr/>
          <p:nvPr/>
        </p:nvGrpSpPr>
        <p:grpSpPr>
          <a:xfrm>
            <a:off x="147135" y="2418185"/>
            <a:ext cx="4160838" cy="3919538"/>
            <a:chOff x="0" y="2435225"/>
            <a:chExt cx="4160838" cy="3919538"/>
          </a:xfrm>
        </p:grpSpPr>
        <p:sp>
          <p:nvSpPr>
            <p:cNvPr id="232" name="Oval 39"/>
            <p:cNvSpPr>
              <a:spLocks noChangeArrowheads="1"/>
            </p:cNvSpPr>
            <p:nvPr/>
          </p:nvSpPr>
          <p:spPr bwMode="auto">
            <a:xfrm>
              <a:off x="1598613" y="5532438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Oval 40"/>
            <p:cNvSpPr>
              <a:spLocks noChangeArrowheads="1"/>
            </p:cNvSpPr>
            <p:nvPr/>
          </p:nvSpPr>
          <p:spPr bwMode="auto">
            <a:xfrm>
              <a:off x="1446213" y="5313363"/>
              <a:ext cx="103187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Oval 41"/>
            <p:cNvSpPr>
              <a:spLocks noChangeArrowheads="1"/>
            </p:cNvSpPr>
            <p:nvPr/>
          </p:nvSpPr>
          <p:spPr bwMode="auto">
            <a:xfrm>
              <a:off x="2232025" y="5314950"/>
              <a:ext cx="100013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Oval 42"/>
            <p:cNvSpPr>
              <a:spLocks noChangeArrowheads="1"/>
            </p:cNvSpPr>
            <p:nvPr/>
          </p:nvSpPr>
          <p:spPr bwMode="auto">
            <a:xfrm>
              <a:off x="1203325" y="5281613"/>
              <a:ext cx="100013" cy="98425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Oval 43"/>
            <p:cNvSpPr>
              <a:spLocks noChangeArrowheads="1"/>
            </p:cNvSpPr>
            <p:nvPr/>
          </p:nvSpPr>
          <p:spPr bwMode="auto">
            <a:xfrm>
              <a:off x="760413" y="4660900"/>
              <a:ext cx="101600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Oval 45"/>
            <p:cNvSpPr>
              <a:spLocks noChangeArrowheads="1"/>
            </p:cNvSpPr>
            <p:nvPr/>
          </p:nvSpPr>
          <p:spPr bwMode="auto">
            <a:xfrm>
              <a:off x="2413794" y="4764088"/>
              <a:ext cx="103187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Oval 47"/>
            <p:cNvSpPr>
              <a:spLocks noChangeArrowheads="1"/>
            </p:cNvSpPr>
            <p:nvPr/>
          </p:nvSpPr>
          <p:spPr bwMode="auto">
            <a:xfrm>
              <a:off x="1847850" y="4568825"/>
              <a:ext cx="101600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Freeform 49"/>
            <p:cNvSpPr>
              <a:spLocks/>
            </p:cNvSpPr>
            <p:nvPr/>
          </p:nvSpPr>
          <p:spPr bwMode="auto">
            <a:xfrm flipV="1">
              <a:off x="3152775" y="4146550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Freeform 50"/>
            <p:cNvSpPr>
              <a:spLocks/>
            </p:cNvSpPr>
            <p:nvPr/>
          </p:nvSpPr>
          <p:spPr bwMode="auto">
            <a:xfrm flipV="1">
              <a:off x="3260725" y="4295775"/>
              <a:ext cx="128588" cy="117475"/>
            </a:xfrm>
            <a:custGeom>
              <a:avLst/>
              <a:gdLst>
                <a:gd name="T0" fmla="*/ 0 w 69"/>
                <a:gd name="T1" fmla="*/ 41 h 65"/>
                <a:gd name="T2" fmla="*/ 26 w 69"/>
                <a:gd name="T3" fmla="*/ 41 h 65"/>
                <a:gd name="T4" fmla="*/ 35 w 69"/>
                <a:gd name="T5" fmla="*/ 65 h 65"/>
                <a:gd name="T6" fmla="*/ 43 w 69"/>
                <a:gd name="T7" fmla="*/ 41 h 65"/>
                <a:gd name="T8" fmla="*/ 69 w 69"/>
                <a:gd name="T9" fmla="*/ 41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1"/>
                  </a:moveTo>
                  <a:lnTo>
                    <a:pt x="26" y="41"/>
                  </a:lnTo>
                  <a:lnTo>
                    <a:pt x="35" y="65"/>
                  </a:lnTo>
                  <a:lnTo>
                    <a:pt x="43" y="41"/>
                  </a:lnTo>
                  <a:lnTo>
                    <a:pt x="69" y="41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Freeform 51"/>
            <p:cNvSpPr>
              <a:spLocks/>
            </p:cNvSpPr>
            <p:nvPr/>
          </p:nvSpPr>
          <p:spPr bwMode="auto">
            <a:xfrm flipV="1">
              <a:off x="2384425" y="3419475"/>
              <a:ext cx="128588" cy="115888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Freeform 52"/>
            <p:cNvSpPr>
              <a:spLocks/>
            </p:cNvSpPr>
            <p:nvPr/>
          </p:nvSpPr>
          <p:spPr bwMode="auto">
            <a:xfrm flipV="1">
              <a:off x="2376488" y="408305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Freeform 53"/>
            <p:cNvSpPr>
              <a:spLocks/>
            </p:cNvSpPr>
            <p:nvPr/>
          </p:nvSpPr>
          <p:spPr bwMode="auto">
            <a:xfrm flipV="1">
              <a:off x="2465388" y="368617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Freeform 54"/>
            <p:cNvSpPr>
              <a:spLocks/>
            </p:cNvSpPr>
            <p:nvPr/>
          </p:nvSpPr>
          <p:spPr bwMode="auto">
            <a:xfrm flipV="1">
              <a:off x="1933575" y="344805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Freeform 55"/>
            <p:cNvSpPr>
              <a:spLocks/>
            </p:cNvSpPr>
            <p:nvPr/>
          </p:nvSpPr>
          <p:spPr bwMode="auto">
            <a:xfrm flipV="1">
              <a:off x="2243138" y="326072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Freeform 56"/>
            <p:cNvSpPr>
              <a:spLocks/>
            </p:cNvSpPr>
            <p:nvPr/>
          </p:nvSpPr>
          <p:spPr bwMode="auto">
            <a:xfrm flipV="1">
              <a:off x="2828925" y="3065463"/>
              <a:ext cx="128588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Freeform 57"/>
            <p:cNvSpPr>
              <a:spLocks/>
            </p:cNvSpPr>
            <p:nvPr/>
          </p:nvSpPr>
          <p:spPr bwMode="auto">
            <a:xfrm flipV="1">
              <a:off x="2478088" y="357187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Freeform 58"/>
            <p:cNvSpPr>
              <a:spLocks/>
            </p:cNvSpPr>
            <p:nvPr/>
          </p:nvSpPr>
          <p:spPr bwMode="auto">
            <a:xfrm flipV="1">
              <a:off x="3175000" y="3332163"/>
              <a:ext cx="125413" cy="115887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Line 59"/>
            <p:cNvSpPr>
              <a:spLocks noChangeShapeType="1"/>
            </p:cNvSpPr>
            <p:nvPr/>
          </p:nvSpPr>
          <p:spPr bwMode="auto">
            <a:xfrm>
              <a:off x="487363" y="5902325"/>
              <a:ext cx="3532187" cy="0"/>
            </a:xfrm>
            <a:prstGeom prst="line">
              <a:avLst/>
            </a:prstGeom>
            <a:noFill/>
            <a:ln w="27051" cap="rnd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Line 60"/>
            <p:cNvSpPr>
              <a:spLocks noChangeShapeType="1"/>
            </p:cNvSpPr>
            <p:nvPr/>
          </p:nvSpPr>
          <p:spPr bwMode="auto">
            <a:xfrm flipV="1">
              <a:off x="487363" y="2505075"/>
              <a:ext cx="1587" cy="339725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Freeform 61"/>
            <p:cNvSpPr>
              <a:spLocks/>
            </p:cNvSpPr>
            <p:nvPr/>
          </p:nvSpPr>
          <p:spPr bwMode="auto">
            <a:xfrm flipV="1">
              <a:off x="446088" y="2435225"/>
              <a:ext cx="84137" cy="107950"/>
            </a:xfrm>
            <a:custGeom>
              <a:avLst/>
              <a:gdLst>
                <a:gd name="T0" fmla="*/ 0 w 45"/>
                <a:gd name="T1" fmla="*/ 0 h 60"/>
                <a:gd name="T2" fmla="*/ 22 w 45"/>
                <a:gd name="T3" fmla="*/ 60 h 60"/>
                <a:gd name="T4" fmla="*/ 45 w 45"/>
                <a:gd name="T5" fmla="*/ 0 h 60"/>
                <a:gd name="T6" fmla="*/ 22 w 45"/>
                <a:gd name="T7" fmla="*/ 21 h 60"/>
                <a:gd name="T8" fmla="*/ 0 w 4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0">
                  <a:moveTo>
                    <a:pt x="0" y="0"/>
                  </a:moveTo>
                  <a:lnTo>
                    <a:pt x="22" y="60"/>
                  </a:lnTo>
                  <a:lnTo>
                    <a:pt x="45" y="0"/>
                  </a:lnTo>
                  <a:lnTo>
                    <a:pt x="22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Text Box 62"/>
            <p:cNvSpPr txBox="1">
              <a:spLocks noChangeArrowheads="1"/>
            </p:cNvSpPr>
            <p:nvPr/>
          </p:nvSpPr>
          <p:spPr bwMode="auto">
            <a:xfrm>
              <a:off x="3470275" y="5957888"/>
              <a:ext cx="690563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253" name="Text Box 63"/>
            <p:cNvSpPr txBox="1">
              <a:spLocks noChangeArrowheads="1"/>
            </p:cNvSpPr>
            <p:nvPr/>
          </p:nvSpPr>
          <p:spPr bwMode="auto">
            <a:xfrm>
              <a:off x="0" y="2479675"/>
              <a:ext cx="447675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254" name="Oval 65"/>
            <p:cNvSpPr>
              <a:spLocks noChangeArrowheads="1"/>
            </p:cNvSpPr>
            <p:nvPr/>
          </p:nvSpPr>
          <p:spPr bwMode="auto">
            <a:xfrm>
              <a:off x="971550" y="4938713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Oval 66"/>
            <p:cNvSpPr>
              <a:spLocks noChangeArrowheads="1"/>
            </p:cNvSpPr>
            <p:nvPr/>
          </p:nvSpPr>
          <p:spPr bwMode="auto">
            <a:xfrm>
              <a:off x="1852613" y="4989513"/>
              <a:ext cx="100012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Oval 67"/>
            <p:cNvSpPr>
              <a:spLocks noChangeArrowheads="1"/>
            </p:cNvSpPr>
            <p:nvPr/>
          </p:nvSpPr>
          <p:spPr bwMode="auto">
            <a:xfrm>
              <a:off x="1506538" y="3876675"/>
              <a:ext cx="100012" cy="98425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Freeform 68"/>
            <p:cNvSpPr>
              <a:spLocks/>
            </p:cNvSpPr>
            <p:nvPr/>
          </p:nvSpPr>
          <p:spPr bwMode="auto">
            <a:xfrm flipV="1">
              <a:off x="2919413" y="447040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Freeform 69"/>
            <p:cNvSpPr>
              <a:spLocks/>
            </p:cNvSpPr>
            <p:nvPr/>
          </p:nvSpPr>
          <p:spPr bwMode="auto">
            <a:xfrm flipV="1">
              <a:off x="2084388" y="3668713"/>
              <a:ext cx="128587" cy="117475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Oval 70"/>
            <p:cNvSpPr>
              <a:spLocks noChangeArrowheads="1"/>
            </p:cNvSpPr>
            <p:nvPr/>
          </p:nvSpPr>
          <p:spPr bwMode="auto">
            <a:xfrm>
              <a:off x="2009775" y="4411663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0" name="Line 64"/>
          <p:cNvSpPr>
            <a:spLocks noChangeShapeType="1"/>
          </p:cNvSpPr>
          <p:nvPr/>
        </p:nvSpPr>
        <p:spPr bwMode="auto">
          <a:xfrm>
            <a:off x="875022" y="2802360"/>
            <a:ext cx="2971800" cy="2809876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Rectangle 1052"/>
          <p:cNvSpPr>
            <a:spLocks noChangeArrowheads="1"/>
          </p:cNvSpPr>
          <p:nvPr/>
        </p:nvSpPr>
        <p:spPr bwMode="auto">
          <a:xfrm rot="2692619">
            <a:off x="989450" y="2922494"/>
            <a:ext cx="922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latin typeface="Arial" pitchFamily="34" charset="0"/>
              </a:rPr>
              <a:t>f(</a:t>
            </a:r>
            <a:r>
              <a:rPr lang="en-US" altLang="en-US" b="1" dirty="0">
                <a:latin typeface="Arial" pitchFamily="34" charset="0"/>
              </a:rPr>
              <a:t>x</a:t>
            </a:r>
            <a:r>
              <a:rPr lang="en-US" altLang="en-US" b="0" dirty="0">
                <a:latin typeface="Arial" pitchFamily="34" charset="0"/>
              </a:rPr>
              <a:t>) = </a:t>
            </a:r>
            <a:r>
              <a:rPr lang="en-US" altLang="en-US" b="0" dirty="0" smtClean="0">
                <a:latin typeface="Arial" pitchFamily="34" charset="0"/>
              </a:rPr>
              <a:t>0</a:t>
            </a:r>
            <a:endParaRPr lang="en-US" altLang="en-US" b="0" dirty="0">
              <a:latin typeface="Arial" pitchFamily="34" charset="0"/>
            </a:endParaRPr>
          </a:p>
        </p:txBody>
      </p:sp>
      <p:sp>
        <p:nvSpPr>
          <p:cNvPr id="262" name="Rectangle 1052"/>
          <p:cNvSpPr>
            <a:spLocks noChangeArrowheads="1"/>
          </p:cNvSpPr>
          <p:nvPr/>
        </p:nvSpPr>
        <p:spPr bwMode="auto">
          <a:xfrm rot="2692619">
            <a:off x="3263816" y="4762945"/>
            <a:ext cx="9861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latin typeface="Arial" pitchFamily="34" charset="0"/>
              </a:rPr>
              <a:t>f(</a:t>
            </a:r>
            <a:r>
              <a:rPr lang="en-US" altLang="en-US" b="1" dirty="0">
                <a:latin typeface="Arial" pitchFamily="34" charset="0"/>
              </a:rPr>
              <a:t>x</a:t>
            </a:r>
            <a:r>
              <a:rPr lang="en-US" altLang="en-US" b="0" dirty="0">
                <a:latin typeface="Arial" pitchFamily="34" charset="0"/>
              </a:rPr>
              <a:t>) = </a:t>
            </a:r>
            <a:r>
              <a:rPr lang="en-US" altLang="en-US" b="0" dirty="0" smtClean="0">
                <a:latin typeface="Arial" pitchFamily="34" charset="0"/>
              </a:rPr>
              <a:t>M</a:t>
            </a:r>
            <a:endParaRPr lang="en-US" altLang="en-US" b="0" dirty="0">
              <a:latin typeface="Arial" pitchFamily="34" charset="0"/>
            </a:endParaRPr>
          </a:p>
        </p:txBody>
      </p:sp>
      <p:sp>
        <p:nvSpPr>
          <p:cNvPr id="263" name="Rectangle 1052"/>
          <p:cNvSpPr>
            <a:spLocks noChangeArrowheads="1"/>
          </p:cNvSpPr>
          <p:nvPr/>
        </p:nvSpPr>
        <p:spPr bwMode="auto">
          <a:xfrm rot="2692619">
            <a:off x="2552057" y="5272887"/>
            <a:ext cx="10631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latin typeface="Arial" pitchFamily="34" charset="0"/>
              </a:rPr>
              <a:t>f(</a:t>
            </a:r>
            <a:r>
              <a:rPr lang="en-US" altLang="en-US" b="1" dirty="0">
                <a:latin typeface="Arial" pitchFamily="34" charset="0"/>
              </a:rPr>
              <a:t>x</a:t>
            </a:r>
            <a:r>
              <a:rPr lang="en-US" altLang="en-US" b="0" dirty="0">
                <a:latin typeface="Arial" pitchFamily="34" charset="0"/>
              </a:rPr>
              <a:t>) </a:t>
            </a:r>
            <a:r>
              <a:rPr lang="en-US" altLang="en-US" b="0" dirty="0" smtClean="0">
                <a:latin typeface="Arial" pitchFamily="34" charset="0"/>
              </a:rPr>
              <a:t>= -M</a:t>
            </a:r>
            <a:endParaRPr lang="en-US" altLang="en-US" b="0" dirty="0">
              <a:latin typeface="Arial" pitchFamily="34" charset="0"/>
            </a:endParaRPr>
          </a:p>
        </p:txBody>
      </p:sp>
      <p:cxnSp>
        <p:nvCxnSpPr>
          <p:cNvPr id="264" name="Straight Arrow Connector 263"/>
          <p:cNvCxnSpPr/>
          <p:nvPr/>
        </p:nvCxnSpPr>
        <p:spPr>
          <a:xfrm rot="20361369" flipV="1">
            <a:off x="2644490" y="4272928"/>
            <a:ext cx="402483" cy="2127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1052"/>
          <p:cNvSpPr>
            <a:spLocks noChangeArrowheads="1"/>
          </p:cNvSpPr>
          <p:nvPr/>
        </p:nvSpPr>
        <p:spPr bwMode="auto">
          <a:xfrm rot="2252067">
            <a:off x="2891788" y="3935506"/>
            <a:ext cx="364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1" dirty="0">
                <a:latin typeface="Arial" pitchFamily="34" charset="0"/>
              </a:rPr>
              <a:t>w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811657" y="1804530"/>
            <a:ext cx="32842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dirty="0" err="1" smtClean="0"/>
              <a:t>M</a:t>
            </a:r>
            <a:r>
              <a:rPr lang="en-US" altLang="en-US" sz="2000" baseline="-25000" dirty="0" err="1" smtClean="0"/>
              <a:t>opt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= </a:t>
            </a:r>
            <a:r>
              <a:rPr lang="en-US" altLang="en-US" sz="2000" dirty="0" err="1" smtClean="0"/>
              <a:t>argmax</a:t>
            </a:r>
            <a:r>
              <a:rPr lang="en-US" altLang="en-US" sz="2000" baseline="-25000" dirty="0" err="1" smtClean="0"/>
              <a:t>w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(min</a:t>
            </a:r>
            <a:r>
              <a:rPr lang="en-US" altLang="en-US" sz="2000" baseline="-25000" dirty="0"/>
              <a:t>k</a:t>
            </a:r>
            <a:r>
              <a:rPr lang="en-US" altLang="en-US" sz="2000" dirty="0"/>
              <a:t>(</a:t>
            </a:r>
            <a:r>
              <a:rPr lang="en-US" altLang="en-US" sz="2000" dirty="0" err="1"/>
              <a:t>y</a:t>
            </a:r>
            <a:r>
              <a:rPr lang="en-US" altLang="en-US" sz="2000" baseline="30000" dirty="0" err="1"/>
              <a:t>k</a:t>
            </a:r>
            <a:r>
              <a:rPr lang="en-US" altLang="en-US" sz="2000" dirty="0" err="1"/>
              <a:t>f</a:t>
            </a:r>
            <a:r>
              <a:rPr lang="en-US" altLang="en-US" sz="2000" dirty="0"/>
              <a:t>(</a:t>
            </a:r>
            <a:r>
              <a:rPr lang="en-US" altLang="en-US" sz="2000" b="1" dirty="0" err="1"/>
              <a:t>x</a:t>
            </a:r>
            <a:r>
              <a:rPr lang="en-US" altLang="en-US" sz="2000" baseline="30000" dirty="0" err="1"/>
              <a:t>k</a:t>
            </a:r>
            <a:r>
              <a:rPr lang="en-US" altLang="en-US" sz="2000" dirty="0"/>
              <a:t>))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5954207" y="1454811"/>
            <a:ext cx="20156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M = </a:t>
            </a:r>
            <a:r>
              <a:rPr lang="en-US" altLang="en-US" dirty="0" smtClean="0"/>
              <a:t>1/</a:t>
            </a:r>
            <a:r>
              <a:rPr lang="en-US" altLang="en-US" dirty="0"/>
              <a:t> </a:t>
            </a:r>
            <a:r>
              <a:rPr lang="en-US" altLang="en-US" dirty="0" err="1" smtClean="0"/>
              <a:t>ǁ</a:t>
            </a:r>
            <a:r>
              <a:rPr lang="en-US" altLang="en-US" b="1" dirty="0" err="1" smtClean="0"/>
              <a:t>w</a:t>
            </a:r>
            <a:r>
              <a:rPr lang="en-US" altLang="en-US" dirty="0" err="1" smtClean="0"/>
              <a:t>ǁ</a:t>
            </a:r>
            <a:endParaRPr lang="en-US" altLang="en-US" dirty="0" smtClean="0"/>
          </a:p>
          <a:p>
            <a:r>
              <a:rPr lang="en-US" altLang="en-US" dirty="0" err="1"/>
              <a:t>M</a:t>
            </a:r>
            <a:r>
              <a:rPr lang="en-US" altLang="en-US" baseline="-25000" dirty="0" err="1"/>
              <a:t>opt</a:t>
            </a:r>
            <a:r>
              <a:rPr lang="en-US" altLang="en-US" dirty="0"/>
              <a:t> </a:t>
            </a:r>
            <a:r>
              <a:rPr lang="en-US" altLang="en-US" dirty="0" smtClean="0"/>
              <a:t>= max (</a:t>
            </a:r>
            <a:r>
              <a:rPr lang="en-US" altLang="en-US" dirty="0"/>
              <a:t>1/ </a:t>
            </a:r>
            <a:r>
              <a:rPr lang="en-US" altLang="en-US" dirty="0" err="1" smtClean="0"/>
              <a:t>ǁ</a:t>
            </a:r>
            <a:r>
              <a:rPr lang="en-US" altLang="en-US" b="1" dirty="0" err="1" smtClean="0"/>
              <a:t>w</a:t>
            </a:r>
            <a:r>
              <a:rPr lang="en-US" altLang="en-US" dirty="0" err="1" smtClean="0"/>
              <a:t>ǁ</a:t>
            </a:r>
            <a:r>
              <a:rPr lang="en-US" altLang="en-US" dirty="0" smtClean="0"/>
              <a:t>)</a:t>
            </a:r>
          </a:p>
          <a:p>
            <a:r>
              <a:rPr lang="en-US" altLang="en-US" dirty="0" err="1" smtClean="0"/>
              <a:t>s.t.</a:t>
            </a:r>
            <a:r>
              <a:rPr lang="en-US" altLang="en-US" dirty="0" smtClean="0"/>
              <a:t> </a:t>
            </a:r>
            <a:r>
              <a:rPr lang="en-US" altLang="en-US" dirty="0"/>
              <a:t>min</a:t>
            </a:r>
            <a:r>
              <a:rPr lang="en-US" altLang="en-US" baseline="-25000" dirty="0"/>
              <a:t>k</a:t>
            </a:r>
            <a:r>
              <a:rPr lang="en-US" altLang="en-US" dirty="0"/>
              <a:t>(</a:t>
            </a:r>
            <a:r>
              <a:rPr lang="en-US" altLang="en-US" dirty="0" err="1"/>
              <a:t>y</a:t>
            </a:r>
            <a:r>
              <a:rPr lang="en-US" altLang="en-US" baseline="30000" dirty="0" err="1"/>
              <a:t>k</a:t>
            </a:r>
            <a:r>
              <a:rPr lang="en-US" altLang="en-US" dirty="0" err="1"/>
              <a:t>f</a:t>
            </a:r>
            <a:r>
              <a:rPr lang="en-US" altLang="en-US" dirty="0"/>
              <a:t>(</a:t>
            </a:r>
            <a:r>
              <a:rPr lang="en-US" altLang="en-US" b="1" dirty="0" err="1"/>
              <a:t>x</a:t>
            </a:r>
            <a:r>
              <a:rPr lang="en-US" altLang="en-US" baseline="30000" dirty="0" err="1"/>
              <a:t>k</a:t>
            </a:r>
            <a:r>
              <a:rPr lang="en-US" altLang="en-US" dirty="0" smtClean="0"/>
              <a:t>)) = 1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54139" y="1260901"/>
            <a:ext cx="8226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4800" dirty="0"/>
              <a:t>⇔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30331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 80"/>
          <p:cNvSpPr/>
          <p:nvPr/>
        </p:nvSpPr>
        <p:spPr>
          <a:xfrm>
            <a:off x="4964106" y="2632874"/>
            <a:ext cx="3456000" cy="3211200"/>
          </a:xfrm>
          <a:custGeom>
            <a:avLst/>
            <a:gdLst>
              <a:gd name="connsiteX0" fmla="*/ 86400 w 3456000"/>
              <a:gd name="connsiteY0" fmla="*/ 316800 h 3211200"/>
              <a:gd name="connsiteX1" fmla="*/ 388800 w 3456000"/>
              <a:gd name="connsiteY1" fmla="*/ 0 h 3211200"/>
              <a:gd name="connsiteX2" fmla="*/ 3456000 w 3456000"/>
              <a:gd name="connsiteY2" fmla="*/ 2865600 h 3211200"/>
              <a:gd name="connsiteX3" fmla="*/ 3110400 w 3456000"/>
              <a:gd name="connsiteY3" fmla="*/ 3211200 h 3211200"/>
              <a:gd name="connsiteX4" fmla="*/ 0 w 3456000"/>
              <a:gd name="connsiteY4" fmla="*/ 302400 h 32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000" h="3211200">
                <a:moveTo>
                  <a:pt x="86400" y="316800"/>
                </a:moveTo>
                <a:lnTo>
                  <a:pt x="388800" y="0"/>
                </a:lnTo>
                <a:lnTo>
                  <a:pt x="3456000" y="2865600"/>
                </a:lnTo>
                <a:lnTo>
                  <a:pt x="3110400" y="3211200"/>
                </a:lnTo>
                <a:lnTo>
                  <a:pt x="0" y="302400"/>
                </a:lnTo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Line 64"/>
          <p:cNvSpPr>
            <a:spLocks noChangeShapeType="1"/>
          </p:cNvSpPr>
          <p:nvPr/>
        </p:nvSpPr>
        <p:spPr bwMode="auto">
          <a:xfrm>
            <a:off x="5268906" y="2838674"/>
            <a:ext cx="2971800" cy="2809876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3" name="Straight Arrow Connector 82"/>
          <p:cNvCxnSpPr/>
          <p:nvPr/>
        </p:nvCxnSpPr>
        <p:spPr>
          <a:xfrm rot="20361369" flipV="1">
            <a:off x="7038374" y="4309242"/>
            <a:ext cx="402483" cy="2127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545306" y="2617542"/>
            <a:ext cx="3456000" cy="3211200"/>
          </a:xfrm>
          <a:custGeom>
            <a:avLst/>
            <a:gdLst>
              <a:gd name="connsiteX0" fmla="*/ 86400 w 3456000"/>
              <a:gd name="connsiteY0" fmla="*/ 316800 h 3211200"/>
              <a:gd name="connsiteX1" fmla="*/ 388800 w 3456000"/>
              <a:gd name="connsiteY1" fmla="*/ 0 h 3211200"/>
              <a:gd name="connsiteX2" fmla="*/ 3456000 w 3456000"/>
              <a:gd name="connsiteY2" fmla="*/ 2865600 h 3211200"/>
              <a:gd name="connsiteX3" fmla="*/ 3110400 w 3456000"/>
              <a:gd name="connsiteY3" fmla="*/ 3211200 h 3211200"/>
              <a:gd name="connsiteX4" fmla="*/ 0 w 3456000"/>
              <a:gd name="connsiteY4" fmla="*/ 302400 h 32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000" h="3211200">
                <a:moveTo>
                  <a:pt x="86400" y="316800"/>
                </a:moveTo>
                <a:lnTo>
                  <a:pt x="388800" y="0"/>
                </a:lnTo>
                <a:lnTo>
                  <a:pt x="3456000" y="2865600"/>
                </a:lnTo>
                <a:lnTo>
                  <a:pt x="3110400" y="3211200"/>
                </a:lnTo>
                <a:lnTo>
                  <a:pt x="0" y="302400"/>
                </a:lnTo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086" name="Rectangle 38"/>
          <p:cNvSpPr>
            <a:spLocks noGrp="1" noChangeArrowheads="1"/>
          </p:cNvSpPr>
          <p:nvPr>
            <p:ph type="title"/>
          </p:nvPr>
        </p:nvSpPr>
        <p:spPr>
          <a:xfrm>
            <a:off x="927100" y="2286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Optimum margin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14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122219" y="2439167"/>
            <a:ext cx="4160838" cy="3919538"/>
            <a:chOff x="0" y="2435225"/>
            <a:chExt cx="4160838" cy="3919538"/>
          </a:xfrm>
        </p:grpSpPr>
        <p:sp>
          <p:nvSpPr>
            <p:cNvPr id="140" name="Oval 39"/>
            <p:cNvSpPr>
              <a:spLocks noChangeArrowheads="1"/>
            </p:cNvSpPr>
            <p:nvPr/>
          </p:nvSpPr>
          <p:spPr bwMode="auto">
            <a:xfrm>
              <a:off x="1598613" y="5532438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Oval 40"/>
            <p:cNvSpPr>
              <a:spLocks noChangeArrowheads="1"/>
            </p:cNvSpPr>
            <p:nvPr/>
          </p:nvSpPr>
          <p:spPr bwMode="auto">
            <a:xfrm>
              <a:off x="1446213" y="5313363"/>
              <a:ext cx="103187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Oval 41"/>
            <p:cNvSpPr>
              <a:spLocks noChangeArrowheads="1"/>
            </p:cNvSpPr>
            <p:nvPr/>
          </p:nvSpPr>
          <p:spPr bwMode="auto">
            <a:xfrm>
              <a:off x="2232025" y="5314950"/>
              <a:ext cx="100013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Oval 42"/>
            <p:cNvSpPr>
              <a:spLocks noChangeArrowheads="1"/>
            </p:cNvSpPr>
            <p:nvPr/>
          </p:nvSpPr>
          <p:spPr bwMode="auto">
            <a:xfrm>
              <a:off x="1203325" y="5281613"/>
              <a:ext cx="100013" cy="98425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Oval 43"/>
            <p:cNvSpPr>
              <a:spLocks noChangeArrowheads="1"/>
            </p:cNvSpPr>
            <p:nvPr/>
          </p:nvSpPr>
          <p:spPr bwMode="auto">
            <a:xfrm>
              <a:off x="760413" y="4660900"/>
              <a:ext cx="101600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Oval 45"/>
            <p:cNvSpPr>
              <a:spLocks noChangeArrowheads="1"/>
            </p:cNvSpPr>
            <p:nvPr/>
          </p:nvSpPr>
          <p:spPr bwMode="auto">
            <a:xfrm>
              <a:off x="2413794" y="4764088"/>
              <a:ext cx="103187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Oval 47"/>
            <p:cNvSpPr>
              <a:spLocks noChangeArrowheads="1"/>
            </p:cNvSpPr>
            <p:nvPr/>
          </p:nvSpPr>
          <p:spPr bwMode="auto">
            <a:xfrm>
              <a:off x="1847850" y="4568825"/>
              <a:ext cx="101600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49"/>
            <p:cNvSpPr>
              <a:spLocks/>
            </p:cNvSpPr>
            <p:nvPr/>
          </p:nvSpPr>
          <p:spPr bwMode="auto">
            <a:xfrm flipV="1">
              <a:off x="3152775" y="4146550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50"/>
            <p:cNvSpPr>
              <a:spLocks/>
            </p:cNvSpPr>
            <p:nvPr/>
          </p:nvSpPr>
          <p:spPr bwMode="auto">
            <a:xfrm flipV="1">
              <a:off x="3260725" y="4295775"/>
              <a:ext cx="128588" cy="117475"/>
            </a:xfrm>
            <a:custGeom>
              <a:avLst/>
              <a:gdLst>
                <a:gd name="T0" fmla="*/ 0 w 69"/>
                <a:gd name="T1" fmla="*/ 41 h 65"/>
                <a:gd name="T2" fmla="*/ 26 w 69"/>
                <a:gd name="T3" fmla="*/ 41 h 65"/>
                <a:gd name="T4" fmla="*/ 35 w 69"/>
                <a:gd name="T5" fmla="*/ 65 h 65"/>
                <a:gd name="T6" fmla="*/ 43 w 69"/>
                <a:gd name="T7" fmla="*/ 41 h 65"/>
                <a:gd name="T8" fmla="*/ 69 w 69"/>
                <a:gd name="T9" fmla="*/ 41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1"/>
                  </a:moveTo>
                  <a:lnTo>
                    <a:pt x="26" y="41"/>
                  </a:lnTo>
                  <a:lnTo>
                    <a:pt x="35" y="65"/>
                  </a:lnTo>
                  <a:lnTo>
                    <a:pt x="43" y="41"/>
                  </a:lnTo>
                  <a:lnTo>
                    <a:pt x="69" y="41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51"/>
            <p:cNvSpPr>
              <a:spLocks/>
            </p:cNvSpPr>
            <p:nvPr/>
          </p:nvSpPr>
          <p:spPr bwMode="auto">
            <a:xfrm flipV="1">
              <a:off x="2384425" y="3419475"/>
              <a:ext cx="128588" cy="115888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52"/>
            <p:cNvSpPr>
              <a:spLocks/>
            </p:cNvSpPr>
            <p:nvPr/>
          </p:nvSpPr>
          <p:spPr bwMode="auto">
            <a:xfrm flipV="1">
              <a:off x="2376488" y="408305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53"/>
            <p:cNvSpPr>
              <a:spLocks/>
            </p:cNvSpPr>
            <p:nvPr/>
          </p:nvSpPr>
          <p:spPr bwMode="auto">
            <a:xfrm flipV="1">
              <a:off x="2465388" y="368617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54"/>
            <p:cNvSpPr>
              <a:spLocks/>
            </p:cNvSpPr>
            <p:nvPr/>
          </p:nvSpPr>
          <p:spPr bwMode="auto">
            <a:xfrm flipV="1">
              <a:off x="1933575" y="344805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55"/>
            <p:cNvSpPr>
              <a:spLocks/>
            </p:cNvSpPr>
            <p:nvPr/>
          </p:nvSpPr>
          <p:spPr bwMode="auto">
            <a:xfrm flipV="1">
              <a:off x="2243138" y="326072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56"/>
            <p:cNvSpPr>
              <a:spLocks/>
            </p:cNvSpPr>
            <p:nvPr/>
          </p:nvSpPr>
          <p:spPr bwMode="auto">
            <a:xfrm flipV="1">
              <a:off x="2828925" y="3065463"/>
              <a:ext cx="128588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57"/>
            <p:cNvSpPr>
              <a:spLocks/>
            </p:cNvSpPr>
            <p:nvPr/>
          </p:nvSpPr>
          <p:spPr bwMode="auto">
            <a:xfrm flipV="1">
              <a:off x="2478088" y="357187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58"/>
            <p:cNvSpPr>
              <a:spLocks/>
            </p:cNvSpPr>
            <p:nvPr/>
          </p:nvSpPr>
          <p:spPr bwMode="auto">
            <a:xfrm flipV="1">
              <a:off x="3175000" y="3332163"/>
              <a:ext cx="125413" cy="115887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59"/>
            <p:cNvSpPr>
              <a:spLocks noChangeShapeType="1"/>
            </p:cNvSpPr>
            <p:nvPr/>
          </p:nvSpPr>
          <p:spPr bwMode="auto">
            <a:xfrm>
              <a:off x="487363" y="5902325"/>
              <a:ext cx="3532187" cy="0"/>
            </a:xfrm>
            <a:prstGeom prst="line">
              <a:avLst/>
            </a:prstGeom>
            <a:noFill/>
            <a:ln w="27051" cap="rnd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Line 60"/>
            <p:cNvSpPr>
              <a:spLocks noChangeShapeType="1"/>
            </p:cNvSpPr>
            <p:nvPr/>
          </p:nvSpPr>
          <p:spPr bwMode="auto">
            <a:xfrm flipV="1">
              <a:off x="487363" y="2505075"/>
              <a:ext cx="1587" cy="339725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61"/>
            <p:cNvSpPr>
              <a:spLocks/>
            </p:cNvSpPr>
            <p:nvPr/>
          </p:nvSpPr>
          <p:spPr bwMode="auto">
            <a:xfrm flipV="1">
              <a:off x="446088" y="2435225"/>
              <a:ext cx="84137" cy="107950"/>
            </a:xfrm>
            <a:custGeom>
              <a:avLst/>
              <a:gdLst>
                <a:gd name="T0" fmla="*/ 0 w 45"/>
                <a:gd name="T1" fmla="*/ 0 h 60"/>
                <a:gd name="T2" fmla="*/ 22 w 45"/>
                <a:gd name="T3" fmla="*/ 60 h 60"/>
                <a:gd name="T4" fmla="*/ 45 w 45"/>
                <a:gd name="T5" fmla="*/ 0 h 60"/>
                <a:gd name="T6" fmla="*/ 22 w 45"/>
                <a:gd name="T7" fmla="*/ 21 h 60"/>
                <a:gd name="T8" fmla="*/ 0 w 4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0">
                  <a:moveTo>
                    <a:pt x="0" y="0"/>
                  </a:moveTo>
                  <a:lnTo>
                    <a:pt x="22" y="60"/>
                  </a:lnTo>
                  <a:lnTo>
                    <a:pt x="45" y="0"/>
                  </a:lnTo>
                  <a:lnTo>
                    <a:pt x="22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Text Box 62"/>
            <p:cNvSpPr txBox="1">
              <a:spLocks noChangeArrowheads="1"/>
            </p:cNvSpPr>
            <p:nvPr/>
          </p:nvSpPr>
          <p:spPr bwMode="auto">
            <a:xfrm>
              <a:off x="3470275" y="5957888"/>
              <a:ext cx="690563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64" name="Text Box 63"/>
            <p:cNvSpPr txBox="1">
              <a:spLocks noChangeArrowheads="1"/>
            </p:cNvSpPr>
            <p:nvPr/>
          </p:nvSpPr>
          <p:spPr bwMode="auto">
            <a:xfrm>
              <a:off x="0" y="2479675"/>
              <a:ext cx="447675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66" name="Oval 65"/>
            <p:cNvSpPr>
              <a:spLocks noChangeArrowheads="1"/>
            </p:cNvSpPr>
            <p:nvPr/>
          </p:nvSpPr>
          <p:spPr bwMode="auto">
            <a:xfrm>
              <a:off x="971550" y="4938713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Oval 66"/>
            <p:cNvSpPr>
              <a:spLocks noChangeArrowheads="1"/>
            </p:cNvSpPr>
            <p:nvPr/>
          </p:nvSpPr>
          <p:spPr bwMode="auto">
            <a:xfrm>
              <a:off x="1852613" y="4989513"/>
              <a:ext cx="100012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Oval 67"/>
            <p:cNvSpPr>
              <a:spLocks noChangeArrowheads="1"/>
            </p:cNvSpPr>
            <p:nvPr/>
          </p:nvSpPr>
          <p:spPr bwMode="auto">
            <a:xfrm>
              <a:off x="1506538" y="3876675"/>
              <a:ext cx="100012" cy="98425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68"/>
            <p:cNvSpPr>
              <a:spLocks/>
            </p:cNvSpPr>
            <p:nvPr/>
          </p:nvSpPr>
          <p:spPr bwMode="auto">
            <a:xfrm flipV="1">
              <a:off x="2919413" y="447040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69"/>
            <p:cNvSpPr>
              <a:spLocks/>
            </p:cNvSpPr>
            <p:nvPr/>
          </p:nvSpPr>
          <p:spPr bwMode="auto">
            <a:xfrm flipV="1">
              <a:off x="2084388" y="3668713"/>
              <a:ext cx="128587" cy="117475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Oval 70"/>
            <p:cNvSpPr>
              <a:spLocks noChangeArrowheads="1"/>
            </p:cNvSpPr>
            <p:nvPr/>
          </p:nvSpPr>
          <p:spPr bwMode="auto">
            <a:xfrm>
              <a:off x="2009775" y="4411663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" name="Line 64"/>
          <p:cNvSpPr>
            <a:spLocks noChangeShapeType="1"/>
          </p:cNvSpPr>
          <p:nvPr/>
        </p:nvSpPr>
        <p:spPr bwMode="auto">
          <a:xfrm>
            <a:off x="850106" y="2823342"/>
            <a:ext cx="2971800" cy="2809876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1233937" y="1385715"/>
            <a:ext cx="1989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Hard margin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2" name="Rectangle 1052"/>
          <p:cNvSpPr>
            <a:spLocks noChangeArrowheads="1"/>
          </p:cNvSpPr>
          <p:nvPr/>
        </p:nvSpPr>
        <p:spPr bwMode="auto">
          <a:xfrm rot="2692619">
            <a:off x="964534" y="2943476"/>
            <a:ext cx="922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latin typeface="Arial" pitchFamily="34" charset="0"/>
              </a:rPr>
              <a:t>f(</a:t>
            </a:r>
            <a:r>
              <a:rPr lang="en-US" altLang="en-US" b="1" dirty="0">
                <a:latin typeface="Arial" pitchFamily="34" charset="0"/>
              </a:rPr>
              <a:t>x</a:t>
            </a:r>
            <a:r>
              <a:rPr lang="en-US" altLang="en-US" b="0" dirty="0">
                <a:latin typeface="Arial" pitchFamily="34" charset="0"/>
              </a:rPr>
              <a:t>) = </a:t>
            </a:r>
            <a:r>
              <a:rPr lang="en-US" altLang="en-US" b="0" dirty="0" smtClean="0">
                <a:latin typeface="Arial" pitchFamily="34" charset="0"/>
              </a:rPr>
              <a:t>0</a:t>
            </a:r>
            <a:endParaRPr lang="en-US" altLang="en-US" b="0" dirty="0">
              <a:latin typeface="Arial" pitchFamily="34" charset="0"/>
            </a:endParaRPr>
          </a:p>
        </p:txBody>
      </p:sp>
      <p:sp>
        <p:nvSpPr>
          <p:cNvPr id="173" name="Rectangle 1052"/>
          <p:cNvSpPr>
            <a:spLocks noChangeArrowheads="1"/>
          </p:cNvSpPr>
          <p:nvPr/>
        </p:nvSpPr>
        <p:spPr bwMode="auto">
          <a:xfrm rot="2692619">
            <a:off x="3270960" y="4783927"/>
            <a:ext cx="922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latin typeface="Arial" pitchFamily="34" charset="0"/>
              </a:rPr>
              <a:t>f(</a:t>
            </a:r>
            <a:r>
              <a:rPr lang="en-US" altLang="en-US" b="1" dirty="0">
                <a:latin typeface="Arial" pitchFamily="34" charset="0"/>
              </a:rPr>
              <a:t>x</a:t>
            </a:r>
            <a:r>
              <a:rPr lang="en-US" altLang="en-US" b="0" dirty="0">
                <a:latin typeface="Arial" pitchFamily="34" charset="0"/>
              </a:rPr>
              <a:t>) = </a:t>
            </a:r>
            <a:r>
              <a:rPr lang="en-US" altLang="en-US" b="0" dirty="0" smtClean="0">
                <a:latin typeface="Arial" pitchFamily="34" charset="0"/>
              </a:rPr>
              <a:t>1</a:t>
            </a:r>
            <a:endParaRPr lang="en-US" altLang="en-US" b="0" dirty="0">
              <a:latin typeface="Arial" pitchFamily="34" charset="0"/>
            </a:endParaRPr>
          </a:p>
        </p:txBody>
      </p:sp>
      <p:sp>
        <p:nvSpPr>
          <p:cNvPr id="175" name="Rectangle 1052"/>
          <p:cNvSpPr>
            <a:spLocks noChangeArrowheads="1"/>
          </p:cNvSpPr>
          <p:nvPr/>
        </p:nvSpPr>
        <p:spPr bwMode="auto">
          <a:xfrm rot="2692619">
            <a:off x="2559201" y="5293869"/>
            <a:ext cx="9989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latin typeface="Arial" pitchFamily="34" charset="0"/>
              </a:rPr>
              <a:t>f(</a:t>
            </a:r>
            <a:r>
              <a:rPr lang="en-US" altLang="en-US" b="1" dirty="0">
                <a:latin typeface="Arial" pitchFamily="34" charset="0"/>
              </a:rPr>
              <a:t>x</a:t>
            </a:r>
            <a:r>
              <a:rPr lang="en-US" altLang="en-US" b="0" dirty="0">
                <a:latin typeface="Arial" pitchFamily="34" charset="0"/>
              </a:rPr>
              <a:t>) </a:t>
            </a:r>
            <a:r>
              <a:rPr lang="en-US" altLang="en-US" b="0" dirty="0" smtClean="0">
                <a:latin typeface="Arial" pitchFamily="34" charset="0"/>
              </a:rPr>
              <a:t>= -1</a:t>
            </a:r>
            <a:endParaRPr lang="en-US" altLang="en-US" b="0" dirty="0">
              <a:latin typeface="Arial" pitchFamily="34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rot="20361369" flipV="1">
            <a:off x="2619574" y="4293910"/>
            <a:ext cx="402483" cy="2127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052"/>
          <p:cNvSpPr>
            <a:spLocks noChangeArrowheads="1"/>
          </p:cNvSpPr>
          <p:nvPr/>
        </p:nvSpPr>
        <p:spPr bwMode="auto">
          <a:xfrm rot="2252067">
            <a:off x="2866872" y="3956488"/>
            <a:ext cx="364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1" dirty="0">
                <a:latin typeface="Arial" pitchFamily="34" charset="0"/>
              </a:rPr>
              <a:t>w</a:t>
            </a:r>
          </a:p>
        </p:txBody>
      </p:sp>
      <p:grpSp>
        <p:nvGrpSpPr>
          <p:cNvPr id="44" name="Group 3"/>
          <p:cNvGrpSpPr>
            <a:grpSpLocks/>
          </p:cNvGrpSpPr>
          <p:nvPr/>
        </p:nvGrpSpPr>
        <p:grpSpPr bwMode="auto">
          <a:xfrm>
            <a:off x="4543425" y="2435225"/>
            <a:ext cx="4160838" cy="3919538"/>
            <a:chOff x="2862" y="1534"/>
            <a:chExt cx="2621" cy="2469"/>
          </a:xfrm>
        </p:grpSpPr>
        <p:sp>
          <p:nvSpPr>
            <p:cNvPr id="46" name="Rectangle 4"/>
            <p:cNvSpPr>
              <a:spLocks noChangeArrowheads="1"/>
            </p:cNvSpPr>
            <p:nvPr/>
          </p:nvSpPr>
          <p:spPr bwMode="auto">
            <a:xfrm>
              <a:off x="2999" y="1534"/>
              <a:ext cx="2441" cy="2348"/>
            </a:xfrm>
            <a:prstGeom prst="rect">
              <a:avLst/>
            </a:prstGeom>
            <a:noFill/>
            <a:ln w="0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Oval 5"/>
            <p:cNvSpPr>
              <a:spLocks noChangeArrowheads="1"/>
            </p:cNvSpPr>
            <p:nvPr/>
          </p:nvSpPr>
          <p:spPr bwMode="auto">
            <a:xfrm>
              <a:off x="3869" y="3485"/>
              <a:ext cx="64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3773" y="3347"/>
              <a:ext cx="65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Oval 7"/>
            <p:cNvSpPr>
              <a:spLocks noChangeArrowheads="1"/>
            </p:cNvSpPr>
            <p:nvPr/>
          </p:nvSpPr>
          <p:spPr bwMode="auto">
            <a:xfrm>
              <a:off x="4268" y="3348"/>
              <a:ext cx="63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Oval 8"/>
            <p:cNvSpPr>
              <a:spLocks noChangeArrowheads="1"/>
            </p:cNvSpPr>
            <p:nvPr/>
          </p:nvSpPr>
          <p:spPr bwMode="auto">
            <a:xfrm>
              <a:off x="3620" y="3327"/>
              <a:ext cx="63" cy="62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Oval 9"/>
            <p:cNvSpPr>
              <a:spLocks noChangeArrowheads="1"/>
            </p:cNvSpPr>
            <p:nvPr/>
          </p:nvSpPr>
          <p:spPr bwMode="auto">
            <a:xfrm>
              <a:off x="3474" y="3111"/>
              <a:ext cx="64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Oval 10"/>
            <p:cNvSpPr>
              <a:spLocks noChangeArrowheads="1"/>
            </p:cNvSpPr>
            <p:nvPr/>
          </p:nvSpPr>
          <p:spPr bwMode="auto">
            <a:xfrm>
              <a:off x="3341" y="2936"/>
              <a:ext cx="64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Oval 11"/>
            <p:cNvSpPr>
              <a:spLocks noChangeArrowheads="1"/>
            </p:cNvSpPr>
            <p:nvPr/>
          </p:nvSpPr>
          <p:spPr bwMode="auto">
            <a:xfrm>
              <a:off x="4143" y="2784"/>
              <a:ext cx="63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Oval 12"/>
            <p:cNvSpPr>
              <a:spLocks noChangeArrowheads="1"/>
            </p:cNvSpPr>
            <p:nvPr/>
          </p:nvSpPr>
          <p:spPr bwMode="auto">
            <a:xfrm>
              <a:off x="4029" y="3143"/>
              <a:ext cx="63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Oval 13"/>
            <p:cNvSpPr>
              <a:spLocks noChangeArrowheads="1"/>
            </p:cNvSpPr>
            <p:nvPr/>
          </p:nvSpPr>
          <p:spPr bwMode="auto">
            <a:xfrm>
              <a:off x="4261" y="2725"/>
              <a:ext cx="64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14"/>
            <p:cNvSpPr>
              <a:spLocks noChangeArrowheads="1"/>
            </p:cNvSpPr>
            <p:nvPr/>
          </p:nvSpPr>
          <p:spPr bwMode="auto">
            <a:xfrm>
              <a:off x="4403" y="3001"/>
              <a:ext cx="65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Oval 15"/>
            <p:cNvSpPr>
              <a:spLocks noChangeArrowheads="1"/>
            </p:cNvSpPr>
            <p:nvPr/>
          </p:nvSpPr>
          <p:spPr bwMode="auto">
            <a:xfrm>
              <a:off x="4248" y="2568"/>
              <a:ext cx="64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Oval 16"/>
            <p:cNvSpPr>
              <a:spLocks noChangeArrowheads="1"/>
            </p:cNvSpPr>
            <p:nvPr/>
          </p:nvSpPr>
          <p:spPr bwMode="auto">
            <a:xfrm>
              <a:off x="4026" y="2878"/>
              <a:ext cx="64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Oval 17"/>
            <p:cNvSpPr>
              <a:spLocks noChangeArrowheads="1"/>
            </p:cNvSpPr>
            <p:nvPr/>
          </p:nvSpPr>
          <p:spPr bwMode="auto">
            <a:xfrm>
              <a:off x="3811" y="2442"/>
              <a:ext cx="63" cy="62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8"/>
            <p:cNvSpPr>
              <a:spLocks/>
            </p:cNvSpPr>
            <p:nvPr/>
          </p:nvSpPr>
          <p:spPr bwMode="auto">
            <a:xfrm flipV="1">
              <a:off x="4248" y="2764"/>
              <a:ext cx="81" cy="74"/>
            </a:xfrm>
            <a:custGeom>
              <a:avLst/>
              <a:gdLst>
                <a:gd name="T0" fmla="*/ 0 w 69"/>
                <a:gd name="T1" fmla="*/ 41 h 65"/>
                <a:gd name="T2" fmla="*/ 26 w 69"/>
                <a:gd name="T3" fmla="*/ 41 h 65"/>
                <a:gd name="T4" fmla="*/ 35 w 69"/>
                <a:gd name="T5" fmla="*/ 65 h 65"/>
                <a:gd name="T6" fmla="*/ 43 w 69"/>
                <a:gd name="T7" fmla="*/ 41 h 65"/>
                <a:gd name="T8" fmla="*/ 69 w 69"/>
                <a:gd name="T9" fmla="*/ 41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1"/>
                  </a:moveTo>
                  <a:lnTo>
                    <a:pt x="26" y="41"/>
                  </a:lnTo>
                  <a:lnTo>
                    <a:pt x="35" y="65"/>
                  </a:lnTo>
                  <a:lnTo>
                    <a:pt x="43" y="41"/>
                  </a:lnTo>
                  <a:lnTo>
                    <a:pt x="69" y="41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9"/>
            <p:cNvSpPr>
              <a:spLocks/>
            </p:cNvSpPr>
            <p:nvPr/>
          </p:nvSpPr>
          <p:spPr bwMode="auto">
            <a:xfrm flipV="1">
              <a:off x="4848" y="2612"/>
              <a:ext cx="80" cy="74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20"/>
            <p:cNvSpPr>
              <a:spLocks/>
            </p:cNvSpPr>
            <p:nvPr/>
          </p:nvSpPr>
          <p:spPr bwMode="auto">
            <a:xfrm flipV="1">
              <a:off x="4701" y="2816"/>
              <a:ext cx="80" cy="74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21"/>
            <p:cNvSpPr>
              <a:spLocks/>
            </p:cNvSpPr>
            <p:nvPr/>
          </p:nvSpPr>
          <p:spPr bwMode="auto">
            <a:xfrm flipV="1">
              <a:off x="4175" y="2311"/>
              <a:ext cx="81" cy="74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22"/>
            <p:cNvSpPr>
              <a:spLocks/>
            </p:cNvSpPr>
            <p:nvPr/>
          </p:nvSpPr>
          <p:spPr bwMode="auto">
            <a:xfrm flipV="1">
              <a:off x="4916" y="2706"/>
              <a:ext cx="81" cy="74"/>
            </a:xfrm>
            <a:custGeom>
              <a:avLst/>
              <a:gdLst>
                <a:gd name="T0" fmla="*/ 0 w 69"/>
                <a:gd name="T1" fmla="*/ 41 h 65"/>
                <a:gd name="T2" fmla="*/ 26 w 69"/>
                <a:gd name="T3" fmla="*/ 41 h 65"/>
                <a:gd name="T4" fmla="*/ 35 w 69"/>
                <a:gd name="T5" fmla="*/ 65 h 65"/>
                <a:gd name="T6" fmla="*/ 43 w 69"/>
                <a:gd name="T7" fmla="*/ 41 h 65"/>
                <a:gd name="T8" fmla="*/ 69 w 69"/>
                <a:gd name="T9" fmla="*/ 41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1"/>
                  </a:moveTo>
                  <a:lnTo>
                    <a:pt x="26" y="41"/>
                  </a:lnTo>
                  <a:lnTo>
                    <a:pt x="35" y="65"/>
                  </a:lnTo>
                  <a:lnTo>
                    <a:pt x="43" y="41"/>
                  </a:lnTo>
                  <a:lnTo>
                    <a:pt x="69" y="41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23"/>
            <p:cNvSpPr>
              <a:spLocks/>
            </p:cNvSpPr>
            <p:nvPr/>
          </p:nvSpPr>
          <p:spPr bwMode="auto">
            <a:xfrm flipV="1">
              <a:off x="4364" y="2154"/>
              <a:ext cx="81" cy="73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24"/>
            <p:cNvSpPr>
              <a:spLocks/>
            </p:cNvSpPr>
            <p:nvPr/>
          </p:nvSpPr>
          <p:spPr bwMode="auto">
            <a:xfrm flipV="1">
              <a:off x="4359" y="2572"/>
              <a:ext cx="80" cy="74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25"/>
            <p:cNvSpPr>
              <a:spLocks/>
            </p:cNvSpPr>
            <p:nvPr/>
          </p:nvSpPr>
          <p:spPr bwMode="auto">
            <a:xfrm flipV="1">
              <a:off x="4415" y="2322"/>
              <a:ext cx="80" cy="74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26"/>
            <p:cNvSpPr>
              <a:spLocks/>
            </p:cNvSpPr>
            <p:nvPr/>
          </p:nvSpPr>
          <p:spPr bwMode="auto">
            <a:xfrm flipV="1">
              <a:off x="4064" y="2185"/>
              <a:ext cx="80" cy="74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7"/>
            <p:cNvSpPr>
              <a:spLocks/>
            </p:cNvSpPr>
            <p:nvPr/>
          </p:nvSpPr>
          <p:spPr bwMode="auto">
            <a:xfrm flipV="1">
              <a:off x="4275" y="2054"/>
              <a:ext cx="80" cy="74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28"/>
            <p:cNvSpPr>
              <a:spLocks/>
            </p:cNvSpPr>
            <p:nvPr/>
          </p:nvSpPr>
          <p:spPr bwMode="auto">
            <a:xfrm flipV="1">
              <a:off x="4644" y="1931"/>
              <a:ext cx="81" cy="74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29"/>
            <p:cNvSpPr>
              <a:spLocks/>
            </p:cNvSpPr>
            <p:nvPr/>
          </p:nvSpPr>
          <p:spPr bwMode="auto">
            <a:xfrm flipV="1">
              <a:off x="4423" y="2250"/>
              <a:ext cx="80" cy="74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30"/>
            <p:cNvSpPr>
              <a:spLocks/>
            </p:cNvSpPr>
            <p:nvPr/>
          </p:nvSpPr>
          <p:spPr bwMode="auto">
            <a:xfrm flipV="1">
              <a:off x="4862" y="2099"/>
              <a:ext cx="79" cy="73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31"/>
            <p:cNvSpPr>
              <a:spLocks noChangeShapeType="1"/>
            </p:cNvSpPr>
            <p:nvPr/>
          </p:nvSpPr>
          <p:spPr bwMode="auto">
            <a:xfrm>
              <a:off x="3169" y="3718"/>
              <a:ext cx="2225" cy="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32"/>
            <p:cNvSpPr>
              <a:spLocks/>
            </p:cNvSpPr>
            <p:nvPr/>
          </p:nvSpPr>
          <p:spPr bwMode="auto">
            <a:xfrm flipV="1">
              <a:off x="5370" y="3692"/>
              <a:ext cx="70" cy="51"/>
            </a:xfrm>
            <a:custGeom>
              <a:avLst/>
              <a:gdLst>
                <a:gd name="T0" fmla="*/ 0 w 60"/>
                <a:gd name="T1" fmla="*/ 45 h 45"/>
                <a:gd name="T2" fmla="*/ 60 w 60"/>
                <a:gd name="T3" fmla="*/ 22 h 45"/>
                <a:gd name="T4" fmla="*/ 0 w 60"/>
                <a:gd name="T5" fmla="*/ 0 h 45"/>
                <a:gd name="T6" fmla="*/ 21 w 60"/>
                <a:gd name="T7" fmla="*/ 22 h 45"/>
                <a:gd name="T8" fmla="*/ 0 w 60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5">
                  <a:moveTo>
                    <a:pt x="0" y="45"/>
                  </a:moveTo>
                  <a:lnTo>
                    <a:pt x="60" y="22"/>
                  </a:lnTo>
                  <a:lnTo>
                    <a:pt x="0" y="0"/>
                  </a:lnTo>
                  <a:lnTo>
                    <a:pt x="21" y="2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33"/>
            <p:cNvSpPr>
              <a:spLocks noChangeShapeType="1"/>
            </p:cNvSpPr>
            <p:nvPr/>
          </p:nvSpPr>
          <p:spPr bwMode="auto">
            <a:xfrm flipV="1">
              <a:off x="3169" y="1578"/>
              <a:ext cx="1" cy="214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34"/>
            <p:cNvSpPr>
              <a:spLocks/>
            </p:cNvSpPr>
            <p:nvPr/>
          </p:nvSpPr>
          <p:spPr bwMode="auto">
            <a:xfrm flipV="1">
              <a:off x="3143" y="1534"/>
              <a:ext cx="53" cy="68"/>
            </a:xfrm>
            <a:custGeom>
              <a:avLst/>
              <a:gdLst>
                <a:gd name="T0" fmla="*/ 0 w 45"/>
                <a:gd name="T1" fmla="*/ 0 h 60"/>
                <a:gd name="T2" fmla="*/ 22 w 45"/>
                <a:gd name="T3" fmla="*/ 60 h 60"/>
                <a:gd name="T4" fmla="*/ 45 w 45"/>
                <a:gd name="T5" fmla="*/ 0 h 60"/>
                <a:gd name="T6" fmla="*/ 22 w 45"/>
                <a:gd name="T7" fmla="*/ 21 h 60"/>
                <a:gd name="T8" fmla="*/ 0 w 4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0">
                  <a:moveTo>
                    <a:pt x="0" y="0"/>
                  </a:moveTo>
                  <a:lnTo>
                    <a:pt x="22" y="60"/>
                  </a:lnTo>
                  <a:lnTo>
                    <a:pt x="45" y="0"/>
                  </a:lnTo>
                  <a:lnTo>
                    <a:pt x="22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Text Box 35"/>
            <p:cNvSpPr txBox="1">
              <a:spLocks noChangeArrowheads="1"/>
            </p:cNvSpPr>
            <p:nvPr/>
          </p:nvSpPr>
          <p:spPr bwMode="auto">
            <a:xfrm>
              <a:off x="5048" y="3753"/>
              <a:ext cx="43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78" name="Text Box 36"/>
            <p:cNvSpPr txBox="1">
              <a:spLocks noChangeArrowheads="1"/>
            </p:cNvSpPr>
            <p:nvPr/>
          </p:nvSpPr>
          <p:spPr bwMode="auto">
            <a:xfrm>
              <a:off x="2862" y="1562"/>
              <a:ext cx="282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2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5488455" y="1447800"/>
            <a:ext cx="1867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 margin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3641" y="2039057"/>
            <a:ext cx="29398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008000"/>
                </a:solidFill>
              </a:rPr>
              <a:t>min </a:t>
            </a:r>
            <a:r>
              <a:rPr lang="en-US" altLang="en-US" dirty="0" err="1" smtClean="0">
                <a:solidFill>
                  <a:srgbClr val="008000"/>
                </a:solidFill>
              </a:rPr>
              <a:t>R</a:t>
            </a:r>
            <a:r>
              <a:rPr lang="en-US" altLang="en-US" baseline="-25000" dirty="0" err="1" smtClean="0">
                <a:solidFill>
                  <a:srgbClr val="008000"/>
                </a:solidFill>
              </a:rPr>
              <a:t>reg</a:t>
            </a:r>
            <a:r>
              <a:rPr lang="en-US" altLang="en-US" dirty="0" smtClean="0">
                <a:solidFill>
                  <a:srgbClr val="008000"/>
                </a:solidFill>
              </a:rPr>
              <a:t>[f</a:t>
            </a:r>
            <a:r>
              <a:rPr lang="en-US" altLang="en-US" dirty="0">
                <a:solidFill>
                  <a:srgbClr val="008000"/>
                </a:solidFill>
              </a:rPr>
              <a:t>]</a:t>
            </a:r>
            <a:r>
              <a:rPr lang="en-US" altLang="en-US" dirty="0"/>
              <a:t> = </a:t>
            </a:r>
            <a:r>
              <a:rPr lang="en-US" altLang="en-US" dirty="0" err="1">
                <a:solidFill>
                  <a:srgbClr val="0033CC"/>
                </a:solidFill>
              </a:rPr>
              <a:t>R</a:t>
            </a:r>
            <a:r>
              <a:rPr lang="en-US" altLang="en-US" baseline="-25000" dirty="0" err="1">
                <a:solidFill>
                  <a:srgbClr val="0033CC"/>
                </a:solidFill>
              </a:rPr>
              <a:t>train</a:t>
            </a:r>
            <a:r>
              <a:rPr lang="en-US" altLang="en-US" dirty="0">
                <a:solidFill>
                  <a:srgbClr val="0033CC"/>
                </a:solidFill>
              </a:rPr>
              <a:t>[f]</a:t>
            </a:r>
            <a:r>
              <a:rPr lang="en-US" altLang="en-US" dirty="0"/>
              <a:t> + </a:t>
            </a:r>
            <a:r>
              <a:rPr lang="en-US" altLang="en-US" sz="2000" dirty="0">
                <a:solidFill>
                  <a:srgbClr val="FF0000"/>
                </a:solidFill>
                <a:latin typeface="Symbol" pitchFamily="18" charset="2"/>
              </a:rPr>
              <a:t>l </a:t>
            </a:r>
            <a:r>
              <a:rPr lang="en-US" altLang="en-US" sz="2000" dirty="0">
                <a:solidFill>
                  <a:srgbClr val="FF0000"/>
                </a:solidFill>
              </a:rPr>
              <a:t>ǁ</a:t>
            </a:r>
            <a:r>
              <a:rPr lang="en-US" altLang="en-US" sz="2000" b="1" dirty="0">
                <a:solidFill>
                  <a:srgbClr val="FF0000"/>
                </a:solidFill>
              </a:rPr>
              <a:t>w</a:t>
            </a:r>
            <a:r>
              <a:rPr lang="en-US" altLang="en-US" sz="2000" dirty="0">
                <a:solidFill>
                  <a:srgbClr val="FF0000"/>
                </a:solidFill>
              </a:rPr>
              <a:t>ǁ</a:t>
            </a:r>
            <a:r>
              <a:rPr lang="en-US" altLang="en-US" sz="2000" baseline="30000" dirty="0">
                <a:solidFill>
                  <a:srgbClr val="FF0000"/>
                </a:solidFill>
              </a:rPr>
              <a:t>2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86" name="Rectangle 1052"/>
          <p:cNvSpPr>
            <a:spLocks noChangeArrowheads="1"/>
          </p:cNvSpPr>
          <p:nvPr/>
        </p:nvSpPr>
        <p:spPr bwMode="auto">
          <a:xfrm rot="2692619">
            <a:off x="5390719" y="2952814"/>
            <a:ext cx="922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latin typeface="Arial" pitchFamily="34" charset="0"/>
              </a:rPr>
              <a:t>f(</a:t>
            </a:r>
            <a:r>
              <a:rPr lang="en-US" altLang="en-US" b="1" dirty="0">
                <a:latin typeface="Arial" pitchFamily="34" charset="0"/>
              </a:rPr>
              <a:t>x</a:t>
            </a:r>
            <a:r>
              <a:rPr lang="en-US" altLang="en-US" b="0" dirty="0">
                <a:latin typeface="Arial" pitchFamily="34" charset="0"/>
              </a:rPr>
              <a:t>) = </a:t>
            </a:r>
            <a:r>
              <a:rPr lang="en-US" altLang="en-US" b="0" dirty="0" smtClean="0">
                <a:latin typeface="Arial" pitchFamily="34" charset="0"/>
              </a:rPr>
              <a:t>0</a:t>
            </a:r>
            <a:endParaRPr lang="en-US" altLang="en-US" b="0" dirty="0">
              <a:latin typeface="Arial" pitchFamily="34" charset="0"/>
            </a:endParaRPr>
          </a:p>
        </p:txBody>
      </p:sp>
      <p:sp>
        <p:nvSpPr>
          <p:cNvPr id="87" name="Rectangle 1052"/>
          <p:cNvSpPr>
            <a:spLocks noChangeArrowheads="1"/>
          </p:cNvSpPr>
          <p:nvPr/>
        </p:nvSpPr>
        <p:spPr bwMode="auto">
          <a:xfrm rot="2692619">
            <a:off x="7697145" y="4793265"/>
            <a:ext cx="922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latin typeface="Arial" pitchFamily="34" charset="0"/>
              </a:rPr>
              <a:t>f(</a:t>
            </a:r>
            <a:r>
              <a:rPr lang="en-US" altLang="en-US" b="1" dirty="0">
                <a:latin typeface="Arial" pitchFamily="34" charset="0"/>
              </a:rPr>
              <a:t>x</a:t>
            </a:r>
            <a:r>
              <a:rPr lang="en-US" altLang="en-US" b="0" dirty="0">
                <a:latin typeface="Arial" pitchFamily="34" charset="0"/>
              </a:rPr>
              <a:t>) = </a:t>
            </a:r>
            <a:r>
              <a:rPr lang="en-US" altLang="en-US" b="0" dirty="0" smtClean="0">
                <a:latin typeface="Arial" pitchFamily="34" charset="0"/>
              </a:rPr>
              <a:t>1</a:t>
            </a:r>
            <a:endParaRPr lang="en-US" altLang="en-US" b="0" dirty="0">
              <a:latin typeface="Arial" pitchFamily="34" charset="0"/>
            </a:endParaRPr>
          </a:p>
        </p:txBody>
      </p:sp>
      <p:sp>
        <p:nvSpPr>
          <p:cNvPr id="88" name="Rectangle 1052"/>
          <p:cNvSpPr>
            <a:spLocks noChangeArrowheads="1"/>
          </p:cNvSpPr>
          <p:nvPr/>
        </p:nvSpPr>
        <p:spPr bwMode="auto">
          <a:xfrm rot="2692619">
            <a:off x="6985386" y="5303207"/>
            <a:ext cx="9989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latin typeface="Arial" pitchFamily="34" charset="0"/>
              </a:rPr>
              <a:t>f(</a:t>
            </a:r>
            <a:r>
              <a:rPr lang="en-US" altLang="en-US" b="1" dirty="0">
                <a:latin typeface="Arial" pitchFamily="34" charset="0"/>
              </a:rPr>
              <a:t>x</a:t>
            </a:r>
            <a:r>
              <a:rPr lang="en-US" altLang="en-US" b="0" dirty="0">
                <a:latin typeface="Arial" pitchFamily="34" charset="0"/>
              </a:rPr>
              <a:t>) </a:t>
            </a:r>
            <a:r>
              <a:rPr lang="en-US" altLang="en-US" b="0" dirty="0" smtClean="0">
                <a:latin typeface="Arial" pitchFamily="34" charset="0"/>
              </a:rPr>
              <a:t>= -1</a:t>
            </a:r>
            <a:endParaRPr lang="en-US" altLang="en-US" b="0" dirty="0">
              <a:latin typeface="Arial" pitchFamily="34" charset="0"/>
            </a:endParaRPr>
          </a:p>
        </p:txBody>
      </p:sp>
      <p:sp>
        <p:nvSpPr>
          <p:cNvPr id="89" name="Rectangle 1052"/>
          <p:cNvSpPr>
            <a:spLocks noChangeArrowheads="1"/>
          </p:cNvSpPr>
          <p:nvPr/>
        </p:nvSpPr>
        <p:spPr bwMode="auto">
          <a:xfrm rot="2252067">
            <a:off x="7293057" y="3965826"/>
            <a:ext cx="364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1" dirty="0">
                <a:latin typeface="Arial" pitchFamily="34" charset="0"/>
              </a:rPr>
              <a:t>w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822432" y="2017377"/>
            <a:ext cx="20156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M = </a:t>
            </a:r>
            <a:r>
              <a:rPr lang="en-US" altLang="en-US" dirty="0" smtClean="0"/>
              <a:t>1/</a:t>
            </a:r>
            <a:r>
              <a:rPr lang="en-US" altLang="en-US" dirty="0"/>
              <a:t> </a:t>
            </a:r>
            <a:r>
              <a:rPr lang="en-US" altLang="en-US" dirty="0" err="1" smtClean="0"/>
              <a:t>ǁ</a:t>
            </a:r>
            <a:r>
              <a:rPr lang="en-US" altLang="en-US" b="1" dirty="0" err="1" smtClean="0"/>
              <a:t>w</a:t>
            </a:r>
            <a:r>
              <a:rPr lang="en-US" altLang="en-US" dirty="0" err="1" smtClean="0"/>
              <a:t>ǁ</a:t>
            </a:r>
            <a:endParaRPr lang="en-US" altLang="en-US" dirty="0" smtClean="0"/>
          </a:p>
          <a:p>
            <a:r>
              <a:rPr lang="en-US" altLang="en-US" dirty="0" err="1"/>
              <a:t>M</a:t>
            </a:r>
            <a:r>
              <a:rPr lang="en-US" altLang="en-US" baseline="-25000" dirty="0" err="1"/>
              <a:t>opt</a:t>
            </a:r>
            <a:r>
              <a:rPr lang="en-US" altLang="en-US" dirty="0"/>
              <a:t> </a:t>
            </a:r>
            <a:r>
              <a:rPr lang="en-US" altLang="en-US" dirty="0" smtClean="0"/>
              <a:t>= max (</a:t>
            </a:r>
            <a:r>
              <a:rPr lang="en-US" altLang="en-US" dirty="0"/>
              <a:t>1/ </a:t>
            </a:r>
            <a:r>
              <a:rPr lang="en-US" altLang="en-US" dirty="0" err="1" smtClean="0"/>
              <a:t>ǁ</a:t>
            </a:r>
            <a:r>
              <a:rPr lang="en-US" altLang="en-US" b="1" dirty="0" err="1" smtClean="0"/>
              <a:t>w</a:t>
            </a:r>
            <a:r>
              <a:rPr lang="en-US" altLang="en-US" dirty="0" err="1" smtClean="0"/>
              <a:t>ǁ</a:t>
            </a:r>
            <a:r>
              <a:rPr lang="en-US" altLang="en-US" dirty="0" smtClean="0"/>
              <a:t>)</a:t>
            </a:r>
          </a:p>
          <a:p>
            <a:r>
              <a:rPr lang="en-US" altLang="en-US" dirty="0" err="1" smtClean="0"/>
              <a:t>s.t.</a:t>
            </a:r>
            <a:r>
              <a:rPr lang="en-US" altLang="en-US" dirty="0" smtClean="0"/>
              <a:t> </a:t>
            </a:r>
            <a:r>
              <a:rPr lang="en-US" altLang="en-US" dirty="0"/>
              <a:t>min</a:t>
            </a:r>
            <a:r>
              <a:rPr lang="en-US" altLang="en-US" baseline="-25000" dirty="0"/>
              <a:t>k</a:t>
            </a:r>
            <a:r>
              <a:rPr lang="en-US" altLang="en-US" dirty="0"/>
              <a:t>(</a:t>
            </a:r>
            <a:r>
              <a:rPr lang="en-US" altLang="en-US" dirty="0" err="1"/>
              <a:t>y</a:t>
            </a:r>
            <a:r>
              <a:rPr lang="en-US" altLang="en-US" baseline="30000" dirty="0" err="1"/>
              <a:t>k</a:t>
            </a:r>
            <a:r>
              <a:rPr lang="en-US" altLang="en-US" dirty="0" err="1"/>
              <a:t>f</a:t>
            </a:r>
            <a:r>
              <a:rPr lang="en-US" altLang="en-US" dirty="0"/>
              <a:t>(</a:t>
            </a:r>
            <a:r>
              <a:rPr lang="en-US" altLang="en-US" b="1" dirty="0" err="1"/>
              <a:t>x</a:t>
            </a:r>
            <a:r>
              <a:rPr lang="en-US" altLang="en-US" baseline="30000" dirty="0" err="1"/>
              <a:t>k</a:t>
            </a:r>
            <a:r>
              <a:rPr lang="en-US" altLang="en-US" dirty="0" smtClean="0"/>
              <a:t>)) = 1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27018" y="2432875"/>
            <a:ext cx="188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the hinge 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24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Tips on #winning HW</a:t>
            </a:r>
          </a:p>
          <a:p>
            <a:r>
              <a:rPr lang="en-US" dirty="0" smtClean="0"/>
              <a:t>Lecture clarifications</a:t>
            </a:r>
          </a:p>
          <a:p>
            <a:r>
              <a:rPr lang="en-US" dirty="0" smtClean="0"/>
              <a:t>Worksheet</a:t>
            </a:r>
          </a:p>
          <a:p>
            <a:r>
              <a:rPr lang="en-US" dirty="0" smtClean="0"/>
              <a:t>Email me for slides.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7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Slow code?</a:t>
            </a:r>
          </a:p>
          <a:p>
            <a:r>
              <a:rPr lang="en-US" dirty="0" err="1" smtClean="0"/>
              <a:t>Vectorize</a:t>
            </a:r>
            <a:r>
              <a:rPr lang="en-US" dirty="0" smtClean="0"/>
              <a:t> everything.</a:t>
            </a:r>
          </a:p>
          <a:p>
            <a:pPr lvl="1"/>
            <a:r>
              <a:rPr lang="en-US" dirty="0" smtClean="0"/>
              <a:t>In Python, use </a:t>
            </a:r>
            <a:r>
              <a:rPr lang="en-US" dirty="0" err="1" smtClean="0"/>
              <a:t>numpy</a:t>
            </a:r>
            <a:r>
              <a:rPr lang="en-US" dirty="0" smtClean="0"/>
              <a:t> slicing. MATLAB, use array slicing</a:t>
            </a:r>
          </a:p>
          <a:p>
            <a:pPr lvl="1"/>
            <a:r>
              <a:rPr lang="en-US" dirty="0" smtClean="0"/>
              <a:t>Use matrix operations as much as possible.</a:t>
            </a:r>
          </a:p>
          <a:p>
            <a:r>
              <a:rPr lang="en-US" dirty="0" smtClean="0"/>
              <a:t>This will be much more important for neural nets.</a:t>
            </a:r>
          </a:p>
        </p:txBody>
      </p:sp>
    </p:spTree>
    <p:extLst>
      <p:ext uri="{BB962C8B-B14F-4D97-AF65-F5344CB8AC3E}">
        <p14:creationId xmlns:p14="http://schemas.microsoft.com/office/powerpoint/2010/main" val="2108260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= </a:t>
            </a:r>
            <a:r>
              <a:rPr lang="en-US" dirty="0" err="1" smtClean="0"/>
              <a:t>np.array</a:t>
            </a:r>
            <a:r>
              <a:rPr lang="en-US" dirty="0" smtClean="0"/>
              <a:t>([</a:t>
            </a:r>
            <a:r>
              <a:rPr lang="en-US" dirty="0"/>
              <a:t>1, 2, 3, 4</a:t>
            </a:r>
            <a:r>
              <a:rPr lang="en-US" dirty="0" smtClean="0"/>
              <a:t>])</a:t>
            </a:r>
          </a:p>
          <a:p>
            <a:r>
              <a:rPr lang="en-US" dirty="0" smtClean="0"/>
              <a:t>B </a:t>
            </a:r>
            <a:r>
              <a:rPr lang="en-US" dirty="0"/>
              <a:t>= </a:t>
            </a:r>
            <a:r>
              <a:rPr lang="en-US" dirty="0" err="1" smtClean="0"/>
              <a:t>np.array</a:t>
            </a:r>
            <a:r>
              <a:rPr lang="en-US" dirty="0" smtClean="0"/>
              <a:t>([</a:t>
            </a:r>
            <a:r>
              <a:rPr lang="en-US" dirty="0"/>
              <a:t>1, 2, 3, 5</a:t>
            </a:r>
            <a:r>
              <a:rPr lang="en-US" dirty="0" smtClean="0"/>
              <a:t>])</a:t>
            </a:r>
          </a:p>
          <a:p>
            <a:r>
              <a:rPr lang="en-US" dirty="0"/>
              <a:t>F</a:t>
            </a:r>
            <a:r>
              <a:rPr lang="en-US" dirty="0" smtClean="0"/>
              <a:t>ind </a:t>
            </a:r>
            <a:r>
              <a:rPr lang="en-US" dirty="0"/>
              <a:t># of differences between A and 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np.count_nonzero</a:t>
            </a:r>
            <a:r>
              <a:rPr lang="en-US" dirty="0" smtClean="0"/>
              <a:t>(A == B)</a:t>
            </a:r>
          </a:p>
        </p:txBody>
      </p:sp>
    </p:spTree>
    <p:extLst>
      <p:ext uri="{BB962C8B-B14F-4D97-AF65-F5344CB8AC3E}">
        <p14:creationId xmlns:p14="http://schemas.microsoft.com/office/powerpoint/2010/main" val="3867949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Win </a:t>
            </a:r>
            <a:r>
              <a:rPr lang="en-US" dirty="0" err="1" smtClean="0"/>
              <a:t>Kaggle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engineering!</a:t>
            </a:r>
          </a:p>
          <a:p>
            <a:r>
              <a:rPr lang="en-US" dirty="0" smtClean="0"/>
              <a:t>Spam: add more word frequencies</a:t>
            </a:r>
          </a:p>
          <a:p>
            <a:pPr lvl="1"/>
            <a:r>
              <a:rPr lang="en-US" dirty="0" smtClean="0"/>
              <a:t>Other tricks: bag of words, </a:t>
            </a:r>
            <a:r>
              <a:rPr lang="en-US" dirty="0" err="1" smtClean="0"/>
              <a:t>tf-idf</a:t>
            </a:r>
            <a:endParaRPr lang="en-US" dirty="0" smtClean="0"/>
          </a:p>
          <a:p>
            <a:r>
              <a:rPr lang="en-US" dirty="0" smtClean="0"/>
              <a:t>MNIST: add your own visual features</a:t>
            </a:r>
          </a:p>
          <a:p>
            <a:pPr lvl="1"/>
            <a:r>
              <a:rPr lang="en-US" dirty="0" smtClean="0"/>
              <a:t>Histogram of oriented gradients</a:t>
            </a:r>
          </a:p>
          <a:p>
            <a:pPr lvl="1"/>
            <a:r>
              <a:rPr lang="en-US" dirty="0" smtClean="0"/>
              <a:t>Another trick that is amazing and will guarantee you win the digits competition every time so I won’t tell you it.</a:t>
            </a:r>
          </a:p>
        </p:txBody>
      </p:sp>
    </p:spTree>
    <p:extLst>
      <p:ext uri="{BB962C8B-B14F-4D97-AF65-F5344CB8AC3E}">
        <p14:creationId xmlns:p14="http://schemas.microsoft.com/office/powerpoint/2010/main" val="1861065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gradient is a linear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1" indent="0">
              <a:buNone/>
            </a:pPr>
            <a:r>
              <a:rPr lang="en-US" altLang="en-US" dirty="0" smtClean="0">
                <a:solidFill>
                  <a:schemeClr val="accent2"/>
                </a:solidFill>
              </a:rPr>
              <a:t>		</a:t>
            </a:r>
            <a:r>
              <a:rPr lang="en-US" altLang="en-US" sz="3200" dirty="0" smtClean="0"/>
              <a:t>R[</a:t>
            </a:r>
            <a:r>
              <a:rPr lang="en-US" altLang="en-US" sz="3200" b="1" dirty="0" smtClean="0"/>
              <a:t>w</a:t>
            </a:r>
            <a:r>
              <a:rPr lang="en-US" altLang="en-US" sz="3200" dirty="0" smtClean="0"/>
              <a:t>] </a:t>
            </a:r>
            <a:r>
              <a:rPr lang="en-US" altLang="en-US" sz="3200" dirty="0"/>
              <a:t>= </a:t>
            </a:r>
            <a:r>
              <a:rPr lang="en-US" altLang="en-US" sz="2400" dirty="0"/>
              <a:t>(1/N) </a:t>
            </a:r>
            <a:r>
              <a:rPr lang="en-US" altLang="en-US" sz="3200" dirty="0" err="1">
                <a:latin typeface="Symbol" pitchFamily="18" charset="2"/>
              </a:rPr>
              <a:t>S</a:t>
            </a:r>
            <a:r>
              <a:rPr lang="en-US" altLang="en-US" sz="3200" baseline="-25000" dirty="0" err="1"/>
              <a:t>k</a:t>
            </a:r>
            <a:r>
              <a:rPr lang="en-US" altLang="en-US" sz="3200" baseline="-25000" dirty="0"/>
              <a:t>=1:N</a:t>
            </a:r>
            <a:r>
              <a:rPr lang="en-US" altLang="en-US" sz="3200" dirty="0"/>
              <a:t> L( </a:t>
            </a:r>
            <a:r>
              <a:rPr lang="en-US" altLang="en-US" sz="3200" dirty="0" smtClean="0"/>
              <a:t>f(</a:t>
            </a:r>
            <a:r>
              <a:rPr lang="en-US" altLang="en-US" sz="3200" b="1" dirty="0" err="1" smtClean="0"/>
              <a:t>x</a:t>
            </a:r>
            <a:r>
              <a:rPr lang="en-US" altLang="en-US" sz="3200" baseline="30000" dirty="0" err="1" smtClean="0"/>
              <a:t>k</a:t>
            </a:r>
            <a:r>
              <a:rPr lang="en-US" altLang="en-US" sz="3200" dirty="0" smtClean="0">
                <a:sym typeface="Symbol" pitchFamily="18" charset="2"/>
              </a:rPr>
              <a:t>,</a:t>
            </a:r>
            <a:r>
              <a:rPr lang="en-US" altLang="en-US" sz="3200" baseline="30000" dirty="0" smtClean="0"/>
              <a:t> </a:t>
            </a:r>
            <a:r>
              <a:rPr lang="en-US" altLang="en-US" sz="3200" b="1" dirty="0"/>
              <a:t>w</a:t>
            </a:r>
            <a:r>
              <a:rPr lang="en-US" altLang="en-US" sz="3200" dirty="0" smtClean="0"/>
              <a:t>)</a:t>
            </a:r>
            <a:r>
              <a:rPr lang="en-US" altLang="en-US" sz="3200" dirty="0" smtClean="0">
                <a:sym typeface="Symbol" pitchFamily="18" charset="2"/>
              </a:rPr>
              <a:t>, </a:t>
            </a:r>
            <a:r>
              <a:rPr lang="en-US" altLang="en-US" sz="3200" dirty="0" err="1">
                <a:sym typeface="Symbol" pitchFamily="18" charset="2"/>
              </a:rPr>
              <a:t>y</a:t>
            </a:r>
            <a:r>
              <a:rPr lang="en-US" altLang="en-US" sz="3200" baseline="30000" dirty="0" err="1"/>
              <a:t>k</a:t>
            </a:r>
            <a:r>
              <a:rPr lang="en-US" altLang="en-US" sz="3200" baseline="-25000" dirty="0"/>
              <a:t> </a:t>
            </a:r>
            <a:r>
              <a:rPr lang="en-US" altLang="en-US" sz="3200" dirty="0">
                <a:sym typeface="Symbol" pitchFamily="18" charset="2"/>
              </a:rPr>
              <a:t>)</a:t>
            </a:r>
          </a:p>
          <a:p>
            <a:pPr marL="0" lvl="1" indent="0">
              <a:buNone/>
            </a:pPr>
            <a:endParaRPr lang="en-US" altLang="en-US" dirty="0" smtClean="0">
              <a:solidFill>
                <a:srgbClr val="C00000"/>
              </a:solidFill>
              <a:sym typeface="Symbol" pitchFamily="18" charset="2"/>
            </a:endParaRPr>
          </a:p>
          <a:p>
            <a:pPr marL="0" indent="0">
              <a:buNone/>
            </a:pPr>
            <a:r>
              <a:rPr lang="en-US" dirty="0" smtClean="0"/>
              <a:t>True (total) gradient:</a:t>
            </a:r>
          </a:p>
          <a:p>
            <a:pPr>
              <a:buFontTx/>
              <a:buNone/>
            </a:pPr>
            <a:r>
              <a:rPr lang="en-US" altLang="en-US" dirty="0" smtClean="0"/>
              <a:t>			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>
                <a:sym typeface="Symbol" pitchFamily="18" charset="2"/>
              </a:rPr>
              <a:t></a:t>
            </a:r>
            <a:r>
              <a:rPr lang="en-US" altLang="en-US" dirty="0"/>
              <a:t> 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- </a:t>
            </a:r>
            <a:r>
              <a:rPr lang="en-US" altLang="en-US" dirty="0">
                <a:sym typeface="Symbol" pitchFamily="18" charset="2"/>
              </a:rPr>
              <a:t> R/</a:t>
            </a:r>
            <a:r>
              <a:rPr lang="en-US" altLang="en-US" dirty="0" err="1">
                <a:sym typeface="Symbol" pitchFamily="18" charset="2"/>
              </a:rPr>
              <a:t>w</a:t>
            </a:r>
            <a:r>
              <a:rPr lang="en-US" altLang="en-US" baseline="-25000" dirty="0" err="1"/>
              <a:t>i</a:t>
            </a:r>
            <a:endParaRPr lang="en-US" altLang="en-US" baseline="-25000" dirty="0"/>
          </a:p>
          <a:p>
            <a:pPr>
              <a:buNone/>
            </a:pPr>
            <a:r>
              <a:rPr lang="en-US" altLang="en-US" dirty="0"/>
              <a:t>			</a:t>
            </a:r>
            <a:r>
              <a:rPr lang="en-US" altLang="en-US" b="1" dirty="0"/>
              <a:t>w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</a:t>
            </a:r>
            <a:r>
              <a:rPr lang="en-US" altLang="en-US" dirty="0"/>
              <a:t> </a:t>
            </a:r>
            <a:r>
              <a:rPr lang="en-US" altLang="en-US" b="1" dirty="0"/>
              <a:t>w</a:t>
            </a:r>
            <a:r>
              <a:rPr lang="en-US" altLang="en-US" baseline="-25000" dirty="0"/>
              <a:t> </a:t>
            </a:r>
            <a:r>
              <a:rPr lang="en-US" altLang="en-US" dirty="0"/>
              <a:t>- </a:t>
            </a:r>
            <a:r>
              <a:rPr lang="en-US" altLang="en-US" dirty="0">
                <a:sym typeface="Symbol" pitchFamily="18" charset="2"/>
              </a:rPr>
              <a:t> ∇</a:t>
            </a:r>
            <a:r>
              <a:rPr lang="en-US" altLang="en-US" b="1" baseline="-25000" dirty="0" err="1" smtClean="0">
                <a:sym typeface="Symbol" pitchFamily="18" charset="2"/>
              </a:rPr>
              <a:t>w</a:t>
            </a:r>
            <a:r>
              <a:rPr lang="en-US" altLang="en-US" dirty="0" err="1" smtClean="0">
                <a:sym typeface="Symbol" pitchFamily="18" charset="2"/>
              </a:rPr>
              <a:t>R</a:t>
            </a:r>
            <a:r>
              <a:rPr lang="en-US" altLang="en-US" dirty="0" smtClean="0">
                <a:sym typeface="Symbol" pitchFamily="18" charset="2"/>
              </a:rPr>
              <a:t>            ∇</a:t>
            </a:r>
            <a:r>
              <a:rPr lang="en-US" altLang="en-US" b="1" baseline="-25000" dirty="0" err="1">
                <a:sym typeface="Symbol" pitchFamily="18" charset="2"/>
              </a:rPr>
              <a:t>w</a:t>
            </a:r>
            <a:r>
              <a:rPr lang="en-US" altLang="en-US" dirty="0" err="1">
                <a:sym typeface="Symbol" pitchFamily="18" charset="2"/>
              </a:rPr>
              <a:t>R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=[</a:t>
            </a:r>
            <a:r>
              <a:rPr lang="en-US" altLang="en-US" dirty="0">
                <a:sym typeface="Symbol" pitchFamily="18" charset="2"/>
              </a:rPr>
              <a:t>R/</a:t>
            </a:r>
            <a:r>
              <a:rPr lang="en-US" altLang="en-US" dirty="0" err="1" smtClean="0">
                <a:sym typeface="Symbol" pitchFamily="18" charset="2"/>
              </a:rPr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>
                <a:sym typeface="Symbol" pitchFamily="18" charset="2"/>
              </a:rPr>
              <a:t>]</a:t>
            </a:r>
            <a:endParaRPr lang="en-US" altLang="en-US" baseline="-25000" dirty="0"/>
          </a:p>
          <a:p>
            <a:pPr>
              <a:buNone/>
            </a:pPr>
            <a:endParaRPr lang="en-US" altLang="en-US" dirty="0">
              <a:sym typeface="Symbol" pitchFamily="18" charset="2"/>
            </a:endParaRPr>
          </a:p>
          <a:p>
            <a:pPr marL="0" indent="0">
              <a:buNone/>
            </a:pPr>
            <a:r>
              <a:rPr lang="en-US" dirty="0" smtClean="0"/>
              <a:t>Stochastic </a:t>
            </a:r>
            <a:r>
              <a:rPr lang="en-US" dirty="0"/>
              <a:t>gradient:</a:t>
            </a:r>
          </a:p>
          <a:p>
            <a:pPr>
              <a:buFontTx/>
              <a:buNone/>
            </a:pPr>
            <a:r>
              <a:rPr lang="en-US" altLang="en-US" dirty="0"/>
              <a:t>			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</a:t>
            </a:r>
            <a:r>
              <a:rPr lang="en-US" altLang="en-US" dirty="0"/>
              <a:t> 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- </a:t>
            </a:r>
            <a:r>
              <a:rPr lang="en-US" altLang="en-US" dirty="0">
                <a:sym typeface="Symbol" pitchFamily="18" charset="2"/>
              </a:rPr>
              <a:t> </a:t>
            </a:r>
            <a:r>
              <a:rPr lang="en-US" altLang="en-US" dirty="0" smtClean="0">
                <a:sym typeface="Symbol" pitchFamily="18" charset="2"/>
              </a:rPr>
              <a:t>L/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 err="1">
                <a:sym typeface="Symbol" pitchFamily="18" charset="2"/>
              </a:rPr>
              <a:t>w</a:t>
            </a:r>
            <a:r>
              <a:rPr lang="en-US" altLang="en-US" baseline="-25000" dirty="0" err="1"/>
              <a:t>i</a:t>
            </a:r>
            <a:endParaRPr lang="en-US" altLang="en-US" baseline="-25000" dirty="0"/>
          </a:p>
          <a:p>
            <a:pPr>
              <a:buNone/>
            </a:pPr>
            <a:r>
              <a:rPr lang="en-US" altLang="en-US" dirty="0"/>
              <a:t>			</a:t>
            </a:r>
            <a:r>
              <a:rPr lang="en-US" altLang="en-US" b="1" dirty="0"/>
              <a:t>w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</a:t>
            </a:r>
            <a:r>
              <a:rPr lang="en-US" altLang="en-US" dirty="0"/>
              <a:t> </a:t>
            </a:r>
            <a:r>
              <a:rPr lang="en-US" altLang="en-US" b="1" dirty="0"/>
              <a:t>w</a:t>
            </a:r>
            <a:r>
              <a:rPr lang="en-US" altLang="en-US" baseline="-25000" dirty="0"/>
              <a:t> </a:t>
            </a:r>
            <a:r>
              <a:rPr lang="en-US" altLang="en-US" dirty="0"/>
              <a:t>- </a:t>
            </a:r>
            <a:r>
              <a:rPr lang="en-US" altLang="en-US" dirty="0">
                <a:sym typeface="Symbol" pitchFamily="18" charset="2"/>
              </a:rPr>
              <a:t> ∇</a:t>
            </a:r>
            <a:r>
              <a:rPr lang="en-US" altLang="en-US" b="1" baseline="-25000" dirty="0" err="1" smtClean="0">
                <a:sym typeface="Symbol" pitchFamily="18" charset="2"/>
              </a:rPr>
              <a:t>w</a:t>
            </a:r>
            <a:r>
              <a:rPr lang="en-US" altLang="en-US" dirty="0" err="1" smtClean="0">
                <a:sym typeface="Symbol" pitchFamily="18" charset="2"/>
              </a:rPr>
              <a:t>L</a:t>
            </a:r>
            <a:r>
              <a:rPr lang="en-US" altLang="en-US" dirty="0" smtClean="0">
                <a:sym typeface="Symbol" pitchFamily="18" charset="2"/>
              </a:rPr>
              <a:t>            </a:t>
            </a:r>
            <a:r>
              <a:rPr lang="en-US" altLang="en-US" dirty="0">
                <a:sym typeface="Symbol" pitchFamily="18" charset="2"/>
              </a:rPr>
              <a:t>∇</a:t>
            </a:r>
            <a:r>
              <a:rPr lang="en-US" altLang="en-US" b="1" baseline="-25000" dirty="0" err="1" smtClean="0">
                <a:sym typeface="Symbol" pitchFamily="18" charset="2"/>
              </a:rPr>
              <a:t>w</a:t>
            </a:r>
            <a:r>
              <a:rPr lang="en-US" altLang="en-US" dirty="0" err="1" smtClean="0">
                <a:sym typeface="Symbol" pitchFamily="18" charset="2"/>
              </a:rPr>
              <a:t>L</a:t>
            </a:r>
            <a:r>
              <a:rPr lang="en-US" altLang="en-US" dirty="0" smtClean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=[</a:t>
            </a:r>
            <a:r>
              <a:rPr lang="en-US" altLang="en-US" dirty="0" smtClean="0">
                <a:sym typeface="Symbol" pitchFamily="18" charset="2"/>
              </a:rPr>
              <a:t>L/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 err="1">
                <a:sym typeface="Symbol" pitchFamily="18" charset="2"/>
              </a:rPr>
              <a:t>w</a:t>
            </a:r>
            <a:r>
              <a:rPr lang="en-US" altLang="en-US" baseline="-25000" dirty="0" err="1"/>
              <a:t>i</a:t>
            </a:r>
            <a:r>
              <a:rPr lang="en-US" altLang="en-US" dirty="0" smtClean="0">
                <a:sym typeface="Symbol" pitchFamily="18" charset="2"/>
              </a:rPr>
              <a:t>]</a:t>
            </a:r>
          </a:p>
          <a:p>
            <a:pPr>
              <a:buNone/>
            </a:pPr>
            <a:endParaRPr lang="en-US" altLang="en-US" baseline="-25000" dirty="0">
              <a:sym typeface="Symbol" pitchFamily="18" charset="2"/>
            </a:endParaRPr>
          </a:p>
          <a:p>
            <a:pPr marL="342900" lvl="1" indent="-342900">
              <a:buNone/>
            </a:pPr>
            <a:r>
              <a:rPr lang="en-US" altLang="en-US" sz="3200" dirty="0" smtClean="0"/>
              <a:t>			</a:t>
            </a:r>
            <a:r>
              <a:rPr lang="en-US" altLang="en-US" sz="3300" dirty="0" smtClean="0">
                <a:sym typeface="Symbol" pitchFamily="18" charset="2"/>
              </a:rPr>
              <a:t>∇</a:t>
            </a:r>
            <a:r>
              <a:rPr lang="en-US" altLang="en-US" sz="3300" b="1" baseline="-25000" dirty="0">
                <a:sym typeface="Symbol" pitchFamily="18" charset="2"/>
              </a:rPr>
              <a:t>w</a:t>
            </a:r>
            <a:r>
              <a:rPr lang="en-US" altLang="en-US" sz="3300" dirty="0" smtClean="0">
                <a:sym typeface="Symbol" pitchFamily="18" charset="2"/>
              </a:rPr>
              <a:t> </a:t>
            </a:r>
            <a:r>
              <a:rPr lang="en-US" altLang="en-US" sz="3300" dirty="0" smtClean="0"/>
              <a:t>R[</a:t>
            </a:r>
            <a:r>
              <a:rPr lang="en-US" altLang="en-US" sz="3300" b="1" dirty="0"/>
              <a:t>w</a:t>
            </a:r>
            <a:r>
              <a:rPr lang="en-US" altLang="en-US" sz="3300" dirty="0" smtClean="0"/>
              <a:t>] </a:t>
            </a:r>
            <a:r>
              <a:rPr lang="en-US" altLang="en-US" sz="3200" dirty="0"/>
              <a:t>= </a:t>
            </a:r>
            <a:r>
              <a:rPr lang="en-US" altLang="en-US" sz="2400" dirty="0"/>
              <a:t>(1/N) </a:t>
            </a:r>
            <a:r>
              <a:rPr lang="en-US" altLang="en-US" sz="3200" dirty="0" err="1" smtClean="0">
                <a:latin typeface="Symbol" pitchFamily="18" charset="2"/>
              </a:rPr>
              <a:t>S</a:t>
            </a:r>
            <a:r>
              <a:rPr lang="en-US" altLang="en-US" sz="3200" baseline="-25000" dirty="0" err="1" smtClean="0"/>
              <a:t>k</a:t>
            </a:r>
            <a:r>
              <a:rPr lang="en-US" altLang="en-US" sz="3200" baseline="-25000" dirty="0" smtClean="0"/>
              <a:t>=1:N</a:t>
            </a:r>
            <a:r>
              <a:rPr lang="en-US" altLang="en-US" sz="3200" dirty="0" smtClean="0"/>
              <a:t> </a:t>
            </a:r>
            <a:r>
              <a:rPr lang="en-US" altLang="en-US" sz="3300" dirty="0">
                <a:sym typeface="Symbol" pitchFamily="18" charset="2"/>
              </a:rPr>
              <a:t>∇</a:t>
            </a:r>
            <a:r>
              <a:rPr lang="en-US" altLang="en-US" sz="3300" b="1" baseline="-25000" dirty="0" smtClean="0">
                <a:sym typeface="Symbol" pitchFamily="18" charset="2"/>
              </a:rPr>
              <a:t>w </a:t>
            </a:r>
            <a:r>
              <a:rPr lang="en-US" altLang="en-US" sz="3300" dirty="0" smtClean="0">
                <a:sym typeface="Symbol" pitchFamily="18" charset="2"/>
              </a:rPr>
              <a:t>L</a:t>
            </a:r>
            <a:r>
              <a:rPr lang="en-US" altLang="en-US" sz="3300" dirty="0" smtClean="0"/>
              <a:t>( </a:t>
            </a:r>
            <a:r>
              <a:rPr lang="en-US" altLang="en-US" sz="3300" dirty="0"/>
              <a:t>f(</a:t>
            </a:r>
            <a:r>
              <a:rPr lang="en-US" altLang="en-US" sz="3300" b="1" dirty="0" err="1"/>
              <a:t>x</a:t>
            </a:r>
            <a:r>
              <a:rPr lang="en-US" altLang="en-US" sz="3300" baseline="30000" dirty="0" err="1"/>
              <a:t>k</a:t>
            </a:r>
            <a:r>
              <a:rPr lang="en-US" altLang="en-US" sz="3300" dirty="0">
                <a:sym typeface="Symbol" pitchFamily="18" charset="2"/>
              </a:rPr>
              <a:t>,</a:t>
            </a:r>
            <a:r>
              <a:rPr lang="en-US" altLang="en-US" sz="3300" baseline="30000" dirty="0"/>
              <a:t> </a:t>
            </a:r>
            <a:r>
              <a:rPr lang="en-US" altLang="en-US" sz="3300" b="1" dirty="0"/>
              <a:t>w</a:t>
            </a:r>
            <a:r>
              <a:rPr lang="en-US" altLang="en-US" sz="3300" dirty="0"/>
              <a:t>)</a:t>
            </a:r>
            <a:r>
              <a:rPr lang="en-US" altLang="en-US" sz="3300" dirty="0">
                <a:sym typeface="Symbol" pitchFamily="18" charset="2"/>
              </a:rPr>
              <a:t>, </a:t>
            </a:r>
            <a:r>
              <a:rPr lang="en-US" altLang="en-US" sz="3300" dirty="0" err="1">
                <a:sym typeface="Symbol" pitchFamily="18" charset="2"/>
              </a:rPr>
              <a:t>y</a:t>
            </a:r>
            <a:r>
              <a:rPr lang="en-US" altLang="en-US" sz="3300" baseline="30000" dirty="0" err="1"/>
              <a:t>k</a:t>
            </a:r>
            <a:r>
              <a:rPr lang="en-US" altLang="en-US" sz="3300" baseline="-25000" dirty="0"/>
              <a:t> </a:t>
            </a:r>
            <a:r>
              <a:rPr lang="en-US" altLang="en-US" sz="3300" dirty="0">
                <a:sym typeface="Symbol" pitchFamily="18" charset="2"/>
              </a:rPr>
              <a:t>)</a:t>
            </a:r>
          </a:p>
          <a:p>
            <a:pPr marL="342900" lvl="1" indent="-342900">
              <a:buNone/>
            </a:pPr>
            <a:endParaRPr lang="en-US" altLang="en-US" sz="3300" baseline="-25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1371600"/>
            <a:ext cx="4800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9800" y="5334000"/>
            <a:ext cx="5638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4984" y="6324600"/>
            <a:ext cx="729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66FF"/>
                </a:solidFill>
              </a:rPr>
              <a:t>The total gradient is the average over the gradients of single samples, but…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900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5417" t="-10677" r="-15417" b="-17727"/>
          <a:stretch/>
        </p:blipFill>
        <p:spPr>
          <a:xfrm>
            <a:off x="457200" y="396241"/>
            <a:ext cx="8229600" cy="5811520"/>
          </a:xfrm>
        </p:spPr>
      </p:pic>
    </p:spTree>
    <p:extLst>
      <p:ext uri="{BB962C8B-B14F-4D97-AF65-F5344CB8AC3E}">
        <p14:creationId xmlns:p14="http://schemas.microsoft.com/office/powerpoint/2010/main" val="2837610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89239" y="1828800"/>
            <a:ext cx="4678561" cy="22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Example: the Perceptron algorithm</a:t>
            </a:r>
            <a:endParaRPr lang="en-US" altLang="en-US" dirty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2" y="1589088"/>
            <a:ext cx="8205787" cy="5192712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f(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 = </a:t>
            </a:r>
            <a:r>
              <a:rPr lang="en-US" altLang="en-US" dirty="0" smtClean="0">
                <a:latin typeface="Symbol" pitchFamily="18" charset="2"/>
              </a:rPr>
              <a:t>S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/>
              <a:t>x</a:t>
            </a:r>
            <a:r>
              <a:rPr lang="en-US" altLang="en-US" baseline="-25000" dirty="0"/>
              <a:t>i</a:t>
            </a:r>
            <a:endParaRPr lang="en-US" altLang="en-US" dirty="0" smtClean="0">
              <a:solidFill>
                <a:srgbClr val="0066FF"/>
              </a:solidFill>
            </a:endParaRPr>
          </a:p>
          <a:p>
            <a:r>
              <a:rPr lang="en-US" altLang="en-US" dirty="0" smtClean="0"/>
              <a:t>z = y f(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 = </a:t>
            </a:r>
            <a:r>
              <a:rPr lang="en-US" altLang="en-US" dirty="0">
                <a:latin typeface="Symbol" pitchFamily="18" charset="2"/>
              </a:rPr>
              <a:t>S</a:t>
            </a:r>
            <a:r>
              <a:rPr lang="en-US" altLang="en-US" baseline="-25000" dirty="0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 smtClean="0"/>
              <a:t>y x</a:t>
            </a:r>
            <a:r>
              <a:rPr lang="en-US" altLang="en-US" baseline="-25000" dirty="0" smtClean="0"/>
              <a:t>i</a:t>
            </a:r>
          </a:p>
          <a:p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dirty="0" smtClean="0"/>
              <a:t>z/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= </a:t>
            </a:r>
            <a:r>
              <a:rPr lang="en-US" altLang="en-US" dirty="0"/>
              <a:t>y x</a:t>
            </a:r>
            <a:r>
              <a:rPr lang="en-US" altLang="en-US" baseline="-25000" dirty="0"/>
              <a:t>i </a:t>
            </a:r>
            <a:endParaRPr lang="en-US" altLang="en-US" baseline="-25000" dirty="0" smtClean="0"/>
          </a:p>
          <a:p>
            <a:r>
              <a:rPr lang="en-US" altLang="en-US" dirty="0" err="1" smtClean="0"/>
              <a:t>L</a:t>
            </a:r>
            <a:r>
              <a:rPr lang="en-US" altLang="en-US" baseline="-25000" dirty="0" err="1" smtClean="0"/>
              <a:t>perceptron</a:t>
            </a:r>
            <a:r>
              <a:rPr lang="en-US" altLang="en-US" dirty="0" smtClean="0"/>
              <a:t> = </a:t>
            </a:r>
            <a:r>
              <a:rPr lang="en-US" altLang="en-US" dirty="0">
                <a:solidFill>
                  <a:srgbClr val="FF9900"/>
                </a:solidFill>
              </a:rPr>
              <a:t>max(0, -z</a:t>
            </a:r>
            <a:r>
              <a:rPr lang="en-US" altLang="en-US" dirty="0" smtClean="0">
                <a:solidFill>
                  <a:srgbClr val="FF9900"/>
                </a:solidFill>
              </a:rPr>
              <a:t>)</a:t>
            </a:r>
            <a:endParaRPr lang="en-US" altLang="en-US" dirty="0" smtClean="0"/>
          </a:p>
          <a:p>
            <a:r>
              <a:rPr lang="en-US" altLang="en-US" dirty="0" err="1" smtClean="0">
                <a:latin typeface="Symbol" pitchFamily="18" charset="2"/>
              </a:rPr>
              <a:t>D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/>
              <a:t> = </a:t>
            </a:r>
            <a:r>
              <a:rPr lang="en-US" altLang="en-US" dirty="0" smtClean="0"/>
              <a:t>-</a:t>
            </a:r>
            <a:r>
              <a:rPr lang="en-US" altLang="en-US" dirty="0">
                <a:latin typeface="Symbol" pitchFamily="18" charset="2"/>
              </a:rPr>
              <a:t>h 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/>
              <a:t>L/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</a:t>
            </a:r>
          </a:p>
          <a:p>
            <a:pPr marL="0" indent="0">
              <a:buNone/>
            </a:pPr>
            <a:r>
              <a:rPr lang="en-US" altLang="en-US" dirty="0"/>
              <a:t>	 = </a:t>
            </a:r>
            <a:r>
              <a:rPr lang="en-US" altLang="en-US" dirty="0" smtClean="0"/>
              <a:t>-</a:t>
            </a:r>
            <a:r>
              <a:rPr lang="en-US" altLang="en-US" dirty="0">
                <a:latin typeface="Symbol" pitchFamily="18" charset="2"/>
              </a:rPr>
              <a:t>h 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/>
              <a:t>L/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dirty="0">
                <a:sym typeface="Symbol" pitchFamily="18" charset="2"/>
              </a:rPr>
              <a:t>z</a:t>
            </a:r>
            <a:r>
              <a:rPr lang="en-US" altLang="en-US" dirty="0" smtClean="0"/>
              <a:t> . </a:t>
            </a:r>
            <a:r>
              <a:rPr lang="en-US" altLang="en-US" dirty="0" smtClean="0">
                <a:sym typeface="Symbol" pitchFamily="18" charset="2"/>
              </a:rPr>
              <a:t>z</a:t>
            </a:r>
            <a:r>
              <a:rPr lang="en-US" altLang="en-US" dirty="0" smtClean="0"/>
              <a:t>/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i</a:t>
            </a:r>
            <a:r>
              <a:rPr lang="en-US" altLang="en-US" dirty="0"/>
              <a:t> </a:t>
            </a:r>
          </a:p>
          <a:p>
            <a:pPr marL="0" indent="0">
              <a:buNone/>
            </a:pPr>
            <a:endParaRPr lang="en-US" altLang="en-US" dirty="0" smtClean="0">
              <a:latin typeface="Symbol" pitchFamily="18" charset="2"/>
            </a:endParaRPr>
          </a:p>
          <a:p>
            <a:pPr marL="0" indent="0">
              <a:buNone/>
            </a:pPr>
            <a:r>
              <a:rPr lang="en-US" altLang="en-US" dirty="0" err="1" smtClean="0">
                <a:latin typeface="Symbol" pitchFamily="18" charset="2"/>
              </a:rPr>
              <a:t>D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=   </a:t>
            </a:r>
          </a:p>
          <a:p>
            <a:pPr marL="0" indent="0">
              <a:buNone/>
            </a:pPr>
            <a:endParaRPr lang="en-US" alt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en-US" sz="2800" dirty="0" smtClean="0">
                <a:solidFill>
                  <a:schemeClr val="accent6">
                    <a:lumMod val="75000"/>
                  </a:schemeClr>
                </a:solidFill>
              </a:rPr>
              <a:t>Like Hebb’s rule but for misclassified examples only.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Left Brace 1"/>
          <p:cNvSpPr/>
          <p:nvPr/>
        </p:nvSpPr>
        <p:spPr>
          <a:xfrm>
            <a:off x="1828800" y="4800600"/>
            <a:ext cx="304800" cy="11430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1048"/>
          <p:cNvSpPr txBox="1">
            <a:spLocks noChangeArrowheads="1"/>
          </p:cNvSpPr>
          <p:nvPr/>
        </p:nvSpPr>
        <p:spPr bwMode="auto">
          <a:xfrm>
            <a:off x="6019800" y="12192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2400" b="0" i="1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Rosenblatt, 1957</a:t>
            </a:r>
            <a:endParaRPr lang="en-US" altLang="en-US" sz="2400" b="0" dirty="0">
              <a:solidFill>
                <a:srgbClr val="00339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5078" y="4572000"/>
            <a:ext cx="7528322" cy="1535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98288" y="4876800"/>
            <a:ext cx="57479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>
                <a:latin typeface="Symbol" pitchFamily="18" charset="2"/>
              </a:rPr>
              <a:t>h </a:t>
            </a:r>
            <a:r>
              <a:rPr lang="en-US" altLang="en-US" sz="2800" dirty="0"/>
              <a:t>y x</a:t>
            </a:r>
            <a:r>
              <a:rPr lang="en-US" altLang="en-US" sz="2800" baseline="-25000" dirty="0"/>
              <a:t>i</a:t>
            </a:r>
            <a:r>
              <a:rPr lang="en-US" altLang="en-US" sz="2800" dirty="0" smtClean="0"/>
              <a:t>,      if </a:t>
            </a:r>
            <a:r>
              <a:rPr lang="en-US" altLang="en-US" sz="2800" dirty="0"/>
              <a:t>z&lt;0 (misclassified example)</a:t>
            </a:r>
          </a:p>
          <a:p>
            <a:r>
              <a:rPr lang="en-US" altLang="en-US" sz="2800" dirty="0" smtClean="0"/>
              <a:t>0  otherwise</a:t>
            </a:r>
            <a:endParaRPr lang="en-US" alt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4443944" y="1871360"/>
            <a:ext cx="4693963" cy="2166836"/>
            <a:chOff x="193827" y="2971800"/>
            <a:chExt cx="7845274" cy="3362331"/>
          </a:xfrm>
          <a:noFill/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6515100" y="5211761"/>
              <a:ext cx="1524001" cy="57310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/>
                <a:t>z=y f(</a:t>
              </a:r>
              <a:r>
                <a:rPr lang="en-US" altLang="en-US" b="1" dirty="0"/>
                <a:t>x</a:t>
              </a:r>
              <a:r>
                <a:rPr lang="en-US" altLang="en-US" dirty="0"/>
                <a:t>)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513248" y="2971800"/>
              <a:ext cx="1828801" cy="57310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 smtClean="0"/>
                <a:t>L(f(</a:t>
              </a:r>
              <a:r>
                <a:rPr lang="en-US" altLang="en-US" b="1" dirty="0" smtClean="0"/>
                <a:t>x</a:t>
              </a:r>
              <a:r>
                <a:rPr lang="en-US" altLang="en-US" dirty="0" smtClean="0"/>
                <a:t>), y)</a:t>
              </a:r>
              <a:endParaRPr lang="en-US" alt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3070242" y="3133791"/>
              <a:ext cx="2087033" cy="90740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i="1" dirty="0"/>
                <a:t>Decision boundary</a:t>
              </a:r>
            </a:p>
          </p:txBody>
        </p:sp>
        <p:grpSp>
          <p:nvGrpSpPr>
            <p:cNvPr id="13" name="Group 11"/>
            <p:cNvGrpSpPr>
              <a:grpSpLocks/>
            </p:cNvGrpSpPr>
            <p:nvPr/>
          </p:nvGrpSpPr>
          <p:grpSpPr bwMode="auto">
            <a:xfrm>
              <a:off x="512762" y="5786443"/>
              <a:ext cx="6848477" cy="547688"/>
              <a:chOff x="347" y="3645"/>
              <a:chExt cx="4314" cy="345"/>
            </a:xfrm>
            <a:grpFill/>
          </p:grpSpPr>
          <p:sp>
            <p:nvSpPr>
              <p:cNvPr id="21" name="Line 12"/>
              <p:cNvSpPr>
                <a:spLocks noChangeShapeType="1"/>
              </p:cNvSpPr>
              <p:nvPr/>
            </p:nvSpPr>
            <p:spPr bwMode="auto">
              <a:xfrm flipV="1">
                <a:off x="2448" y="3983"/>
                <a:ext cx="2213" cy="1"/>
              </a:xfrm>
              <a:prstGeom prst="line">
                <a:avLst/>
              </a:prstGeom>
              <a:grpFill/>
              <a:ln w="38100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2832" y="3645"/>
                <a:ext cx="1776" cy="3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600" b="1" i="1" dirty="0">
                    <a:solidFill>
                      <a:srgbClr val="008000"/>
                    </a:solidFill>
                  </a:rPr>
                  <a:t>well classified</a:t>
                </a:r>
              </a:p>
            </p:txBody>
          </p:sp>
          <p:sp>
            <p:nvSpPr>
              <p:cNvPr id="23" name="Line 14"/>
              <p:cNvSpPr>
                <a:spLocks noChangeShapeType="1"/>
              </p:cNvSpPr>
              <p:nvPr/>
            </p:nvSpPr>
            <p:spPr bwMode="auto">
              <a:xfrm flipH="1">
                <a:off x="347" y="3984"/>
                <a:ext cx="2101" cy="6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24" name="Text Box 15"/>
              <p:cNvSpPr txBox="1">
                <a:spLocks noChangeArrowheads="1"/>
              </p:cNvSpPr>
              <p:nvPr/>
            </p:nvSpPr>
            <p:spPr bwMode="auto">
              <a:xfrm>
                <a:off x="818" y="3645"/>
                <a:ext cx="1630" cy="3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600" b="1" i="1" dirty="0" err="1">
                    <a:solidFill>
                      <a:srgbClr val="FF0000"/>
                    </a:solidFill>
                  </a:rPr>
                  <a:t>missclassified</a:t>
                </a:r>
                <a:endParaRPr lang="en-US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4" name="Line 23"/>
            <p:cNvSpPr>
              <a:spLocks noChangeShapeType="1"/>
            </p:cNvSpPr>
            <p:nvPr/>
          </p:nvSpPr>
          <p:spPr bwMode="auto">
            <a:xfrm flipV="1">
              <a:off x="3848100" y="5953125"/>
              <a:ext cx="0" cy="3810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193827" y="4364830"/>
              <a:ext cx="1908023" cy="128947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rgbClr val="FF9900"/>
                  </a:solidFill>
                </a:rPr>
                <a:t>Perceptron loss </a:t>
              </a:r>
              <a:r>
                <a:rPr lang="en-US" altLang="en-US" sz="1600" dirty="0" smtClean="0">
                  <a:solidFill>
                    <a:srgbClr val="FF9900"/>
                  </a:solidFill>
                </a:rPr>
                <a:t>  max(0</a:t>
              </a:r>
              <a:r>
                <a:rPr lang="en-US" altLang="en-US" sz="1600" dirty="0">
                  <a:solidFill>
                    <a:srgbClr val="FF9900"/>
                  </a:solidFill>
                </a:rPr>
                <a:t>, -z</a:t>
              </a:r>
              <a:r>
                <a:rPr lang="en-US" altLang="en-US" sz="1600" dirty="0" smtClean="0">
                  <a:solidFill>
                    <a:srgbClr val="FF9900"/>
                  </a:solidFill>
                </a:rPr>
                <a:t>) </a:t>
              </a:r>
              <a:endParaRPr lang="en-US" altLang="en-US" sz="1600" dirty="0">
                <a:solidFill>
                  <a:srgbClr val="FF99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2101850" y="2971800"/>
              <a:ext cx="0" cy="2786063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101850" y="5738757"/>
              <a:ext cx="5259388" cy="19106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101850" y="4692488"/>
              <a:ext cx="1784350" cy="1066800"/>
            </a:xfrm>
            <a:prstGeom prst="line">
              <a:avLst/>
            </a:prstGeom>
            <a:grpFill/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886200" y="5738757"/>
              <a:ext cx="3124200" cy="0"/>
            </a:xfrm>
            <a:prstGeom prst="line">
              <a:avLst/>
            </a:prstGeom>
            <a:grpFill/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Line 5"/>
            <p:cNvSpPr>
              <a:spLocks noChangeShapeType="1"/>
            </p:cNvSpPr>
            <p:nvPr/>
          </p:nvSpPr>
          <p:spPr bwMode="auto">
            <a:xfrm flipV="1">
              <a:off x="3848100" y="4098924"/>
              <a:ext cx="3175" cy="2225675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577676" y="3600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9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 smtClean="0"/>
              <a:t>Regularization</a:t>
            </a:r>
            <a:r>
              <a:rPr lang="en-US" dirty="0" smtClean="0"/>
              <a:t> – any method penalizing model complexity, at expense of more training error</a:t>
            </a:r>
          </a:p>
          <a:p>
            <a:pPr lvl="1"/>
            <a:r>
              <a:rPr lang="en-US" dirty="0" smtClean="0"/>
              <a:t>Does not have to be (but is often) explicitly part of loss function</a:t>
            </a:r>
          </a:p>
          <a:p>
            <a:r>
              <a:rPr lang="en-US" u="sng" dirty="0" smtClean="0"/>
              <a:t>Model complexity </a:t>
            </a:r>
            <a:r>
              <a:rPr lang="en-US" dirty="0" smtClean="0"/>
              <a:t>= how complex of a model your ML algorithm will be able to match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/ magnitude of </a:t>
            </a:r>
            <a:r>
              <a:rPr lang="en-US" dirty="0" smtClean="0"/>
              <a:t>parameters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insane of a kernel you use </a:t>
            </a:r>
            <a:r>
              <a:rPr lang="en-US" dirty="0" smtClean="0">
                <a:sym typeface="Wingdings"/>
              </a:rPr>
              <a:t></a:t>
            </a:r>
          </a:p>
          <a:p>
            <a:pPr lvl="1"/>
            <a:r>
              <a:rPr lang="en-US" dirty="0" smtClean="0">
                <a:sym typeface="Wingdings"/>
              </a:rPr>
              <a:t>Etc.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81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</TotalTime>
  <Words>892</Words>
  <Application>Microsoft Macintosh PowerPoint</Application>
  <PresentationFormat>On-screen Show (4:3)</PresentationFormat>
  <Paragraphs>176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Agenda</vt:lpstr>
      <vt:lpstr>HW 1</vt:lpstr>
      <vt:lpstr>Examples</vt:lpstr>
      <vt:lpstr>How to Win Kaggle</vt:lpstr>
      <vt:lpstr>The gradient is a linear operator</vt:lpstr>
      <vt:lpstr>PowerPoint Presentation</vt:lpstr>
      <vt:lpstr>Example: the Perceptron algorithm</vt:lpstr>
      <vt:lpstr>Concept</vt:lpstr>
      <vt:lpstr>Concept</vt:lpstr>
      <vt:lpstr>SRM Example (linear model)</vt:lpstr>
      <vt:lpstr>Multiple Structures</vt:lpstr>
      <vt:lpstr>Equivalent formulations</vt:lpstr>
      <vt:lpstr>Optimum margin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52</cp:revision>
  <dcterms:created xsi:type="dcterms:W3CDTF">2015-09-04T04:21:24Z</dcterms:created>
  <dcterms:modified xsi:type="dcterms:W3CDTF">2015-09-12T07:07:30Z</dcterms:modified>
</cp:coreProperties>
</file>