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1" r:id="rId3"/>
    <p:sldId id="289" r:id="rId4"/>
    <p:sldId id="290" r:id="rId5"/>
    <p:sldId id="291" r:id="rId6"/>
    <p:sldId id="296" r:id="rId7"/>
    <p:sldId id="293" r:id="rId8"/>
    <p:sldId id="294" r:id="rId9"/>
    <p:sldId id="29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89" autoAdjust="0"/>
    <p:restoredTop sz="77068" autoAdjust="0"/>
  </p:normalViewPr>
  <p:slideViewPr>
    <p:cSldViewPr snapToGrid="0" snapToObjects="1">
      <p:cViewPr>
        <p:scale>
          <a:sx n="95" d="100"/>
          <a:sy n="95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1636B-E559-D544-9998-3D7CAE6CD349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41A05-D9A5-F24A-84A0-915DFB4AE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41A05-D9A5-F24A-84A0-915DFB4AE0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03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41A05-D9A5-F24A-84A0-915DFB4AE0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9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6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9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1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5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2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3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0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2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5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66C8-FF6A-8E4E-807A-C5BF2BD92BE8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9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mailto:brian.c@berkeley.edu" TargetMode="External"/><Relationship Id="rId5" Type="http://schemas.openxmlformats.org/officeDocument/2006/relationships/hyperlink" Target="brianchu.com%5C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650"/>
            <a:ext cx="5636091" cy="56360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6091" y="555671"/>
            <a:ext cx="337892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CS 189</a:t>
            </a:r>
          </a:p>
          <a:p>
            <a:endParaRPr lang="en-US" sz="4000" dirty="0" smtClean="0"/>
          </a:p>
          <a:p>
            <a:r>
              <a:rPr lang="en-US" sz="4000" dirty="0" smtClean="0"/>
              <a:t>Brian Chu</a:t>
            </a:r>
          </a:p>
          <a:p>
            <a:r>
              <a:rPr lang="en-US" sz="2800" dirty="0" smtClean="0">
                <a:hlinkClick r:id="rId4"/>
              </a:rPr>
              <a:t>brian.c@berkeley.edu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/>
              <a:t>Slides at: </a:t>
            </a:r>
            <a:r>
              <a:rPr lang="en-US" sz="2800" dirty="0">
                <a:hlinkClick r:id="rId5" action="ppaction://hlinkfile"/>
              </a:rPr>
              <a:t>brianchu.com/ml/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Office Hours:</a:t>
            </a:r>
          </a:p>
          <a:p>
            <a:r>
              <a:rPr lang="en-US" sz="2800" dirty="0" smtClean="0"/>
              <a:t>Cory 246, 6-7p Mon. (</a:t>
            </a:r>
            <a:r>
              <a:rPr lang="en-US" sz="2800" dirty="0" err="1" smtClean="0"/>
              <a:t>hackerspace</a:t>
            </a:r>
            <a:r>
              <a:rPr lang="en-US" sz="2800" dirty="0" smtClean="0"/>
              <a:t> lounge)</a:t>
            </a:r>
          </a:p>
          <a:p>
            <a:endParaRPr lang="en-US" sz="2000" dirty="0" smtClean="0"/>
          </a:p>
          <a:p>
            <a:r>
              <a:rPr lang="en-US" sz="2000" dirty="0" smtClean="0"/>
              <a:t>twitter: @brrrianchu</a:t>
            </a:r>
          </a:p>
        </p:txBody>
      </p:sp>
    </p:spTree>
    <p:extLst>
      <p:ext uri="{BB962C8B-B14F-4D97-AF65-F5344CB8AC3E}">
        <p14:creationId xmlns:p14="http://schemas.microsoft.com/office/powerpoint/2010/main" val="3845431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Bias-variance decomposition</a:t>
            </a:r>
          </a:p>
          <a:p>
            <a:r>
              <a:rPr lang="en-US" dirty="0" smtClean="0"/>
              <a:t>Conceptual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Worksheet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507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Bias-variance decomposition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189" r="-1189"/>
          <a:stretch>
            <a:fillRect/>
          </a:stretch>
        </p:blipFill>
        <p:spPr>
          <a:xfrm>
            <a:off x="457200" y="2148305"/>
            <a:ext cx="8229600" cy="4525963"/>
          </a:xfrm>
        </p:spPr>
      </p:pic>
      <p:sp>
        <p:nvSpPr>
          <p:cNvPr id="7" name="TextBox 6"/>
          <p:cNvSpPr txBox="1"/>
          <p:nvPr/>
        </p:nvSpPr>
        <p:spPr>
          <a:xfrm>
            <a:off x="695158" y="1577474"/>
            <a:ext cx="470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Squared loss (linear regression):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84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have a website where we collect hundreds of thousands of metrics on each registered user. We also track the length of each user’s session.</a:t>
            </a:r>
          </a:p>
          <a:p>
            <a:r>
              <a:rPr lang="en-US" dirty="0" smtClean="0"/>
              <a:t>When a user visits the site, we try to predict the length of a user’s session using linear regression on those metrics.</a:t>
            </a:r>
          </a:p>
          <a:p>
            <a:r>
              <a:rPr lang="en-US" dirty="0" smtClean="0"/>
              <a:t>Our model does really badly.</a:t>
            </a:r>
          </a:p>
          <a:p>
            <a:r>
              <a:rPr lang="en-US" dirty="0" smtClean="0"/>
              <a:t>What can we try?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656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Reduce dimensionality – a hundred thousand features might be too much</a:t>
            </a:r>
          </a:p>
          <a:p>
            <a:pPr lvl="1"/>
            <a:r>
              <a:rPr lang="en-US" dirty="0" smtClean="0"/>
              <a:t>PCA or something else.</a:t>
            </a:r>
          </a:p>
          <a:p>
            <a:r>
              <a:rPr lang="en-US" dirty="0" smtClean="0"/>
              <a:t>Try regularization: L1 or L2 (implicitly reduces dimension)</a:t>
            </a:r>
          </a:p>
          <a:p>
            <a:pPr lvl="1"/>
            <a:r>
              <a:rPr lang="en-US" dirty="0" smtClean="0"/>
              <a:t>Tangent: we can try both L1 and L2, which is called elastic-net regularization</a:t>
            </a:r>
          </a:p>
          <a:p>
            <a:r>
              <a:rPr lang="en-US" dirty="0" smtClean="0"/>
              <a:t>Manually select features / engineer features</a:t>
            </a:r>
          </a:p>
          <a:p>
            <a:r>
              <a:rPr lang="en-US" dirty="0" smtClean="0"/>
              <a:t>Try something else (kernel, regression trees,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37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Heavy conceptual emphasis. (half)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38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Check your dimensions!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Gradient</a:t>
            </a:r>
          </a:p>
          <a:p>
            <a:r>
              <a:rPr lang="en-US" dirty="0" smtClean="0"/>
              <a:t>Hessian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919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Review all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</a:t>
            </a:r>
            <a:r>
              <a:rPr lang="en-US" dirty="0"/>
              <a:t>homework, discussion worksheets, solutions, old midterms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89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Risk/loss functions, Matrix calculus, (stochastic) gradient descent</a:t>
            </a:r>
          </a:p>
          <a:p>
            <a:r>
              <a:rPr lang="en-US" dirty="0" err="1"/>
              <a:t>Hebb’s</a:t>
            </a:r>
            <a:r>
              <a:rPr lang="en-US" dirty="0"/>
              <a:t> rule, perceptron, SVMs, logistic regression, linear regression</a:t>
            </a:r>
          </a:p>
          <a:p>
            <a:pPr lvl="1"/>
            <a:r>
              <a:rPr lang="en-US" dirty="0"/>
              <a:t>Using kernels in each of these methods</a:t>
            </a:r>
          </a:p>
          <a:p>
            <a:r>
              <a:rPr lang="en-US" dirty="0"/>
              <a:t>Model selection, Fit vs. robustness, regularization</a:t>
            </a:r>
          </a:p>
          <a:p>
            <a:r>
              <a:rPr lang="en-US" dirty="0"/>
              <a:t>Performance evaluation (</a:t>
            </a:r>
            <a:r>
              <a:rPr lang="en-US" dirty="0" err="1"/>
              <a:t>Bonferroni</a:t>
            </a:r>
            <a:r>
              <a:rPr lang="en-US" dirty="0"/>
              <a:t>, bootstrap, etc.)</a:t>
            </a:r>
          </a:p>
          <a:p>
            <a:r>
              <a:rPr lang="en-US" dirty="0"/>
              <a:t>LDA, PCA, Gaussian classifiers</a:t>
            </a:r>
          </a:p>
          <a:p>
            <a:r>
              <a:rPr lang="en-US" dirty="0"/>
              <a:t>the linear algebra related to dealing with covariance matrices, </a:t>
            </a:r>
            <a:r>
              <a:rPr lang="en-US" dirty="0" err="1"/>
              <a:t>invertibility</a:t>
            </a:r>
            <a:r>
              <a:rPr lang="en-US" dirty="0"/>
              <a:t>, eigenvalues/</a:t>
            </a:r>
            <a:r>
              <a:rPr lang="en-US" dirty="0" smtClean="0"/>
              <a:t>eigenvectors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2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10941</TotalTime>
  <Words>288</Words>
  <Application>Microsoft Macintosh PowerPoint</Application>
  <PresentationFormat>On-screen Show (4:3)</PresentationFormat>
  <Paragraphs>46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Agenda</vt:lpstr>
      <vt:lpstr>Bias-variance decomposition</vt:lpstr>
      <vt:lpstr>Conceptual problem</vt:lpstr>
      <vt:lpstr>Conceptual problem</vt:lpstr>
      <vt:lpstr>Midterm</vt:lpstr>
      <vt:lpstr>1. Check your dimensions!</vt:lpstr>
      <vt:lpstr>2. Review all material</vt:lpstr>
      <vt:lpstr>Major topics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267</cp:revision>
  <dcterms:created xsi:type="dcterms:W3CDTF">2015-09-04T04:21:24Z</dcterms:created>
  <dcterms:modified xsi:type="dcterms:W3CDTF">2015-10-23T21:26:37Z</dcterms:modified>
</cp:coreProperties>
</file>