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71" r:id="rId3"/>
    <p:sldId id="278" r:id="rId4"/>
    <p:sldId id="277" r:id="rId5"/>
    <p:sldId id="273" r:id="rId6"/>
    <p:sldId id="274" r:id="rId7"/>
    <p:sldId id="275" r:id="rId8"/>
    <p:sldId id="276" r:id="rId9"/>
    <p:sldId id="27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89" autoAdjust="0"/>
    <p:restoredTop sz="77068" autoAdjust="0"/>
  </p:normalViewPr>
  <p:slideViewPr>
    <p:cSldViewPr snapToGrid="0" snapToObjects="1">
      <p:cViewPr>
        <p:scale>
          <a:sx n="95" d="100"/>
          <a:sy n="95" d="100"/>
        </p:scale>
        <p:origin x="-229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F1636B-E559-D544-9998-3D7CAE6CD349}" type="datetimeFigureOut">
              <a:rPr lang="en-US" smtClean="0"/>
              <a:t>11/5/15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41A05-D9A5-F24A-84A0-915DFB4AE0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6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41A05-D9A5-F24A-84A0-915DFB4AE0A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03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6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95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21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354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0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25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11/5/15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37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11/5/15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0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11/5/15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42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5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266C8-FF6A-8E4E-807A-C5BF2BD92BE8}" type="datetimeFigureOut">
              <a:rPr lang="en-US" smtClean="0"/>
              <a:t>11/5/15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2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8266C8-FF6A-8E4E-807A-C5BF2BD92BE8}" type="datetimeFigureOut">
              <a:rPr lang="en-US" smtClean="0"/>
              <a:t>11/5/15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C3A26-0D2C-AD40-9D45-1D9FA7BB4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39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rian.c@berkeley.edu" TargetMode="External"/><Relationship Id="rId4" Type="http://schemas.openxmlformats.org/officeDocument/2006/relationships/hyperlink" Target="brianchu.com%5Cml" TargetMode="External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research.microsoft.com/pubs/145347/BodyPartRecognition.pdf" TargetMode="External"/><Relationship Id="rId4" Type="http://schemas.openxmlformats.org/officeDocument/2006/relationships/hyperlink" Target="http://nerds.airbnb.com/unboxing-the-random-forest-classifier/" TargetMode="External"/><Relationship Id="rId5" Type="http://schemas.openxmlformats.org/officeDocument/2006/relationships/hyperlink" Target="http://www.herbrich.me/papers/adclicksfacebook.pdf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quora.com/What-are-the-most-effective-boosting-methods/answer/Tao-Xu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636091" y="555671"/>
            <a:ext cx="337892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CS 189</a:t>
            </a:r>
          </a:p>
          <a:p>
            <a:endParaRPr lang="en-US" sz="4000" dirty="0" smtClean="0"/>
          </a:p>
          <a:p>
            <a:r>
              <a:rPr lang="en-US" sz="4000" dirty="0" smtClean="0"/>
              <a:t>Brian Chu</a:t>
            </a:r>
          </a:p>
          <a:p>
            <a:r>
              <a:rPr lang="en-US" sz="2800" dirty="0" smtClean="0">
                <a:hlinkClick r:id="rId3"/>
              </a:rPr>
              <a:t>brian.c@berkeley.edu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/>
              <a:t>Slides at: </a:t>
            </a:r>
            <a:r>
              <a:rPr lang="en-US" sz="2800" dirty="0">
                <a:hlinkClick r:id="rId4" action="ppaction://hlinkfile"/>
              </a:rPr>
              <a:t>brianchu.com/ml/</a:t>
            </a:r>
            <a:endParaRPr lang="en-US" sz="2800" dirty="0"/>
          </a:p>
          <a:p>
            <a:endParaRPr lang="en-US" sz="2800" dirty="0" smtClean="0"/>
          </a:p>
          <a:p>
            <a:r>
              <a:rPr lang="en-US" sz="2800" dirty="0" smtClean="0"/>
              <a:t>Office Hours:</a:t>
            </a:r>
          </a:p>
          <a:p>
            <a:r>
              <a:rPr lang="en-US" sz="2800" dirty="0" smtClean="0"/>
              <a:t>Cory 246, 6-7p Mon. (</a:t>
            </a:r>
            <a:r>
              <a:rPr lang="en-US" sz="2800" dirty="0" err="1" smtClean="0"/>
              <a:t>hackerspace</a:t>
            </a:r>
            <a:r>
              <a:rPr lang="en-US" sz="2800" dirty="0" smtClean="0"/>
              <a:t> lounge)</a:t>
            </a:r>
          </a:p>
          <a:p>
            <a:endParaRPr lang="en-US" sz="2000" dirty="0" smtClean="0"/>
          </a:p>
          <a:p>
            <a:r>
              <a:rPr lang="en-US" sz="2000" dirty="0" smtClean="0"/>
              <a:t>twitter: @brrrianchu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650"/>
            <a:ext cx="5636091" cy="563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4310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Random forests</a:t>
            </a:r>
          </a:p>
          <a:p>
            <a:r>
              <a:rPr lang="en-US" dirty="0" smtClean="0"/>
              <a:t>Bias </a:t>
            </a:r>
            <a:r>
              <a:rPr lang="en-US" dirty="0" smtClean="0"/>
              <a:t>vs. variance revisited</a:t>
            </a:r>
          </a:p>
          <a:p>
            <a:r>
              <a:rPr lang="en-US" dirty="0" smtClean="0"/>
              <a:t>Worksheet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45076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Tip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Random forests are “embarrassingly parallel”</a:t>
            </a:r>
          </a:p>
          <a:p>
            <a:r>
              <a:rPr lang="en-US" dirty="0" smtClean="0"/>
              <a:t>Python multiprocessing</a:t>
            </a:r>
          </a:p>
          <a:p>
            <a:endParaRPr lang="en-US" dirty="0"/>
          </a:p>
          <a:p>
            <a:r>
              <a:rPr lang="en-US" dirty="0"/>
              <a:t>Spam class 0 frequency: </a:t>
            </a:r>
            <a:r>
              <a:rPr lang="en-US" dirty="0" smtClean="0"/>
              <a:t>0.71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782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use bootstrap?</a:t>
            </a:r>
          </a:p>
          <a:p>
            <a:r>
              <a:rPr lang="en-US" dirty="0" smtClean="0"/>
              <a:t>De-correlate trees (reduce variance)</a:t>
            </a:r>
          </a:p>
          <a:p>
            <a:endParaRPr lang="en-US" dirty="0"/>
          </a:p>
          <a:p>
            <a:r>
              <a:rPr lang="en-US" dirty="0"/>
              <a:t>"Sampling with replacement behaves on the original sample the way the original sample behaves on a </a:t>
            </a:r>
            <a:r>
              <a:rPr lang="en-US" dirty="0" smtClean="0"/>
              <a:t>population”</a:t>
            </a:r>
          </a:p>
        </p:txBody>
      </p:sp>
    </p:spTree>
    <p:extLst>
      <p:ext uri="{BB962C8B-B14F-4D97-AF65-F5344CB8AC3E}">
        <p14:creationId xmlns:p14="http://schemas.microsoft.com/office/powerpoint/2010/main" val="2017063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 vs. variance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trees with long depth are very prone to </a:t>
            </a:r>
            <a:r>
              <a:rPr lang="en-US" dirty="0" err="1" smtClean="0"/>
              <a:t>overfit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low bias, high variance</a:t>
            </a:r>
          </a:p>
          <a:p>
            <a:r>
              <a:rPr lang="en-US" dirty="0" smtClean="0">
                <a:sym typeface="Wingdings"/>
              </a:rPr>
              <a:t>Decision “stump” with a max depth of 2 does not </a:t>
            </a:r>
            <a:r>
              <a:rPr lang="en-US" dirty="0" err="1" smtClean="0">
                <a:sym typeface="Wingdings"/>
              </a:rPr>
              <a:t>overfit</a:t>
            </a:r>
            <a:r>
              <a:rPr lang="en-US" dirty="0" smtClean="0">
                <a:sym typeface="Wingdings"/>
              </a:rPr>
              <a:t>, not complex enough  high bias, low variance</a:t>
            </a:r>
          </a:p>
        </p:txBody>
      </p:sp>
    </p:spTree>
    <p:extLst>
      <p:ext uri="{BB962C8B-B14F-4D97-AF65-F5344CB8AC3E}">
        <p14:creationId xmlns:p14="http://schemas.microsoft.com/office/powerpoint/2010/main" val="3081115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vs. variance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Random forest: take a bunch of low bias, high variance trees, </a:t>
            </a:r>
            <a:r>
              <a:rPr lang="en-US" u="sng" dirty="0" smtClean="0"/>
              <a:t>try to lower the variance</a:t>
            </a:r>
          </a:p>
          <a:p>
            <a:pPr lvl="1"/>
            <a:r>
              <a:rPr lang="en-US" dirty="0" smtClean="0"/>
              <a:t>Bias is already low, don’t worry about </a:t>
            </a:r>
            <a:r>
              <a:rPr lang="en-US" dirty="0" smtClean="0"/>
              <a:t>it, attack variance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/>
              <a:t>by parallel training with </a:t>
            </a:r>
            <a:r>
              <a:rPr lang="en-US" u="sng" dirty="0" smtClean="0"/>
              <a:t>randomization</a:t>
            </a:r>
            <a:r>
              <a:rPr lang="en-US" dirty="0" smtClean="0"/>
              <a:t>, then </a:t>
            </a:r>
            <a:r>
              <a:rPr lang="en-US" dirty="0" smtClean="0"/>
              <a:t>taking majority vote)</a:t>
            </a:r>
            <a:endParaRPr lang="en-US" dirty="0" smtClean="0"/>
          </a:p>
          <a:p>
            <a:pPr lvl="1"/>
            <a:r>
              <a:rPr lang="en-US" u="sng" dirty="0" smtClean="0"/>
              <a:t>randomization</a:t>
            </a:r>
            <a:r>
              <a:rPr lang="en-US" dirty="0" smtClean="0"/>
              <a:t> attacks the variance</a:t>
            </a:r>
            <a:endParaRPr lang="en-US" u="sng" dirty="0" smtClean="0"/>
          </a:p>
          <a:p>
            <a:r>
              <a:rPr lang="en-US" dirty="0" smtClean="0"/>
              <a:t>Boosting: train a bunch of high bias, </a:t>
            </a:r>
            <a:r>
              <a:rPr lang="en-US" dirty="0" smtClean="0"/>
              <a:t>low variance </a:t>
            </a:r>
            <a:r>
              <a:rPr lang="en-US" dirty="0" smtClean="0"/>
              <a:t>learners, </a:t>
            </a:r>
            <a:r>
              <a:rPr lang="en-US" u="sng" dirty="0" smtClean="0"/>
              <a:t>try to lower the bias</a:t>
            </a:r>
          </a:p>
          <a:p>
            <a:pPr lvl="1"/>
            <a:r>
              <a:rPr lang="en-US" dirty="0" smtClean="0"/>
              <a:t>Variance is already low, don’t worry about </a:t>
            </a:r>
            <a:r>
              <a:rPr lang="en-US" dirty="0" smtClean="0"/>
              <a:t>it, attack bias</a:t>
            </a:r>
          </a:p>
          <a:p>
            <a:pPr lvl="1"/>
            <a:r>
              <a:rPr lang="en-US" dirty="0" smtClean="0"/>
              <a:t>(</a:t>
            </a:r>
            <a:r>
              <a:rPr lang="en-US" dirty="0" smtClean="0"/>
              <a:t>by sequential training with </a:t>
            </a:r>
            <a:r>
              <a:rPr lang="en-US" u="sng" dirty="0" smtClean="0"/>
              <a:t>re-weighting</a:t>
            </a:r>
            <a:r>
              <a:rPr lang="en-US" dirty="0" smtClean="0"/>
              <a:t>, then finding weighted average classification)</a:t>
            </a:r>
          </a:p>
          <a:p>
            <a:pPr lvl="1"/>
            <a:r>
              <a:rPr lang="en-US" u="sng" dirty="0"/>
              <a:t>r</a:t>
            </a:r>
            <a:r>
              <a:rPr lang="en-US" u="sng" dirty="0" smtClean="0"/>
              <a:t>e-weighting</a:t>
            </a:r>
            <a:r>
              <a:rPr lang="en-US" dirty="0" smtClean="0"/>
              <a:t> attacks the </a:t>
            </a:r>
            <a:r>
              <a:rPr lang="en-US" dirty="0" smtClean="0"/>
              <a:t>bias</a:t>
            </a:r>
          </a:p>
          <a:p>
            <a:r>
              <a:rPr lang="en-US" dirty="0"/>
              <a:t>boosting can be used with any learner, ideally a weak learner (common variant: linear SVMs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51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Random forests and boosting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Both are “ensemble” methods</a:t>
            </a:r>
          </a:p>
          <a:p>
            <a:r>
              <a:rPr lang="en-US" dirty="0" smtClean="0"/>
              <a:t>Both are among the most widely used ML algorithms in industry (the standard for fraud/spam detection)</a:t>
            </a:r>
          </a:p>
          <a:p>
            <a:pPr lvl="1"/>
            <a:r>
              <a:rPr lang="en-US" dirty="0" smtClean="0"/>
              <a:t>neural </a:t>
            </a:r>
            <a:r>
              <a:rPr lang="en-US" dirty="0" smtClean="0"/>
              <a:t>nets not used for fraud/spam type tasks.</a:t>
            </a:r>
          </a:p>
          <a:p>
            <a:r>
              <a:rPr lang="en-US" dirty="0" smtClean="0"/>
              <a:t>In </a:t>
            </a:r>
            <a:r>
              <a:rPr lang="en-US" dirty="0"/>
              <a:t>practice: </a:t>
            </a:r>
            <a:r>
              <a:rPr lang="en-US" dirty="0" smtClean="0"/>
              <a:t>random forests work </a:t>
            </a:r>
            <a:r>
              <a:rPr lang="en-US" dirty="0"/>
              <a:t>better out-of-the-box (less </a:t>
            </a:r>
            <a:r>
              <a:rPr lang="en-US" dirty="0" smtClean="0"/>
              <a:t>tuning). But </a:t>
            </a:r>
            <a:r>
              <a:rPr lang="en-US" dirty="0"/>
              <a:t>with tuning, boosting usually performs </a:t>
            </a:r>
            <a:r>
              <a:rPr lang="en-US" dirty="0" smtClean="0"/>
              <a:t>better.</a:t>
            </a:r>
            <a:endParaRPr lang="en-US" dirty="0" smtClean="0"/>
          </a:p>
          <a:p>
            <a:r>
              <a:rPr lang="en-US" dirty="0" smtClean="0"/>
              <a:t>Most classification </a:t>
            </a:r>
            <a:r>
              <a:rPr lang="en-US" dirty="0" err="1" smtClean="0"/>
              <a:t>Kaggle</a:t>
            </a:r>
            <a:r>
              <a:rPr lang="en-US" dirty="0" smtClean="0"/>
              <a:t> competitions won by: 1) boosting</a:t>
            </a:r>
            <a:r>
              <a:rPr lang="en-US" dirty="0" smtClean="0"/>
              <a:t>, or </a:t>
            </a:r>
            <a:r>
              <a:rPr lang="en-US" dirty="0" smtClean="0"/>
              <a:t>2) neural </a:t>
            </a:r>
            <a:r>
              <a:rPr lang="en-US" dirty="0" smtClean="0"/>
              <a:t>nets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47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Cool places RF/Boosting is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hlinkClick r:id="rId2"/>
              </a:rPr>
              <a:t>https://www.quora.com/What-are-the-most-effective-boosting-methods/answer/Tao-</a:t>
            </a:r>
            <a:r>
              <a:rPr lang="en-US" dirty="0" smtClean="0">
                <a:hlinkClick r:id="rId2"/>
              </a:rPr>
              <a:t>Xu</a:t>
            </a:r>
            <a:r>
              <a:rPr lang="en-US" dirty="0" smtClean="0"/>
              <a:t> (boosting)</a:t>
            </a:r>
          </a:p>
          <a:p>
            <a:r>
              <a:rPr lang="en-US" dirty="0">
                <a:hlinkClick r:id="rId3"/>
              </a:rPr>
              <a:t>http://research.microsoft.com/pubs/145347/</a:t>
            </a:r>
            <a:r>
              <a:rPr lang="en-US" dirty="0" smtClean="0">
                <a:hlinkClick r:id="rId3"/>
              </a:rPr>
              <a:t>BodyPartRecognition.pdf</a:t>
            </a:r>
            <a:r>
              <a:rPr lang="en-US" dirty="0" smtClean="0"/>
              <a:t> (</a:t>
            </a:r>
            <a:r>
              <a:rPr lang="en-US" dirty="0" err="1" smtClean="0"/>
              <a:t>kinect</a:t>
            </a:r>
            <a:r>
              <a:rPr lang="en-US" dirty="0" smtClean="0"/>
              <a:t>, RF)</a:t>
            </a:r>
          </a:p>
          <a:p>
            <a:r>
              <a:rPr lang="en-US" dirty="0">
                <a:hlinkClick r:id="rId4"/>
              </a:rPr>
              <a:t>http://nerds.airbnb.com/unboxing-the-random-forest-classifier</a:t>
            </a:r>
            <a:r>
              <a:rPr lang="en-US" dirty="0" smtClean="0">
                <a:hlinkClick r:id="rId4"/>
              </a:rPr>
              <a:t>/</a:t>
            </a:r>
            <a:r>
              <a:rPr lang="en-US" dirty="0" smtClean="0"/>
              <a:t> (RF)</a:t>
            </a:r>
          </a:p>
          <a:p>
            <a:r>
              <a:rPr lang="en-US" dirty="0" smtClean="0">
                <a:hlinkClick r:id="rId5"/>
              </a:rPr>
              <a:t>http://www.herbrich.me/papers/adclicksfacebook.pdf</a:t>
            </a:r>
            <a:r>
              <a:rPr lang="en-US" dirty="0" smtClean="0"/>
              <a:t> (boosting + logistic reg.)</a:t>
            </a:r>
          </a:p>
          <a:p>
            <a:r>
              <a:rPr lang="en-US" dirty="0" smtClean="0"/>
              <a:t>Twitter,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35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time: NEURAL NETWORKS</a:t>
            </a:r>
            <a:endParaRPr lang="en-US" dirty="0"/>
          </a:p>
        </p:txBody>
      </p:sp>
      <p:pic>
        <p:nvPicPr>
          <p:cNvPr id="6" name="Content Placeholder 5" descr="mark_zuckerberg_making_it_rain-118933.gi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187" r="-18187"/>
          <a:stretch>
            <a:fillRect/>
          </a:stretch>
        </p:blipFill>
        <p:spPr>
          <a:xfrm>
            <a:off x="2261937" y="2677430"/>
            <a:ext cx="4836695" cy="2659996"/>
          </a:xfrm>
        </p:spPr>
      </p:pic>
    </p:spTree>
    <p:extLst>
      <p:ext uri="{BB962C8B-B14F-4D97-AF65-F5344CB8AC3E}">
        <p14:creationId xmlns:p14="http://schemas.microsoft.com/office/powerpoint/2010/main" val="2643412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13266</TotalTime>
  <Words>441</Words>
  <Application>Microsoft Macintosh PowerPoint</Application>
  <PresentationFormat>On-screen Show (4:3)</PresentationFormat>
  <Paragraphs>52</Paragraphs>
  <Slides>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Agenda</vt:lpstr>
      <vt:lpstr>HW Tip</vt:lpstr>
      <vt:lpstr>Random forests</vt:lpstr>
      <vt:lpstr>Bias vs. variance revisited</vt:lpstr>
      <vt:lpstr>Bias vs. variance revisited</vt:lpstr>
      <vt:lpstr>Random forests and boosting</vt:lpstr>
      <vt:lpstr>Cool places RF/Boosting is used</vt:lpstr>
      <vt:lpstr>Next time: NEURAL NETWORKS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</dc:creator>
  <cp:lastModifiedBy>Brian</cp:lastModifiedBy>
  <cp:revision>314</cp:revision>
  <dcterms:created xsi:type="dcterms:W3CDTF">2015-09-04T04:21:24Z</dcterms:created>
  <dcterms:modified xsi:type="dcterms:W3CDTF">2015-11-06T20:13:38Z</dcterms:modified>
</cp:coreProperties>
</file>