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305" r:id="rId4"/>
    <p:sldId id="297" r:id="rId5"/>
    <p:sldId id="299" r:id="rId6"/>
    <p:sldId id="304" r:id="rId7"/>
    <p:sldId id="276" r:id="rId8"/>
    <p:sldId id="292" r:id="rId9"/>
    <p:sldId id="303" r:id="rId10"/>
    <p:sldId id="293" r:id="rId11"/>
    <p:sldId id="300" r:id="rId12"/>
    <p:sldId id="296" r:id="rId13"/>
    <p:sldId id="294" r:id="rId14"/>
    <p:sldId id="301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2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brian.c@berkeley.edu" TargetMode="External"/><Relationship Id="rId5" Type="http://schemas.openxmlformats.org/officeDocument/2006/relationships/hyperlink" Target="brianchu.com%5C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6091" y="555671"/>
            <a:ext cx="3378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4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Slides at: </a:t>
            </a:r>
            <a:r>
              <a:rPr lang="en-US" sz="2800" dirty="0">
                <a:hlinkClick r:id="rId5" action="ppaction://hlinkfile"/>
              </a:rPr>
              <a:t>brianchu.com/ml/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</p:txBody>
      </p:sp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Almost certainly will improve accuracy but total overkill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Considered “standard” today:</a:t>
            </a:r>
          </a:p>
          <a:p>
            <a:pPr lvl="1"/>
            <a:r>
              <a:rPr lang="en-US" dirty="0" smtClean="0"/>
              <a:t>Convolutional layers (with max-pooling)</a:t>
            </a:r>
          </a:p>
          <a:p>
            <a:pPr lvl="1"/>
            <a:r>
              <a:rPr lang="en-US" dirty="0" smtClean="0"/>
              <a:t>Dropout (</a:t>
            </a:r>
            <a:r>
              <a:rPr lang="en-US" dirty="0" err="1" smtClean="0"/>
              <a:t>Dropconnect</a:t>
            </a:r>
            <a:r>
              <a:rPr lang="en-US" dirty="0" smtClean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93574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using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single for-loop should be in your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Avoid unnecessary memory allocation:</a:t>
            </a:r>
          </a:p>
          <a:p>
            <a:r>
              <a:rPr lang="en-US" dirty="0" smtClean="0"/>
              <a:t>Use the “out=“ keyword argument to re-use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35208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want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implementation than Python w/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, Java, Go, Julia, etc.</a:t>
            </a:r>
          </a:p>
        </p:txBody>
      </p:sp>
    </p:spTree>
    <p:extLst>
      <p:ext uri="{BB962C8B-B14F-4D97-AF65-F5344CB8AC3E}">
        <p14:creationId xmlns:p14="http://schemas.microsoft.com/office/powerpoint/2010/main" val="408468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Honestly, if you want to win…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(if you have a compatible graphics card) Write a CUDA or </a:t>
            </a:r>
            <a:r>
              <a:rPr lang="en-US" dirty="0" err="1" smtClean="0"/>
              <a:t>OpenCL</a:t>
            </a:r>
            <a:r>
              <a:rPr lang="en-US" dirty="0" smtClean="0"/>
              <a:t> implementation, train for many days.</a:t>
            </a:r>
          </a:p>
          <a:p>
            <a:pPr lvl="1"/>
            <a:r>
              <a:rPr lang="en-US" dirty="0" smtClean="0"/>
              <a:t>(you might consider adding regularization in this case)</a:t>
            </a:r>
          </a:p>
          <a:p>
            <a:r>
              <a:rPr lang="en-US" dirty="0" smtClean="0"/>
              <a:t>I didn’t do this: I used other generic tricks that you can read in the literature.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dimensions</a:t>
            </a:r>
          </a:p>
          <a:p>
            <a:r>
              <a:rPr lang="en-US" dirty="0" smtClean="0"/>
              <a:t>Check your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dtypes</a:t>
            </a:r>
            <a:endParaRPr lang="en-US" dirty="0" smtClean="0"/>
          </a:p>
          <a:p>
            <a:r>
              <a:rPr lang="en-US" dirty="0" smtClean="0"/>
              <a:t>Check your derivatives – comment all your </a:t>
            </a:r>
            <a:r>
              <a:rPr lang="en-US" dirty="0" err="1" smtClean="0"/>
              <a:t>backprop</a:t>
            </a:r>
            <a:r>
              <a:rPr lang="en-US" dirty="0" smtClean="0"/>
              <a:t> steps</a:t>
            </a:r>
          </a:p>
          <a:p>
            <a:r>
              <a:rPr lang="en-US" dirty="0" smtClean="0"/>
              <a:t>Numerical gradient calculator: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pbrod</a:t>
            </a:r>
            <a:r>
              <a:rPr lang="en-US" dirty="0"/>
              <a:t>/</a:t>
            </a:r>
            <a:r>
              <a:rPr lang="en-US" dirty="0" err="1"/>
              <a:t>numdifftools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Connection with SVMs / linear classifiers with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SVM can be thought of as: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layer: |units| = |support vectors|</a:t>
            </a:r>
          </a:p>
          <a:p>
            <a:pPr lvl="1"/>
            <a:r>
              <a:rPr lang="en-US" dirty="0" smtClean="0"/>
              <a:t>Value of each unit </a:t>
            </a:r>
            <a:r>
              <a:rPr lang="en-US" i="1" dirty="0" err="1" smtClean="0"/>
              <a:t>i</a:t>
            </a:r>
            <a:r>
              <a:rPr lang="en-US" dirty="0" smtClean="0"/>
              <a:t> = K(query, train</a:t>
            </a:r>
            <a:r>
              <a:rPr lang="en-US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layer: linear combo of first layer</a:t>
            </a:r>
          </a:p>
          <a:p>
            <a:r>
              <a:rPr lang="en-US" dirty="0" smtClean="0"/>
              <a:t>Simplest training for 1</a:t>
            </a:r>
            <a:r>
              <a:rPr lang="en-US" baseline="30000" dirty="0" smtClean="0"/>
              <a:t>st</a:t>
            </a:r>
            <a:r>
              <a:rPr lang="en-US" dirty="0" smtClean="0"/>
              <a:t> layer: store all training points as templates.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err="1"/>
              <a:t>www.kdnuggets.com</a:t>
            </a:r>
            <a:r>
              <a:rPr lang="en-US" sz="1400" dirty="0"/>
              <a:t>/2014/02/exclusive-</a:t>
            </a:r>
            <a:r>
              <a:rPr lang="en-US" sz="1400" dirty="0" err="1"/>
              <a:t>yann</a:t>
            </a:r>
            <a:r>
              <a:rPr lang="en-US" sz="1400" dirty="0"/>
              <a:t>-</a:t>
            </a:r>
            <a:r>
              <a:rPr lang="en-US" sz="1400" dirty="0" err="1"/>
              <a:t>lecun</a:t>
            </a:r>
            <a:r>
              <a:rPr lang="en-US" sz="1400" dirty="0"/>
              <a:t>-deep-learning-</a:t>
            </a:r>
            <a:r>
              <a:rPr lang="en-US" sz="1400" dirty="0" err="1"/>
              <a:t>facebook</a:t>
            </a:r>
            <a:r>
              <a:rPr lang="en-US" sz="1400" dirty="0"/>
              <a:t>-</a:t>
            </a:r>
            <a:r>
              <a:rPr lang="en-US" sz="1400" dirty="0" err="1"/>
              <a:t>ai-lab.html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4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NEURAL NETS WOOOHOOO</a:t>
            </a:r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Unit</a:t>
            </a:r>
            <a:r>
              <a:rPr lang="en-US" dirty="0" smtClean="0"/>
              <a:t> – each “neuron”</a:t>
            </a:r>
          </a:p>
          <a:p>
            <a:r>
              <a:rPr lang="en-US" dirty="0" smtClean="0"/>
              <a:t>2-layer neural network: a neural network with one hidden layer (what you’re building)</a:t>
            </a:r>
          </a:p>
          <a:p>
            <a:r>
              <a:rPr lang="en-US" u="sng" dirty="0" smtClean="0"/>
              <a:t>Epoch</a:t>
            </a:r>
            <a:r>
              <a:rPr lang="en-US" dirty="0" smtClean="0"/>
              <a:t> – one pass through entire training data</a:t>
            </a:r>
          </a:p>
          <a:p>
            <a:pPr lvl="1"/>
            <a:r>
              <a:rPr lang="en-US" dirty="0" smtClean="0"/>
              <a:t>For SGD, this is N iterations</a:t>
            </a:r>
          </a:p>
          <a:p>
            <a:pPr lvl="1"/>
            <a:r>
              <a:rPr lang="en-US" dirty="0" smtClean="0"/>
              <a:t>For mini-batch gradient descent (batch size of B), this is (N/B) iterations</a:t>
            </a:r>
          </a:p>
        </p:txBody>
      </p:sp>
    </p:spTree>
    <p:extLst>
      <p:ext uri="{BB962C8B-B14F-4D97-AF65-F5344CB8AC3E}">
        <p14:creationId xmlns:p14="http://schemas.microsoft.com/office/powerpoint/2010/main" val="330651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off…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 will struggle to even finish.</a:t>
            </a:r>
          </a:p>
          <a:p>
            <a:r>
              <a:rPr lang="en-US" dirty="0" smtClean="0"/>
              <a:t>In which case you can ignore my bells and whistles.</a:t>
            </a:r>
          </a:p>
          <a:p>
            <a:r>
              <a:rPr lang="en-US" dirty="0" smtClean="0"/>
              <a:t>My </a:t>
            </a:r>
            <a:r>
              <a:rPr lang="en-US" dirty="0" smtClean="0"/>
              <a:t>2.6GHz quad core 16GB RAM </a:t>
            </a:r>
            <a:r>
              <a:rPr lang="en-US" dirty="0" err="1" smtClean="0"/>
              <a:t>Macbook</a:t>
            </a:r>
            <a:r>
              <a:rPr lang="en-US" dirty="0" smtClean="0"/>
              <a:t> takes ~1.5 hours to train to ~96-97%.</a:t>
            </a:r>
          </a:p>
        </p:txBody>
      </p:sp>
    </p:spTree>
    <p:extLst>
      <p:ext uri="{BB962C8B-B14F-4D97-AF65-F5344CB8AC3E}">
        <p14:creationId xmlns:p14="http://schemas.microsoft.com/office/powerpoint/2010/main" val="217762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off…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signal handler + snapshotting</a:t>
            </a:r>
          </a:p>
          <a:p>
            <a:r>
              <a:rPr lang="en-US" dirty="0" smtClean="0"/>
              <a:t>E.g. implement functionality where if you press Ctrl-C (on Unix systems, this is sending the interrupt signal), your code saves a snapshot of the state of the training (current iteration, decayed learning rate, momentum, current weights, anything else), then exits.</a:t>
            </a:r>
          </a:p>
          <a:p>
            <a:pPr lvl="1"/>
            <a:r>
              <a:rPr lang="en-US" dirty="0" smtClean="0"/>
              <a:t>Look into Python “signal” and “pickle” libraries.</a:t>
            </a:r>
          </a:p>
        </p:txBody>
      </p:sp>
    </p:spTree>
    <p:extLst>
      <p:ext uri="{BB962C8B-B14F-4D97-AF65-F5344CB8AC3E}">
        <p14:creationId xmlns:p14="http://schemas.microsoft.com/office/powerpoint/2010/main" val="292954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of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Training neural nets is an art, not a science</a:t>
            </a:r>
          </a:p>
          <a:p>
            <a:r>
              <a:rPr lang="en-US" dirty="0" smtClean="0"/>
              <a:t>Cross-validation? </a:t>
            </a:r>
            <a:r>
              <a:rPr lang="en-US" dirty="0" err="1" smtClean="0"/>
              <a:t>Pfffft</a:t>
            </a:r>
            <a:endParaRPr lang="en-US" dirty="0" smtClean="0"/>
          </a:p>
          <a:p>
            <a:r>
              <a:rPr lang="en-US" dirty="0" smtClean="0"/>
              <a:t>“I used to tune that parameter but I’m too lazy and I don’t bother any more” – grad student talking about weight decay </a:t>
            </a:r>
            <a:r>
              <a:rPr lang="en-US" dirty="0" err="1" smtClean="0"/>
              <a:t>hyperparameter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way too many </a:t>
            </a:r>
            <a:r>
              <a:rPr lang="en-US" dirty="0" err="1" smtClean="0"/>
              <a:t>hyperparameters</a:t>
            </a:r>
            <a:r>
              <a:rPr lang="en-US" dirty="0" smtClean="0"/>
              <a:t> for you to tune.</a:t>
            </a:r>
          </a:p>
          <a:p>
            <a:r>
              <a:rPr lang="en-US" dirty="0" smtClean="0"/>
              <a:t>Training is too slow for you to bother using cross-validation.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hyperparameters</a:t>
            </a:r>
            <a:r>
              <a:rPr lang="en-US" dirty="0" smtClean="0"/>
              <a:t>: just use what is standard and spend your time elsewhere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1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Learning</a:t>
            </a:r>
            <a:r>
              <a:rPr lang="en-US" dirty="0"/>
              <a:t>: </a:t>
            </a:r>
            <a:r>
              <a:rPr lang="en-US" dirty="0" smtClean="0"/>
              <a:t>SGD</a:t>
            </a:r>
            <a:r>
              <a:rPr lang="en-US" dirty="0"/>
              <a:t>/</a:t>
            </a:r>
            <a:r>
              <a:rPr lang="en-US" dirty="0" smtClean="0"/>
              <a:t>mini</a:t>
            </a:r>
            <a:r>
              <a:rPr lang="en-US" dirty="0"/>
              <a:t>-</a:t>
            </a:r>
            <a:r>
              <a:rPr lang="en-US" dirty="0" smtClean="0"/>
              <a:t>batch</a:t>
            </a:r>
            <a:r>
              <a:rPr lang="en-US" dirty="0"/>
              <a:t>/</a:t>
            </a:r>
            <a:r>
              <a:rPr lang="en-US" dirty="0" smtClean="0"/>
              <a:t>full batch, momentum, </a:t>
            </a:r>
            <a:r>
              <a:rPr lang="en-US" dirty="0" err="1" smtClean="0"/>
              <a:t>RMSprop</a:t>
            </a:r>
            <a:r>
              <a:rPr lang="en-US" dirty="0" smtClean="0"/>
              <a:t>, </a:t>
            </a:r>
            <a:r>
              <a:rPr lang="en-US" dirty="0" err="1" smtClean="0"/>
              <a:t>Adagrad</a:t>
            </a:r>
            <a:r>
              <a:rPr lang="en-US" dirty="0" smtClean="0"/>
              <a:t>, NAG, etc.</a:t>
            </a:r>
          </a:p>
          <a:p>
            <a:pPr lvl="1"/>
            <a:r>
              <a:rPr lang="en-US" dirty="0" smtClean="0"/>
              <a:t>How to decay?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, </a:t>
            </a:r>
            <a:r>
              <a:rPr lang="en-US" dirty="0" err="1" smtClean="0"/>
              <a:t>tanh</a:t>
            </a:r>
            <a:r>
              <a:rPr lang="en-US" dirty="0" smtClean="0"/>
              <a:t>, sigmoid activations</a:t>
            </a:r>
          </a:p>
          <a:p>
            <a:r>
              <a:rPr lang="en-US" dirty="0" smtClean="0"/>
              <a:t>Loss: MSE or cross-entropy </a:t>
            </a:r>
            <a:r>
              <a:rPr lang="en-US" dirty="0" smtClean="0"/>
              <a:t>(with 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</a:p>
          <a:p>
            <a:r>
              <a:rPr lang="en-US" dirty="0"/>
              <a:t>L1, L2, Max-norm, Dropout, </a:t>
            </a:r>
            <a:r>
              <a:rPr lang="en-US" dirty="0" err="1"/>
              <a:t>Dropconnect</a:t>
            </a:r>
            <a:r>
              <a:rPr lang="en-US" dirty="0"/>
              <a:t> </a:t>
            </a:r>
            <a:r>
              <a:rPr lang="en-US" dirty="0" smtClean="0"/>
              <a:t>regularization</a:t>
            </a:r>
          </a:p>
          <a:p>
            <a:r>
              <a:rPr lang="en-US" dirty="0"/>
              <a:t>Convolutional </a:t>
            </a:r>
            <a:r>
              <a:rPr lang="en-US" dirty="0" smtClean="0"/>
              <a:t>layers</a:t>
            </a:r>
          </a:p>
          <a:p>
            <a:r>
              <a:rPr lang="en-US" dirty="0"/>
              <a:t>Initialization: Xavier, Gaussian,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to stop? Early stop? Stopping rule? Or just run forever</a:t>
            </a:r>
          </a:p>
        </p:txBody>
      </p:sp>
    </p:spTree>
    <p:extLst>
      <p:ext uri="{BB962C8B-B14F-4D97-AF65-F5344CB8AC3E}">
        <p14:creationId xmlns:p14="http://schemas.microsoft.com/office/powerpoint/2010/main" val="396736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recommend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Cross-</a:t>
            </a:r>
            <a:r>
              <a:rPr lang="en-US" dirty="0" smtClean="0"/>
              <a:t>entropy,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/>
              <a:t>*</a:t>
            </a:r>
            <a:endParaRPr lang="en-US" dirty="0" smtClean="0"/>
          </a:p>
          <a:p>
            <a:r>
              <a:rPr lang="en-US" dirty="0" smtClean="0"/>
              <a:t>Only decay per epoch (or more than 1 epoch)*</a:t>
            </a:r>
          </a:p>
          <a:p>
            <a:pPr lvl="1"/>
            <a:r>
              <a:rPr lang="en-US" dirty="0"/>
              <a:t>(e.g. don’t just divide by # </a:t>
            </a:r>
            <a:r>
              <a:rPr lang="en-US" dirty="0" smtClean="0"/>
              <a:t>iterations)</a:t>
            </a:r>
          </a:p>
          <a:p>
            <a:pPr lvl="1"/>
            <a:r>
              <a:rPr lang="en-US" dirty="0" smtClean="0"/>
              <a:t>Epoch = one training pass thru entire data</a:t>
            </a:r>
          </a:p>
          <a:p>
            <a:pPr lvl="1"/>
            <a:r>
              <a:rPr lang="en-US" dirty="0"/>
              <a:t>Only </a:t>
            </a:r>
            <a:r>
              <a:rPr lang="en-US" dirty="0" smtClean="0"/>
              <a:t>decay after a round of seeing every data point.</a:t>
            </a:r>
          </a:p>
          <a:p>
            <a:pPr lvl="1"/>
            <a:r>
              <a:rPr lang="en-US" dirty="0" smtClean="0"/>
              <a:t>Note: if your mini-batch size is 10, N = 20, then one epoch is 2 iterations</a:t>
            </a:r>
          </a:p>
          <a:p>
            <a:r>
              <a:rPr lang="en-US" dirty="0" smtClean="0"/>
              <a:t>Momentum learning rate (0.7-0.9?) *</a:t>
            </a:r>
          </a:p>
          <a:p>
            <a:pPr lvl="1"/>
            <a:r>
              <a:rPr lang="en-US" dirty="0" smtClean="0"/>
              <a:t>Maybe </a:t>
            </a:r>
            <a:r>
              <a:rPr lang="en-US" dirty="0" err="1" smtClean="0"/>
              <a:t>RMSProp</a:t>
            </a:r>
            <a:r>
              <a:rPr lang="en-US" dirty="0" smtClean="0"/>
              <a:t>?</a:t>
            </a:r>
          </a:p>
          <a:p>
            <a:r>
              <a:rPr lang="en-US" dirty="0" smtClean="0"/>
              <a:t>Mini-batch (somewhere between 20-100) *</a:t>
            </a:r>
          </a:p>
          <a:p>
            <a:r>
              <a:rPr lang="en-US" i="1" dirty="0" smtClean="0"/>
              <a:t>No regularization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Gaussian initialization (mean 0, std. dev. 0.01) *</a:t>
            </a:r>
          </a:p>
          <a:p>
            <a:r>
              <a:rPr lang="en-US" dirty="0" smtClean="0"/>
              <a:t>Run forever, take a snapshot when you feel like stopping (seriously!)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27789"/>
            <a:ext cx="2243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= What everyone in the literature, in practice,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 &gt;&gt;&gt; sigmoid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tanh</a:t>
            </a:r>
            <a:r>
              <a:rPr lang="en-US" dirty="0" smtClean="0"/>
              <a:t> is just shifted sigmoid anyways)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= stacked sigmoid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is basically standard in computer vision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12201</TotalTime>
  <Words>800</Words>
  <Application>Microsoft Macintosh PowerPoint</Application>
  <PresentationFormat>On-screen Show (4:3)</PresentationFormat>
  <Paragraphs>93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Agenda</vt:lpstr>
      <vt:lpstr>Terminology</vt:lpstr>
      <vt:lpstr>First off…</vt:lpstr>
      <vt:lpstr>First off…</vt:lpstr>
      <vt:lpstr>Art of tuning</vt:lpstr>
      <vt:lpstr>Knobs</vt:lpstr>
      <vt:lpstr>I recommend</vt:lpstr>
      <vt:lpstr>Activation functions</vt:lpstr>
      <vt:lpstr>Almost certainly will improve accuracy but total overkill</vt:lpstr>
      <vt:lpstr>If using numpy</vt:lpstr>
      <vt:lpstr>May want to consider</vt:lpstr>
      <vt:lpstr>Honestly, if you want to win…</vt:lpstr>
      <vt:lpstr>Debugging</vt:lpstr>
      <vt:lpstr>Connection with SVMs / linear classifiers with kernels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328</cp:revision>
  <dcterms:created xsi:type="dcterms:W3CDTF">2015-09-04T04:21:24Z</dcterms:created>
  <dcterms:modified xsi:type="dcterms:W3CDTF">2015-11-13T19:59:48Z</dcterms:modified>
</cp:coreProperties>
</file>