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4" r:id="rId4"/>
    <p:sldId id="275" r:id="rId5"/>
    <p:sldId id="277" r:id="rId6"/>
    <p:sldId id="272" r:id="rId7"/>
    <p:sldId id="281" r:id="rId8"/>
    <p:sldId id="276" r:id="rId9"/>
    <p:sldId id="278" r:id="rId10"/>
    <p:sldId id="280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2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</a:t>
            </a:r>
            <a:r>
              <a:rPr lang="en-US" dirty="0" err="1" smtClean="0"/>
              <a:t>psuedoinverse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0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brian.c@berkeley.edu" TargetMode="External"/><Relationship Id="rId5" Type="http://schemas.openxmlformats.org/officeDocument/2006/relationships/hyperlink" Target="brianchu.com%5C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6091" y="555671"/>
            <a:ext cx="3378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4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Slides at: </a:t>
            </a:r>
            <a:r>
              <a:rPr lang="en-US" sz="2800" dirty="0">
                <a:hlinkClick r:id="rId5" action="ppaction://hlinkfile"/>
              </a:rPr>
              <a:t>brianchu.com/ml/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</p:txBody>
      </p:sp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– logistic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note on Piazza – make sure not to confuse yourself with the </a:t>
            </a:r>
            <a:r>
              <a:rPr lang="en-US" dirty="0" err="1"/>
              <a:t>elementwise</a:t>
            </a:r>
            <a:r>
              <a:rPr lang="en-US" dirty="0"/>
              <a:t> notation</a:t>
            </a:r>
          </a:p>
          <a:p>
            <a:endParaRPr lang="en-US" dirty="0"/>
          </a:p>
        </p:txBody>
      </p:sp>
      <p:pic>
        <p:nvPicPr>
          <p:cNvPr id="4" name="Picture 3" descr="Screen Shot 2015-10-02 at 6.41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40292"/>
            <a:ext cx="9144000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7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– Hessian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2 derivatives of sum.</a:t>
            </a:r>
          </a:p>
          <a:p>
            <a:r>
              <a:rPr lang="en-US" dirty="0" smtClean="0"/>
              <a:t>Make dimensions match up</a:t>
            </a:r>
          </a:p>
          <a:p>
            <a:r>
              <a:rPr lang="en-US" dirty="0"/>
              <a:t>Pack back into matrix </a:t>
            </a:r>
            <a:r>
              <a:rPr lang="en-US" b="1" i="1" dirty="0"/>
              <a:t>naively</a:t>
            </a:r>
          </a:p>
          <a:p>
            <a:pPr lvl="1"/>
            <a:r>
              <a:rPr lang="en-US" dirty="0"/>
              <a:t>(literally the first thing you think of that matches the dimensions will </a:t>
            </a:r>
            <a:r>
              <a:rPr lang="en-US" i="1" dirty="0"/>
              <a:t>probably </a:t>
            </a:r>
            <a:r>
              <a:rPr lang="en-US" dirty="0"/>
              <a:t>work)</a:t>
            </a:r>
          </a:p>
          <a:p>
            <a:pPr lvl="1"/>
            <a:r>
              <a:rPr lang="en-US" dirty="0"/>
              <a:t>If you want, verify the packing is correct by expanding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Tuning using test set</a:t>
            </a:r>
            <a:endParaRPr lang="en-US" dirty="0" smtClean="0"/>
          </a:p>
          <a:p>
            <a:r>
              <a:rPr lang="en-US" dirty="0" smtClean="0"/>
              <a:t>Dual</a:t>
            </a:r>
          </a:p>
          <a:p>
            <a:r>
              <a:rPr lang="en-US" dirty="0" smtClean="0"/>
              <a:t>Vocab</a:t>
            </a:r>
            <a:endParaRPr lang="en-US" dirty="0" smtClean="0"/>
          </a:p>
          <a:p>
            <a:r>
              <a:rPr lang="en-US" dirty="0" smtClean="0"/>
              <a:t>HW</a:t>
            </a:r>
          </a:p>
          <a:p>
            <a:r>
              <a:rPr lang="en-US" dirty="0" smtClean="0"/>
              <a:t>Worksheet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Someone didn’t take 189…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ImageNet</a:t>
            </a:r>
            <a:r>
              <a:rPr lang="en-US" dirty="0" smtClean="0"/>
              <a:t> competition (ILSVRC)</a:t>
            </a:r>
          </a:p>
          <a:p>
            <a:pPr lvl="1"/>
            <a:r>
              <a:rPr lang="en-US" dirty="0" smtClean="0"/>
              <a:t>Human error: 5.1%</a:t>
            </a:r>
          </a:p>
          <a:p>
            <a:r>
              <a:rPr lang="en-US" dirty="0" smtClean="0"/>
              <a:t>Jan 13, 2015, </a:t>
            </a:r>
            <a:r>
              <a:rPr lang="en-US" dirty="0" err="1" smtClean="0"/>
              <a:t>Baidu</a:t>
            </a:r>
            <a:r>
              <a:rPr lang="en-US" dirty="0" smtClean="0"/>
              <a:t>: 5.98% test error</a:t>
            </a:r>
          </a:p>
          <a:p>
            <a:r>
              <a:rPr lang="en-US" dirty="0" smtClean="0"/>
              <a:t>Feb</a:t>
            </a:r>
            <a:r>
              <a:rPr lang="en-US" dirty="0"/>
              <a:t>. </a:t>
            </a:r>
            <a:r>
              <a:rPr lang="en-US" dirty="0" smtClean="0"/>
              <a:t>6, </a:t>
            </a:r>
            <a:r>
              <a:rPr lang="en-US" dirty="0"/>
              <a:t>Microsoft </a:t>
            </a:r>
            <a:r>
              <a:rPr lang="en-US" dirty="0" smtClean="0"/>
              <a:t>Research: 4.94%</a:t>
            </a:r>
          </a:p>
          <a:p>
            <a:r>
              <a:rPr lang="en-US" dirty="0" smtClean="0"/>
              <a:t>Feb</a:t>
            </a:r>
            <a:r>
              <a:rPr lang="en-US" dirty="0"/>
              <a:t>. </a:t>
            </a:r>
            <a:r>
              <a:rPr lang="en-US" dirty="0" smtClean="0"/>
              <a:t>11: Google: 4.8%</a:t>
            </a:r>
          </a:p>
          <a:p>
            <a:r>
              <a:rPr lang="en-US" dirty="0" smtClean="0"/>
              <a:t>May 11, new </a:t>
            </a:r>
            <a:r>
              <a:rPr lang="en-US" dirty="0" err="1" smtClean="0"/>
              <a:t>Baidu</a:t>
            </a:r>
            <a:r>
              <a:rPr lang="en-US" dirty="0" smtClean="0"/>
              <a:t> error: 4.58%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Someone didn’t take 189…</a:t>
            </a:r>
          </a:p>
        </p:txBody>
      </p:sp>
      <p:pic>
        <p:nvPicPr>
          <p:cNvPr id="4" name="Content Placeholder 3" descr="Screen Shot 2015-10-02 at 3.02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2" r="1093"/>
          <a:stretch/>
        </p:blipFill>
        <p:spPr>
          <a:xfrm>
            <a:off x="-120317" y="1600200"/>
            <a:ext cx="9264317" cy="4525963"/>
          </a:xfrm>
        </p:spPr>
      </p:pic>
    </p:spTree>
    <p:extLst>
      <p:ext uri="{BB962C8B-B14F-4D97-AF65-F5344CB8AC3E}">
        <p14:creationId xmlns:p14="http://schemas.microsoft.com/office/powerpoint/2010/main" val="223475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02 at 6.29.5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r="2276"/>
          <a:stretch/>
        </p:blipFill>
        <p:spPr>
          <a:xfrm>
            <a:off x="0" y="1372937"/>
            <a:ext cx="9144000" cy="4525963"/>
          </a:xfrm>
        </p:spPr>
      </p:pic>
    </p:spTree>
    <p:extLst>
      <p:ext uri="{BB962C8B-B14F-4D97-AF65-F5344CB8AC3E}">
        <p14:creationId xmlns:p14="http://schemas.microsoft.com/office/powerpoint/2010/main" val="3096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352277"/>
              </p:ext>
            </p:extLst>
          </p:nvPr>
        </p:nvGraphicFramePr>
        <p:xfrm>
          <a:off x="695156" y="2086264"/>
          <a:ext cx="7492208" cy="404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2349500" imgH="1270000" progId="Equation.3">
                  <p:embed/>
                </p:oleObj>
              </mc:Choice>
              <mc:Fallback>
                <p:oleObj name="Equation" r:id="rId4" imgW="23495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56" y="2086264"/>
                        <a:ext cx="7492208" cy="4049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28105" y="2379579"/>
            <a:ext cx="295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pseudo-inverse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8105" y="3213768"/>
            <a:ext cx="295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pseudo-inverse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of the linear classification algorithms in this class, you can derive that w is a linear combination of the training vectors.</a:t>
            </a:r>
          </a:p>
          <a:p>
            <a:r>
              <a:rPr lang="en-US" dirty="0" smtClean="0"/>
              <a:t>Different derivations for each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update rules.</a:t>
            </a:r>
            <a:endParaRPr lang="en-US" dirty="0"/>
          </a:p>
          <a:p>
            <a:r>
              <a:rPr lang="en-US" dirty="0" smtClean="0"/>
              <a:t>But it exists.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0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Leave one out cross-validation</a:t>
            </a:r>
            <a:r>
              <a:rPr lang="en-US" dirty="0" smtClean="0"/>
              <a:t> – cross validation where k (number of folds) = n (number of training points).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0899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– logistic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gradient of sum</a:t>
            </a:r>
          </a:p>
          <a:p>
            <a:r>
              <a:rPr lang="en-US" dirty="0" smtClean="0"/>
              <a:t>Make dimensions match up</a:t>
            </a:r>
          </a:p>
          <a:p>
            <a:r>
              <a:rPr lang="en-US" dirty="0" smtClean="0"/>
              <a:t>Pack back into matrix </a:t>
            </a:r>
            <a:r>
              <a:rPr lang="en-US" b="1" i="1" dirty="0" smtClean="0"/>
              <a:t>naively</a:t>
            </a:r>
          </a:p>
          <a:p>
            <a:pPr lvl="1"/>
            <a:r>
              <a:rPr lang="en-US" dirty="0" smtClean="0"/>
              <a:t>(literally the first thing you think of that matches the dimensions will </a:t>
            </a:r>
            <a:r>
              <a:rPr lang="en-US" i="1" dirty="0" smtClean="0"/>
              <a:t>probably </a:t>
            </a:r>
            <a:r>
              <a:rPr lang="en-US" dirty="0" smtClean="0"/>
              <a:t>work)</a:t>
            </a:r>
          </a:p>
          <a:p>
            <a:pPr lvl="1"/>
            <a:r>
              <a:rPr lang="en-US" dirty="0" smtClean="0"/>
              <a:t>If you want, verify the packing is correct by expanding it</a:t>
            </a:r>
          </a:p>
        </p:txBody>
      </p:sp>
    </p:spTree>
    <p:extLst>
      <p:ext uri="{BB962C8B-B14F-4D97-AF65-F5344CB8AC3E}">
        <p14:creationId xmlns:p14="http://schemas.microsoft.com/office/powerpoint/2010/main" val="421817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</TotalTime>
  <Words>294</Words>
  <Application>Microsoft Macintosh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Agenda</vt:lpstr>
      <vt:lpstr>Someone didn’t take 189…</vt:lpstr>
      <vt:lpstr>Someone didn’t take 189…</vt:lpstr>
      <vt:lpstr>PowerPoint Presentation</vt:lpstr>
      <vt:lpstr>Dual example</vt:lpstr>
      <vt:lpstr>Dual example</vt:lpstr>
      <vt:lpstr>Vocab</vt:lpstr>
      <vt:lpstr>HW – logistic derivation</vt:lpstr>
      <vt:lpstr>HW – logistic derivation</vt:lpstr>
      <vt:lpstr>HW – Hessian derivation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194</cp:revision>
  <dcterms:created xsi:type="dcterms:W3CDTF">2015-09-04T04:21:24Z</dcterms:created>
  <dcterms:modified xsi:type="dcterms:W3CDTF">2015-10-02T18:08:51Z</dcterms:modified>
</cp:coreProperties>
</file>