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80" r:id="rId4"/>
    <p:sldId id="275" r:id="rId5"/>
    <p:sldId id="271" r:id="rId6"/>
    <p:sldId id="273" r:id="rId7"/>
    <p:sldId id="287" r:id="rId8"/>
    <p:sldId id="284" r:id="rId9"/>
    <p:sldId id="277" r:id="rId10"/>
    <p:sldId id="278" r:id="rId11"/>
    <p:sldId id="282" r:id="rId12"/>
    <p:sldId id="285" r:id="rId13"/>
    <p:sldId id="283" r:id="rId14"/>
    <p:sldId id="288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9" autoAdjust="0"/>
    <p:restoredTop sz="77068" autoAdjust="0"/>
  </p:normalViewPr>
  <p:slideViewPr>
    <p:cSldViewPr snapToGrid="0" snapToObjects="1">
      <p:cViewPr>
        <p:scale>
          <a:sx n="95" d="100"/>
          <a:sy n="95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636B-E559-D544-9998-3D7CAE6CD349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A05-D9A5-F24A-84A0-915DFB4A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41A05-D9A5-F24A-84A0-915DFB4AE0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41A05-D9A5-F24A-84A0-915DFB4AE0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6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9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0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66C8-FF6A-8E4E-807A-C5BF2BD92BE8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mailto:brian.c@berkeley.edu" TargetMode="External"/><Relationship Id="rId5" Type="http://schemas.openxmlformats.org/officeDocument/2006/relationships/hyperlink" Target="brianchu.com%5C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forms/IGD3KkxbA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650"/>
            <a:ext cx="5636091" cy="56360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6091" y="555671"/>
            <a:ext cx="33789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CS 189</a:t>
            </a:r>
          </a:p>
          <a:p>
            <a:endParaRPr lang="en-US" sz="4000" dirty="0" smtClean="0"/>
          </a:p>
          <a:p>
            <a:r>
              <a:rPr lang="en-US" sz="4000" dirty="0" smtClean="0"/>
              <a:t>Brian Chu</a:t>
            </a:r>
          </a:p>
          <a:p>
            <a:r>
              <a:rPr lang="en-US" sz="2800" dirty="0" smtClean="0">
                <a:hlinkClick r:id="rId4"/>
              </a:rPr>
              <a:t>brian.c@berkeley.edu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Slides at: </a:t>
            </a:r>
            <a:r>
              <a:rPr lang="en-US" sz="2800" dirty="0">
                <a:hlinkClick r:id="rId5" action="ppaction://hlinkfile"/>
              </a:rPr>
              <a:t>brianchu.com/ml/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Office Hours:</a:t>
            </a:r>
          </a:p>
          <a:p>
            <a:r>
              <a:rPr lang="en-US" sz="2800" dirty="0" smtClean="0"/>
              <a:t>Cory 246, 6-7p Mon. (</a:t>
            </a:r>
            <a:r>
              <a:rPr lang="en-US" sz="2800" dirty="0" err="1" smtClean="0"/>
              <a:t>hackerspace</a:t>
            </a:r>
            <a:r>
              <a:rPr lang="en-US" sz="2800" dirty="0" smtClean="0"/>
              <a:t> lounge)</a:t>
            </a:r>
          </a:p>
          <a:p>
            <a:endParaRPr lang="en-US" sz="2000" dirty="0" smtClean="0"/>
          </a:p>
          <a:p>
            <a:r>
              <a:rPr lang="en-US" sz="2000" dirty="0" smtClean="0"/>
              <a:t>twitter: @brrrianchu</a:t>
            </a:r>
          </a:p>
        </p:txBody>
      </p:sp>
    </p:spTree>
    <p:extLst>
      <p:ext uri="{BB962C8B-B14F-4D97-AF65-F5344CB8AC3E}">
        <p14:creationId xmlns:p14="http://schemas.microsoft.com/office/powerpoint/2010/main" val="384543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vs. discriminative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Generative: use P(X|Y) </a:t>
            </a:r>
            <a:r>
              <a:rPr lang="en-US" dirty="0" smtClean="0">
                <a:sym typeface="Wingdings"/>
              </a:rPr>
              <a:t>and P(Y)  P(Y|X)</a:t>
            </a:r>
          </a:p>
          <a:p>
            <a:r>
              <a:rPr lang="en-US" dirty="0" smtClean="0">
                <a:sym typeface="Wingdings"/>
              </a:rPr>
              <a:t>Discriminative: skip straight to P(Y|X)</a:t>
            </a:r>
          </a:p>
          <a:p>
            <a:pPr lvl="1"/>
            <a:r>
              <a:rPr lang="en-US" dirty="0" smtClean="0">
                <a:sym typeface="Wingdings"/>
              </a:rPr>
              <a:t>just tell me Y!</a:t>
            </a:r>
          </a:p>
          <a:p>
            <a:r>
              <a:rPr lang="en-US" dirty="0" smtClean="0">
                <a:sym typeface="Wingdings"/>
              </a:rPr>
              <a:t>Q: How are they different?</a:t>
            </a:r>
          </a:p>
          <a:p>
            <a:r>
              <a:rPr lang="en-US" dirty="0" smtClean="0">
                <a:sym typeface="Wingdings"/>
              </a:rPr>
              <a:t>Are these generative or discriminative:</a:t>
            </a:r>
          </a:p>
          <a:p>
            <a:pPr lvl="1"/>
            <a:r>
              <a:rPr lang="en-US" dirty="0" smtClean="0">
                <a:sym typeface="Wingdings"/>
              </a:rPr>
              <a:t>Gaussian classifier, logistic regression,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233819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Spectral Theorem / </a:t>
            </a:r>
            <a:r>
              <a:rPr lang="en-US" dirty="0" err="1" smtClean="0"/>
              <a:t>eigendecomposition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symmetric real matrix X can be decomposed as X = U</a:t>
            </a:r>
            <a:r>
              <a:rPr lang="el-GR" dirty="0" smtClean="0"/>
              <a:t>Λ</a:t>
            </a:r>
            <a:r>
              <a:rPr lang="en-US" dirty="0" smtClean="0"/>
              <a:t>U</a:t>
            </a:r>
            <a:r>
              <a:rPr lang="en-US" baseline="30000" dirty="0" smtClean="0"/>
              <a:t>T</a:t>
            </a:r>
            <a:endParaRPr lang="en-US" dirty="0"/>
          </a:p>
          <a:p>
            <a:r>
              <a:rPr lang="en-US" dirty="0" smtClean="0"/>
              <a:t>where </a:t>
            </a:r>
            <a:r>
              <a:rPr lang="el-GR" dirty="0"/>
              <a:t>Λ</a:t>
            </a:r>
            <a:r>
              <a:rPr lang="en-US" dirty="0" smtClean="0"/>
              <a:t> = </a:t>
            </a:r>
            <a:r>
              <a:rPr lang="en-US" dirty="0" err="1" smtClean="0"/>
              <a:t>diag</a:t>
            </a:r>
            <a:r>
              <a:rPr lang="en-US" dirty="0" smtClean="0"/>
              <a:t>(</a:t>
            </a:r>
            <a:r>
              <a:rPr lang="el-GR" dirty="0" smtClean="0"/>
              <a:t>λ</a:t>
            </a:r>
            <a:r>
              <a:rPr lang="en-US" baseline="-25000" dirty="0" smtClean="0"/>
              <a:t>1</a:t>
            </a:r>
            <a:r>
              <a:rPr lang="en-US" dirty="0" smtClean="0"/>
              <a:t>,…, </a:t>
            </a:r>
            <a:r>
              <a:rPr lang="el-GR" dirty="0" smtClean="0"/>
              <a:t>λ</a:t>
            </a:r>
            <a:r>
              <a:rPr lang="en-US" baseline="-25000" dirty="0" smtClean="0"/>
              <a:t>n</a:t>
            </a:r>
            <a:r>
              <a:rPr lang="en-US" dirty="0" smtClean="0"/>
              <a:t>) (on the diagonal are n real eigenvalues)</a:t>
            </a:r>
          </a:p>
          <a:p>
            <a:r>
              <a:rPr lang="en-US" dirty="0" smtClean="0"/>
              <a:t>U = [v</a:t>
            </a:r>
            <a:r>
              <a:rPr lang="en-US" baseline="-25000" dirty="0" smtClean="0"/>
              <a:t>1</a:t>
            </a:r>
            <a:r>
              <a:rPr lang="en-US" dirty="0" smtClean="0"/>
              <a:t>,…,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 ] = n </a:t>
            </a:r>
            <a:r>
              <a:rPr lang="en-US" i="1" dirty="0" smtClean="0"/>
              <a:t>orthonormal</a:t>
            </a:r>
            <a:r>
              <a:rPr lang="en-US" dirty="0" smtClean="0"/>
              <a:t> eigenvectors</a:t>
            </a:r>
          </a:p>
          <a:p>
            <a:pPr lvl="1"/>
            <a:r>
              <a:rPr lang="en-US" dirty="0" smtClean="0"/>
              <a:t>Orthonormal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U</a:t>
            </a:r>
            <a:r>
              <a:rPr lang="en-US" baseline="30000" dirty="0" smtClean="0"/>
              <a:t>T</a:t>
            </a:r>
            <a:r>
              <a:rPr lang="en-US" dirty="0" smtClean="0"/>
              <a:t>U = UU</a:t>
            </a:r>
            <a:r>
              <a:rPr lang="en-US" baseline="30000" dirty="0" smtClean="0"/>
              <a:t>T</a:t>
            </a:r>
            <a:r>
              <a:rPr lang="en-US" dirty="0" smtClean="0"/>
              <a:t> = 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principal components (axes of highest variance)</a:t>
            </a:r>
          </a:p>
          <a:p>
            <a:r>
              <a:rPr lang="en-US" dirty="0" smtClean="0"/>
              <a:t>Use eigenvectors/eigenvalues (highest eigenvalues of covariance matrix)</a:t>
            </a:r>
          </a:p>
        </p:txBody>
      </p:sp>
    </p:spTree>
    <p:extLst>
      <p:ext uri="{BB962C8B-B14F-4D97-AF65-F5344CB8AC3E}">
        <p14:creationId xmlns:p14="http://schemas.microsoft.com/office/powerpoint/2010/main" val="364478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vs. unsupervised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LDA = supervised</a:t>
            </a:r>
          </a:p>
          <a:p>
            <a:r>
              <a:rPr lang="en-US" dirty="0" smtClean="0"/>
              <a:t>PCA = unsupervised (analysis, dimensionality reduction) 	</a:t>
            </a:r>
          </a:p>
        </p:txBody>
      </p:sp>
    </p:spTree>
    <p:extLst>
      <p:ext uri="{BB962C8B-B14F-4D97-AF65-F5344CB8AC3E}">
        <p14:creationId xmlns:p14="http://schemas.microsoft.com/office/powerpoint/2010/main" val="308700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Risk = optimal risk (minimal possible risk)</a:t>
            </a:r>
          </a:p>
          <a:p>
            <a:r>
              <a:rPr lang="en-US" dirty="0" smtClean="0"/>
              <a:t>Bayes classifier = what’s our decision boundary?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6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Worksheet</a:t>
            </a:r>
            <a:endParaRPr lang="en-US" dirty="0"/>
          </a:p>
        </p:txBody>
      </p:sp>
      <p:pic>
        <p:nvPicPr>
          <p:cNvPr id="5" name="Picture 4" descr="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73" y="1417638"/>
            <a:ext cx="6660148" cy="49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0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stock tips: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attend more than one section.</a:t>
            </a:r>
          </a:p>
          <a:p>
            <a:r>
              <a:rPr lang="en-US" dirty="0" smtClean="0"/>
              <a:t>Each of us has a completely different perspective / background / experience</a:t>
            </a:r>
          </a:p>
        </p:txBody>
      </p:sp>
    </p:spTree>
    <p:extLst>
      <p:ext uri="{BB962C8B-B14F-4D97-AF65-F5344CB8AC3E}">
        <p14:creationId xmlns:p14="http://schemas.microsoft.com/office/powerpoint/2010/main" val="159246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http://goo.gl/forms/</a:t>
            </a:r>
            <a:r>
              <a:rPr lang="en-US" dirty="0" smtClean="0">
                <a:hlinkClick r:id="rId2"/>
              </a:rPr>
              <a:t>IGD3KkxbA0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5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Dual clarification</a:t>
            </a:r>
          </a:p>
          <a:p>
            <a:r>
              <a:rPr lang="en-US" dirty="0" smtClean="0"/>
              <a:t>LDA</a:t>
            </a:r>
          </a:p>
          <a:p>
            <a:r>
              <a:rPr lang="en-US" dirty="0" smtClean="0"/>
              <a:t>Generative vs. discriminative models</a:t>
            </a:r>
          </a:p>
          <a:p>
            <a:r>
              <a:rPr lang="en-US" dirty="0" smtClean="0"/>
              <a:t>PCA</a:t>
            </a:r>
            <a:endParaRPr lang="en-US" dirty="0" smtClean="0"/>
          </a:p>
          <a:p>
            <a:r>
              <a:rPr lang="en-US" dirty="0" smtClean="0"/>
              <a:t>Supervised vs. unsupervised</a:t>
            </a:r>
          </a:p>
          <a:p>
            <a:r>
              <a:rPr lang="en-US" dirty="0" smtClean="0"/>
              <a:t>Spectral Theorem / </a:t>
            </a:r>
            <a:r>
              <a:rPr lang="en-US" dirty="0" err="1" smtClean="0"/>
              <a:t>eigendecomposition</a:t>
            </a:r>
            <a:endParaRPr lang="en-US" dirty="0" smtClean="0"/>
          </a:p>
          <a:p>
            <a:r>
              <a:rPr lang="en-US" dirty="0" smtClean="0"/>
              <a:t>Worksheet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50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Dual form exists for any:</a:t>
            </a:r>
            <a:endParaRPr lang="en-US" dirty="0"/>
          </a:p>
        </p:txBody>
      </p:sp>
      <p:pic>
        <p:nvPicPr>
          <p:cNvPr id="4" name="Content Placeholder 3" descr="Screen Shot 2015-10-03 at 2.24.48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982" b="-102982"/>
          <a:stretch>
            <a:fillRect/>
          </a:stretch>
        </p:blipFill>
        <p:spPr>
          <a:xfrm>
            <a:off x="1513306" y="495218"/>
            <a:ext cx="6519690" cy="3585578"/>
          </a:xfrm>
        </p:spPr>
      </p:pic>
      <p:sp>
        <p:nvSpPr>
          <p:cNvPr id="3" name="TextBox 2"/>
          <p:cNvSpPr txBox="1"/>
          <p:nvPr/>
        </p:nvSpPr>
        <p:spPr>
          <a:xfrm>
            <a:off x="1149683" y="3141580"/>
            <a:ext cx="73392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Any weight vector that is a function of a linear combination of the training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gradient </a:t>
            </a:r>
            <a:r>
              <a:rPr lang="en-US" sz="2800" dirty="0" smtClean="0"/>
              <a:t>descent (additive updates)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Other cases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530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701" b="570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307263" y="2750328"/>
            <a:ext cx="310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E[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] – E[X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]E[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j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1991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data for each class is drawn from Gaussian, with different means but same covariance</a:t>
            </a:r>
          </a:p>
          <a:p>
            <a:r>
              <a:rPr lang="en-US" dirty="0" smtClean="0"/>
              <a:t>Use that assumption to find a separating decision 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3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vs. discriminative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key ideas:</a:t>
            </a:r>
          </a:p>
          <a:p>
            <a:pPr lvl="1"/>
            <a:r>
              <a:rPr lang="en-US" dirty="0" smtClean="0"/>
              <a:t>Bias vs. variance</a:t>
            </a:r>
          </a:p>
          <a:p>
            <a:pPr lvl="1"/>
            <a:r>
              <a:rPr lang="en-US" dirty="0" smtClean="0"/>
              <a:t>Parametric vs. nonparametric</a:t>
            </a:r>
          </a:p>
          <a:p>
            <a:pPr lvl="1"/>
            <a:r>
              <a:rPr lang="en-US" b="1" dirty="0" smtClean="0"/>
              <a:t>Generative vs. discriminative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10372</TotalTime>
  <Words>358</Words>
  <Application>Microsoft Macintosh PowerPoint</Application>
  <PresentationFormat>On-screen Show (4:3)</PresentationFormat>
  <Paragraphs>63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Questions?</vt:lpstr>
      <vt:lpstr>Hot stock tips:</vt:lpstr>
      <vt:lpstr>Feedback</vt:lpstr>
      <vt:lpstr>Agenda</vt:lpstr>
      <vt:lpstr>Dual form exists for any:</vt:lpstr>
      <vt:lpstr>Covariance matrix</vt:lpstr>
      <vt:lpstr>LDA</vt:lpstr>
      <vt:lpstr>Generative vs. discriminative</vt:lpstr>
      <vt:lpstr>Generative vs. discriminative</vt:lpstr>
      <vt:lpstr>Spectral Theorem / eigendecomposition</vt:lpstr>
      <vt:lpstr>PCA</vt:lpstr>
      <vt:lpstr>Supervised vs. unsupervised</vt:lpstr>
      <vt:lpstr>Worksheet</vt:lpstr>
      <vt:lpstr>Worksheet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238</cp:revision>
  <dcterms:created xsi:type="dcterms:W3CDTF">2015-09-04T04:21:24Z</dcterms:created>
  <dcterms:modified xsi:type="dcterms:W3CDTF">2015-10-09T20:28:17Z</dcterms:modified>
</cp:coreProperties>
</file>