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30" r:id="rId2"/>
    <p:sldId id="548" r:id="rId3"/>
    <p:sldId id="549" r:id="rId4"/>
    <p:sldId id="564" r:id="rId5"/>
    <p:sldId id="553" r:id="rId6"/>
    <p:sldId id="538" r:id="rId7"/>
    <p:sldId id="557" r:id="rId8"/>
    <p:sldId id="534" r:id="rId9"/>
    <p:sldId id="539" r:id="rId10"/>
    <p:sldId id="536" r:id="rId11"/>
    <p:sldId id="537" r:id="rId12"/>
    <p:sldId id="550" r:id="rId13"/>
    <p:sldId id="545" r:id="rId14"/>
    <p:sldId id="546" r:id="rId15"/>
    <p:sldId id="547" r:id="rId16"/>
    <p:sldId id="559" r:id="rId17"/>
    <p:sldId id="561" r:id="rId18"/>
    <p:sldId id="562" r:id="rId19"/>
    <p:sldId id="563" r:id="rId20"/>
    <p:sldId id="558" r:id="rId21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47011"/>
    <a:srgbClr val="FFFF66"/>
    <a:srgbClr val="666633"/>
    <a:srgbClr val="CB1FA5"/>
    <a:srgbClr val="CC00FF"/>
    <a:srgbClr val="66FF33"/>
    <a:srgbClr val="CC33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7" autoAdjust="0"/>
    <p:restoredTop sz="94928" autoAdjust="0"/>
  </p:normalViewPr>
  <p:slideViewPr>
    <p:cSldViewPr>
      <p:cViewPr varScale="1">
        <p:scale>
          <a:sx n="83" d="100"/>
          <a:sy n="83" d="100"/>
        </p:scale>
        <p:origin x="-7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84" y="-102"/>
      </p:cViewPr>
      <p:guideLst>
        <p:guide orient="horz" pos="3127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" Type="http://schemas.openxmlformats.org/officeDocument/2006/relationships/slide" Target="slides/slide12.xml"/><Relationship Id="rId4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BB2A3-2A1D-4ED8-86F4-AED37FE569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15D6AC-B26E-4524-BCB5-7B5CD2A424CD}">
      <dgm:prSet phldrT="[Text]"/>
      <dgm:spPr/>
      <dgm:t>
        <a:bodyPr/>
        <a:lstStyle/>
        <a:p>
          <a:r>
            <a:rPr lang="en-US" dirty="0" smtClean="0"/>
            <a:t>Display Form (DF)</a:t>
          </a:r>
          <a:endParaRPr lang="en-US" dirty="0"/>
        </a:p>
      </dgm:t>
    </dgm:pt>
    <dgm:pt modelId="{D186D5BA-4FFC-4B8D-9E21-884E9A46669B}" type="parTrans" cxnId="{0F2AF4EE-7CE1-4A6E-92AB-166F6B22B788}">
      <dgm:prSet/>
      <dgm:spPr/>
      <dgm:t>
        <a:bodyPr/>
        <a:lstStyle/>
        <a:p>
          <a:endParaRPr lang="en-US"/>
        </a:p>
      </dgm:t>
    </dgm:pt>
    <dgm:pt modelId="{44BEA0F8-71F7-4987-B4F8-D11E755F6FCF}" type="sibTrans" cxnId="{0F2AF4EE-7CE1-4A6E-92AB-166F6B22B788}">
      <dgm:prSet/>
      <dgm:spPr/>
      <dgm:t>
        <a:bodyPr/>
        <a:lstStyle/>
        <a:p>
          <a:endParaRPr lang="en-US"/>
        </a:p>
      </dgm:t>
    </dgm:pt>
    <dgm:pt modelId="{D34347F3-454B-4172-8024-B1DF036928B3}">
      <dgm:prSet phldrT="[Text]"/>
      <dgm:spPr/>
      <dgm:t>
        <a:bodyPr/>
        <a:lstStyle/>
        <a:p>
          <a:r>
            <a:rPr lang="en-US" dirty="0" smtClean="0"/>
            <a:t>Concepts are represented by rectangles </a:t>
          </a:r>
          <a:endParaRPr lang="en-US" dirty="0"/>
        </a:p>
      </dgm:t>
    </dgm:pt>
    <dgm:pt modelId="{64027C6F-445C-45E9-A8BE-34F73EBEA95D}" type="parTrans" cxnId="{08B83E77-9F6F-4BAD-AE82-F0E4743EF205}">
      <dgm:prSet/>
      <dgm:spPr/>
      <dgm:t>
        <a:bodyPr/>
        <a:lstStyle/>
        <a:p>
          <a:endParaRPr lang="en-US"/>
        </a:p>
      </dgm:t>
    </dgm:pt>
    <dgm:pt modelId="{1A7FBDF2-9F7E-4FB6-A8FC-0E9C91E9CD3D}" type="sibTrans" cxnId="{08B83E77-9F6F-4BAD-AE82-F0E4743EF205}">
      <dgm:prSet/>
      <dgm:spPr/>
      <dgm:t>
        <a:bodyPr/>
        <a:lstStyle/>
        <a:p>
          <a:endParaRPr lang="en-US"/>
        </a:p>
      </dgm:t>
    </dgm:pt>
    <dgm:pt modelId="{AC0795F2-2301-4F86-8754-5AE577F98E4D}">
      <dgm:prSet phldrT="[Text]"/>
      <dgm:spPr/>
      <dgm:t>
        <a:bodyPr/>
        <a:lstStyle/>
        <a:p>
          <a:r>
            <a:rPr lang="en-US" dirty="0" smtClean="0"/>
            <a:t>Linear Form (LF)</a:t>
          </a:r>
          <a:endParaRPr lang="en-US" dirty="0"/>
        </a:p>
      </dgm:t>
    </dgm:pt>
    <dgm:pt modelId="{BC166329-2A74-40FC-A100-CE220CCB540C}" type="parTrans" cxnId="{411E02BC-507A-44DA-98A0-FAC8F4AE9F31}">
      <dgm:prSet/>
      <dgm:spPr/>
      <dgm:t>
        <a:bodyPr/>
        <a:lstStyle/>
        <a:p>
          <a:endParaRPr lang="en-US"/>
        </a:p>
      </dgm:t>
    </dgm:pt>
    <dgm:pt modelId="{4914513E-5E4A-4C6F-A1CC-CA0501424CB9}" type="sibTrans" cxnId="{411E02BC-507A-44DA-98A0-FAC8F4AE9F31}">
      <dgm:prSet/>
      <dgm:spPr/>
      <dgm:t>
        <a:bodyPr/>
        <a:lstStyle/>
        <a:p>
          <a:endParaRPr lang="en-US"/>
        </a:p>
      </dgm:t>
    </dgm:pt>
    <dgm:pt modelId="{F628B47A-B6E7-4E97-B039-B3BCD6BE8742}">
      <dgm:prSet phldrT="[Text]"/>
      <dgm:spPr/>
      <dgm:t>
        <a:bodyPr/>
        <a:lstStyle/>
        <a:p>
          <a:r>
            <a:rPr lang="en-GB" dirty="0" smtClean="0"/>
            <a:t>Square brackets denote concept nodes</a:t>
          </a:r>
          <a:endParaRPr lang="en-US" dirty="0"/>
        </a:p>
      </dgm:t>
    </dgm:pt>
    <dgm:pt modelId="{01BAEBCE-44DB-4716-8326-B696497F236B}" type="parTrans" cxnId="{520D5B19-8E48-43F0-8512-40BE4CAB4519}">
      <dgm:prSet/>
      <dgm:spPr/>
      <dgm:t>
        <a:bodyPr/>
        <a:lstStyle/>
        <a:p>
          <a:endParaRPr lang="en-US"/>
        </a:p>
      </dgm:t>
    </dgm:pt>
    <dgm:pt modelId="{C85FC72F-B26C-4EE1-BDF9-BE77F01C1370}" type="sibTrans" cxnId="{520D5B19-8E48-43F0-8512-40BE4CAB4519}">
      <dgm:prSet/>
      <dgm:spPr/>
      <dgm:t>
        <a:bodyPr/>
        <a:lstStyle/>
        <a:p>
          <a:endParaRPr lang="en-US"/>
        </a:p>
      </dgm:t>
    </dgm:pt>
    <dgm:pt modelId="{239A37E7-0FBE-402C-8488-4C237BCD137C}">
      <dgm:prSet phldrT="[Text]"/>
      <dgm:spPr/>
      <dgm:t>
        <a:bodyPr/>
        <a:lstStyle/>
        <a:p>
          <a:r>
            <a:rPr lang="en-US" dirty="0" smtClean="0"/>
            <a:t>Conceptual Graph Interchange Form (CGIF)</a:t>
          </a:r>
          <a:endParaRPr lang="en-US" dirty="0"/>
        </a:p>
      </dgm:t>
    </dgm:pt>
    <dgm:pt modelId="{F0415C0A-FE27-47D2-92D0-133560D1C9A3}" type="parTrans" cxnId="{0692B6D3-163B-4E85-BB22-7D6C1671E544}">
      <dgm:prSet/>
      <dgm:spPr/>
      <dgm:t>
        <a:bodyPr/>
        <a:lstStyle/>
        <a:p>
          <a:endParaRPr lang="en-US"/>
        </a:p>
      </dgm:t>
    </dgm:pt>
    <dgm:pt modelId="{472FFAB2-2EA0-45CE-85B8-120CD525E4D3}" type="sibTrans" cxnId="{0692B6D3-163B-4E85-BB22-7D6C1671E544}">
      <dgm:prSet/>
      <dgm:spPr/>
      <dgm:t>
        <a:bodyPr/>
        <a:lstStyle/>
        <a:p>
          <a:endParaRPr lang="en-US"/>
        </a:p>
      </dgm:t>
    </dgm:pt>
    <dgm:pt modelId="{2F7F78F5-0321-40CC-893F-25A3A201D445}">
      <dgm:prSet phldrT="[Text]"/>
      <dgm:spPr/>
      <dgm:t>
        <a:bodyPr/>
        <a:lstStyle/>
        <a:p>
          <a:r>
            <a:rPr lang="en-US" dirty="0" smtClean="0"/>
            <a:t>For transfer between computer systems that use CGs as their internal representation.</a:t>
          </a:r>
          <a:endParaRPr lang="en-US" dirty="0"/>
        </a:p>
      </dgm:t>
    </dgm:pt>
    <dgm:pt modelId="{BDF57850-C57A-41B6-B393-B4228E093632}" type="parTrans" cxnId="{60EACC40-9283-49BF-B7C0-F160A4E1A56B}">
      <dgm:prSet/>
      <dgm:spPr/>
      <dgm:t>
        <a:bodyPr/>
        <a:lstStyle/>
        <a:p>
          <a:endParaRPr lang="en-US"/>
        </a:p>
      </dgm:t>
    </dgm:pt>
    <dgm:pt modelId="{AEBACB9E-324A-4E2A-ABE2-D7A3AA96C6D0}" type="sibTrans" cxnId="{60EACC40-9283-49BF-B7C0-F160A4E1A56B}">
      <dgm:prSet/>
      <dgm:spPr/>
      <dgm:t>
        <a:bodyPr/>
        <a:lstStyle/>
        <a:p>
          <a:endParaRPr lang="en-US"/>
        </a:p>
      </dgm:t>
    </dgm:pt>
    <dgm:pt modelId="{567C17D0-5F85-45B7-8099-83F82E38BFF3}">
      <dgm:prSet/>
      <dgm:spPr/>
      <dgm:t>
        <a:bodyPr/>
        <a:lstStyle/>
        <a:p>
          <a:r>
            <a:rPr lang="en-US" dirty="0" smtClean="0"/>
            <a:t>Conceptual relations are represented by circles or ovals  </a:t>
          </a:r>
        </a:p>
      </dgm:t>
    </dgm:pt>
    <dgm:pt modelId="{7340E4EB-6756-491D-A876-5E05C28BA89B}" type="parTrans" cxnId="{1692D3BD-3511-428B-B8E8-9246A9ECD909}">
      <dgm:prSet/>
      <dgm:spPr/>
      <dgm:t>
        <a:bodyPr/>
        <a:lstStyle/>
        <a:p>
          <a:endParaRPr lang="en-US"/>
        </a:p>
      </dgm:t>
    </dgm:pt>
    <dgm:pt modelId="{B9A4F128-92A4-4EC7-94F4-38A81882616B}" type="sibTrans" cxnId="{1692D3BD-3511-428B-B8E8-9246A9ECD909}">
      <dgm:prSet/>
      <dgm:spPr/>
      <dgm:t>
        <a:bodyPr/>
        <a:lstStyle/>
        <a:p>
          <a:endParaRPr lang="en-US"/>
        </a:p>
      </dgm:t>
    </dgm:pt>
    <dgm:pt modelId="{915E2379-D52F-4F65-8A89-3E01D26D1A56}">
      <dgm:prSet/>
      <dgm:spPr/>
      <dgm:t>
        <a:bodyPr/>
        <a:lstStyle/>
        <a:p>
          <a:r>
            <a:rPr lang="en-US" smtClean="0"/>
            <a:t>An arc that link the relations to the concepts</a:t>
          </a:r>
          <a:endParaRPr lang="en-US" dirty="0" smtClean="0"/>
        </a:p>
      </dgm:t>
    </dgm:pt>
    <dgm:pt modelId="{1DE05010-0AF3-4F82-B071-5228ABC93EB9}" type="parTrans" cxnId="{9FA81A02-3CD2-4EF7-9C04-F5C01854B940}">
      <dgm:prSet/>
      <dgm:spPr/>
      <dgm:t>
        <a:bodyPr/>
        <a:lstStyle/>
        <a:p>
          <a:endParaRPr lang="en-US"/>
        </a:p>
      </dgm:t>
    </dgm:pt>
    <dgm:pt modelId="{BA12F18F-831F-43FE-8A2A-5ECE97F27730}" type="sibTrans" cxnId="{9FA81A02-3CD2-4EF7-9C04-F5C01854B940}">
      <dgm:prSet/>
      <dgm:spPr/>
      <dgm:t>
        <a:bodyPr/>
        <a:lstStyle/>
        <a:p>
          <a:endParaRPr lang="en-US"/>
        </a:p>
      </dgm:t>
    </dgm:pt>
    <dgm:pt modelId="{AE540F99-AC73-4B44-BF71-C8EED1F405FE}">
      <dgm:prSet/>
      <dgm:spPr/>
      <dgm:t>
        <a:bodyPr/>
        <a:lstStyle/>
        <a:p>
          <a:r>
            <a:rPr lang="en-GB" dirty="0" smtClean="0"/>
            <a:t>Parentheses denote relation nodes</a:t>
          </a:r>
        </a:p>
      </dgm:t>
    </dgm:pt>
    <dgm:pt modelId="{1BFBC43D-E65F-4AC6-8543-4840FF65DDA5}" type="parTrans" cxnId="{7BE2E1F3-0E6A-43D6-8216-1C821CDB63DE}">
      <dgm:prSet/>
      <dgm:spPr/>
      <dgm:t>
        <a:bodyPr/>
        <a:lstStyle/>
        <a:p>
          <a:endParaRPr lang="en-US"/>
        </a:p>
      </dgm:t>
    </dgm:pt>
    <dgm:pt modelId="{794F5A9E-69B3-4224-A87C-5E701A0E1E42}" type="sibTrans" cxnId="{7BE2E1F3-0E6A-43D6-8216-1C821CDB63DE}">
      <dgm:prSet/>
      <dgm:spPr/>
      <dgm:t>
        <a:bodyPr/>
        <a:lstStyle/>
        <a:p>
          <a:endParaRPr lang="en-US"/>
        </a:p>
      </dgm:t>
    </dgm:pt>
    <dgm:pt modelId="{E235C7F9-228D-46FB-B480-146ED6C13425}" type="pres">
      <dgm:prSet presAssocID="{FB8BB2A3-2A1D-4ED8-86F4-AED37FE569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6D2595-1E88-4BFD-9264-B1F119A134BC}" type="pres">
      <dgm:prSet presAssocID="{2E15D6AC-B26E-4524-BCB5-7B5CD2A424CD}" presName="linNode" presStyleCnt="0"/>
      <dgm:spPr/>
    </dgm:pt>
    <dgm:pt modelId="{BDF42A66-09F5-414A-96FB-335E2C23A86E}" type="pres">
      <dgm:prSet presAssocID="{2E15D6AC-B26E-4524-BCB5-7B5CD2A424C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E0250-FAA8-478C-9EEF-2DA5D5168A7E}" type="pres">
      <dgm:prSet presAssocID="{2E15D6AC-B26E-4524-BCB5-7B5CD2A424C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2BB80B-18CC-41A8-BACF-89CB0D901D40}" type="pres">
      <dgm:prSet presAssocID="{44BEA0F8-71F7-4987-B4F8-D11E755F6FCF}" presName="sp" presStyleCnt="0"/>
      <dgm:spPr/>
    </dgm:pt>
    <dgm:pt modelId="{EB81A6B0-6497-44EF-9D96-D25762ADB70B}" type="pres">
      <dgm:prSet presAssocID="{AC0795F2-2301-4F86-8754-5AE577F98E4D}" presName="linNode" presStyleCnt="0"/>
      <dgm:spPr/>
    </dgm:pt>
    <dgm:pt modelId="{690195C8-B5A5-4E71-AF6A-830BF167CA63}" type="pres">
      <dgm:prSet presAssocID="{AC0795F2-2301-4F86-8754-5AE577F98E4D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8147A-5D84-4705-AE1A-12993FDE9EF8}" type="pres">
      <dgm:prSet presAssocID="{AC0795F2-2301-4F86-8754-5AE577F98E4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D3E35-BE15-436E-B808-4D01A784142D}" type="pres">
      <dgm:prSet presAssocID="{4914513E-5E4A-4C6F-A1CC-CA0501424CB9}" presName="sp" presStyleCnt="0"/>
      <dgm:spPr/>
    </dgm:pt>
    <dgm:pt modelId="{B0EF648E-9B7D-4891-B27F-3ADA00A5F599}" type="pres">
      <dgm:prSet presAssocID="{239A37E7-0FBE-402C-8488-4C237BCD137C}" presName="linNode" presStyleCnt="0"/>
      <dgm:spPr/>
    </dgm:pt>
    <dgm:pt modelId="{D67E3886-F032-4206-9C58-1022079A69DC}" type="pres">
      <dgm:prSet presAssocID="{239A37E7-0FBE-402C-8488-4C237BCD137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386DEB-2183-4E26-AB64-F16FDAAEE339}" type="pres">
      <dgm:prSet presAssocID="{239A37E7-0FBE-402C-8488-4C237BCD137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E2E1F3-0E6A-43D6-8216-1C821CDB63DE}" srcId="{AC0795F2-2301-4F86-8754-5AE577F98E4D}" destId="{AE540F99-AC73-4B44-BF71-C8EED1F405FE}" srcOrd="1" destOrd="0" parTransId="{1BFBC43D-E65F-4AC6-8543-4840FF65DDA5}" sibTransId="{794F5A9E-69B3-4224-A87C-5E701A0E1E42}"/>
    <dgm:cxn modelId="{3B60A359-8D62-467F-99F8-C2A46B2D53A2}" type="presOf" srcId="{AC0795F2-2301-4F86-8754-5AE577F98E4D}" destId="{690195C8-B5A5-4E71-AF6A-830BF167CA63}" srcOrd="0" destOrd="0" presId="urn:microsoft.com/office/officeart/2005/8/layout/vList5"/>
    <dgm:cxn modelId="{9FA81A02-3CD2-4EF7-9C04-F5C01854B940}" srcId="{2E15D6AC-B26E-4524-BCB5-7B5CD2A424CD}" destId="{915E2379-D52F-4F65-8A89-3E01D26D1A56}" srcOrd="2" destOrd="0" parTransId="{1DE05010-0AF3-4F82-B071-5228ABC93EB9}" sibTransId="{BA12F18F-831F-43FE-8A2A-5ECE97F27730}"/>
    <dgm:cxn modelId="{C9822BD9-B10F-4A2D-80A5-AE0A216B538D}" type="presOf" srcId="{2E15D6AC-B26E-4524-BCB5-7B5CD2A424CD}" destId="{BDF42A66-09F5-414A-96FB-335E2C23A86E}" srcOrd="0" destOrd="0" presId="urn:microsoft.com/office/officeart/2005/8/layout/vList5"/>
    <dgm:cxn modelId="{2B870C0D-2110-477F-A254-93855BE406C0}" type="presOf" srcId="{F628B47A-B6E7-4E97-B039-B3BCD6BE8742}" destId="{C658147A-5D84-4705-AE1A-12993FDE9EF8}" srcOrd="0" destOrd="0" presId="urn:microsoft.com/office/officeart/2005/8/layout/vList5"/>
    <dgm:cxn modelId="{F14EABB0-D9EB-4F6B-B749-B523A3EE5F39}" type="presOf" srcId="{915E2379-D52F-4F65-8A89-3E01D26D1A56}" destId="{6D4E0250-FAA8-478C-9EEF-2DA5D5168A7E}" srcOrd="0" destOrd="2" presId="urn:microsoft.com/office/officeart/2005/8/layout/vList5"/>
    <dgm:cxn modelId="{67D4C3E5-5DB2-4082-B488-D6A4F9C02C9C}" type="presOf" srcId="{FB8BB2A3-2A1D-4ED8-86F4-AED37FE56980}" destId="{E235C7F9-228D-46FB-B480-146ED6C13425}" srcOrd="0" destOrd="0" presId="urn:microsoft.com/office/officeart/2005/8/layout/vList5"/>
    <dgm:cxn modelId="{0DCDD9E1-0F00-43BB-9333-50B146CCDF7B}" type="presOf" srcId="{239A37E7-0FBE-402C-8488-4C237BCD137C}" destId="{D67E3886-F032-4206-9C58-1022079A69DC}" srcOrd="0" destOrd="0" presId="urn:microsoft.com/office/officeart/2005/8/layout/vList5"/>
    <dgm:cxn modelId="{520D5B19-8E48-43F0-8512-40BE4CAB4519}" srcId="{AC0795F2-2301-4F86-8754-5AE577F98E4D}" destId="{F628B47A-B6E7-4E97-B039-B3BCD6BE8742}" srcOrd="0" destOrd="0" parTransId="{01BAEBCE-44DB-4716-8326-B696497F236B}" sibTransId="{C85FC72F-B26C-4EE1-BDF9-BE77F01C1370}"/>
    <dgm:cxn modelId="{60EACC40-9283-49BF-B7C0-F160A4E1A56B}" srcId="{239A37E7-0FBE-402C-8488-4C237BCD137C}" destId="{2F7F78F5-0321-40CC-893F-25A3A201D445}" srcOrd="0" destOrd="0" parTransId="{BDF57850-C57A-41B6-B393-B4228E093632}" sibTransId="{AEBACB9E-324A-4E2A-ABE2-D7A3AA96C6D0}"/>
    <dgm:cxn modelId="{0F2AF4EE-7CE1-4A6E-92AB-166F6B22B788}" srcId="{FB8BB2A3-2A1D-4ED8-86F4-AED37FE56980}" destId="{2E15D6AC-B26E-4524-BCB5-7B5CD2A424CD}" srcOrd="0" destOrd="0" parTransId="{D186D5BA-4FFC-4B8D-9E21-884E9A46669B}" sibTransId="{44BEA0F8-71F7-4987-B4F8-D11E755F6FCF}"/>
    <dgm:cxn modelId="{411E02BC-507A-44DA-98A0-FAC8F4AE9F31}" srcId="{FB8BB2A3-2A1D-4ED8-86F4-AED37FE56980}" destId="{AC0795F2-2301-4F86-8754-5AE577F98E4D}" srcOrd="1" destOrd="0" parTransId="{BC166329-2A74-40FC-A100-CE220CCB540C}" sibTransId="{4914513E-5E4A-4C6F-A1CC-CA0501424CB9}"/>
    <dgm:cxn modelId="{092B6C50-C29C-471E-8C27-640E1EE084D3}" type="presOf" srcId="{567C17D0-5F85-45B7-8099-83F82E38BFF3}" destId="{6D4E0250-FAA8-478C-9EEF-2DA5D5168A7E}" srcOrd="0" destOrd="1" presId="urn:microsoft.com/office/officeart/2005/8/layout/vList5"/>
    <dgm:cxn modelId="{3FBB0760-C589-44D7-A5F2-2E0861D7E085}" type="presOf" srcId="{2F7F78F5-0321-40CC-893F-25A3A201D445}" destId="{8D386DEB-2183-4E26-AB64-F16FDAAEE339}" srcOrd="0" destOrd="0" presId="urn:microsoft.com/office/officeart/2005/8/layout/vList5"/>
    <dgm:cxn modelId="{1692D3BD-3511-428B-B8E8-9246A9ECD909}" srcId="{2E15D6AC-B26E-4524-BCB5-7B5CD2A424CD}" destId="{567C17D0-5F85-45B7-8099-83F82E38BFF3}" srcOrd="1" destOrd="0" parTransId="{7340E4EB-6756-491D-A876-5E05C28BA89B}" sibTransId="{B9A4F128-92A4-4EC7-94F4-38A81882616B}"/>
    <dgm:cxn modelId="{EBC7C4A1-E645-4282-80E4-96AD3B9D112C}" type="presOf" srcId="{AE540F99-AC73-4B44-BF71-C8EED1F405FE}" destId="{C658147A-5D84-4705-AE1A-12993FDE9EF8}" srcOrd="0" destOrd="1" presId="urn:microsoft.com/office/officeart/2005/8/layout/vList5"/>
    <dgm:cxn modelId="{DC7F03BA-746A-4AC1-A92C-88FC3FC4D169}" type="presOf" srcId="{D34347F3-454B-4172-8024-B1DF036928B3}" destId="{6D4E0250-FAA8-478C-9EEF-2DA5D5168A7E}" srcOrd="0" destOrd="0" presId="urn:microsoft.com/office/officeart/2005/8/layout/vList5"/>
    <dgm:cxn modelId="{08B83E77-9F6F-4BAD-AE82-F0E4743EF205}" srcId="{2E15D6AC-B26E-4524-BCB5-7B5CD2A424CD}" destId="{D34347F3-454B-4172-8024-B1DF036928B3}" srcOrd="0" destOrd="0" parTransId="{64027C6F-445C-45E9-A8BE-34F73EBEA95D}" sibTransId="{1A7FBDF2-9F7E-4FB6-A8FC-0E9C91E9CD3D}"/>
    <dgm:cxn modelId="{0692B6D3-163B-4E85-BB22-7D6C1671E544}" srcId="{FB8BB2A3-2A1D-4ED8-86F4-AED37FE56980}" destId="{239A37E7-0FBE-402C-8488-4C237BCD137C}" srcOrd="2" destOrd="0" parTransId="{F0415C0A-FE27-47D2-92D0-133560D1C9A3}" sibTransId="{472FFAB2-2EA0-45CE-85B8-120CD525E4D3}"/>
    <dgm:cxn modelId="{72E4D972-B942-488B-B5C1-03BF9892E750}" type="presParOf" srcId="{E235C7F9-228D-46FB-B480-146ED6C13425}" destId="{046D2595-1E88-4BFD-9264-B1F119A134BC}" srcOrd="0" destOrd="0" presId="urn:microsoft.com/office/officeart/2005/8/layout/vList5"/>
    <dgm:cxn modelId="{159C17E8-72C3-4DBE-A027-7C1CCB310AF1}" type="presParOf" srcId="{046D2595-1E88-4BFD-9264-B1F119A134BC}" destId="{BDF42A66-09F5-414A-96FB-335E2C23A86E}" srcOrd="0" destOrd="0" presId="urn:microsoft.com/office/officeart/2005/8/layout/vList5"/>
    <dgm:cxn modelId="{E55C1863-1132-4FCD-8F28-28E09200FBD0}" type="presParOf" srcId="{046D2595-1E88-4BFD-9264-B1F119A134BC}" destId="{6D4E0250-FAA8-478C-9EEF-2DA5D5168A7E}" srcOrd="1" destOrd="0" presId="urn:microsoft.com/office/officeart/2005/8/layout/vList5"/>
    <dgm:cxn modelId="{F9770B06-3626-4821-B2F1-16E67A32C2EA}" type="presParOf" srcId="{E235C7F9-228D-46FB-B480-146ED6C13425}" destId="{522BB80B-18CC-41A8-BACF-89CB0D901D40}" srcOrd="1" destOrd="0" presId="urn:microsoft.com/office/officeart/2005/8/layout/vList5"/>
    <dgm:cxn modelId="{21D5BB58-9929-49D5-95BA-1777D8EFFDC5}" type="presParOf" srcId="{E235C7F9-228D-46FB-B480-146ED6C13425}" destId="{EB81A6B0-6497-44EF-9D96-D25762ADB70B}" srcOrd="2" destOrd="0" presId="urn:microsoft.com/office/officeart/2005/8/layout/vList5"/>
    <dgm:cxn modelId="{64B80C51-25F5-444D-87A1-0C179A0A99EA}" type="presParOf" srcId="{EB81A6B0-6497-44EF-9D96-D25762ADB70B}" destId="{690195C8-B5A5-4E71-AF6A-830BF167CA63}" srcOrd="0" destOrd="0" presId="urn:microsoft.com/office/officeart/2005/8/layout/vList5"/>
    <dgm:cxn modelId="{71EB12EB-A0C8-4F50-9C1B-C3201499E6AB}" type="presParOf" srcId="{EB81A6B0-6497-44EF-9D96-D25762ADB70B}" destId="{C658147A-5D84-4705-AE1A-12993FDE9EF8}" srcOrd="1" destOrd="0" presId="urn:microsoft.com/office/officeart/2005/8/layout/vList5"/>
    <dgm:cxn modelId="{D86A35F4-0067-4F31-A926-C58A4B4D48C5}" type="presParOf" srcId="{E235C7F9-228D-46FB-B480-146ED6C13425}" destId="{6FED3E35-BE15-436E-B808-4D01A784142D}" srcOrd="3" destOrd="0" presId="urn:microsoft.com/office/officeart/2005/8/layout/vList5"/>
    <dgm:cxn modelId="{916BB0F8-8784-4399-86BC-0C78A4D575C1}" type="presParOf" srcId="{E235C7F9-228D-46FB-B480-146ED6C13425}" destId="{B0EF648E-9B7D-4891-B27F-3ADA00A5F599}" srcOrd="4" destOrd="0" presId="urn:microsoft.com/office/officeart/2005/8/layout/vList5"/>
    <dgm:cxn modelId="{C893488B-82AF-45C5-9835-F602FF91D4B1}" type="presParOf" srcId="{B0EF648E-9B7D-4891-B27F-3ADA00A5F599}" destId="{D67E3886-F032-4206-9C58-1022079A69DC}" srcOrd="0" destOrd="0" presId="urn:microsoft.com/office/officeart/2005/8/layout/vList5"/>
    <dgm:cxn modelId="{E5DA81A3-6C10-47DC-9DF5-3A79C7C6D11E}" type="presParOf" srcId="{B0EF648E-9B7D-4891-B27F-3ADA00A5F599}" destId="{8D386DEB-2183-4E26-AB64-F16FDAAEE3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4E0250-FAA8-478C-9EEF-2DA5D5168A7E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Concepts are represented by rectangles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Conceptual relations are represented by circles or ovals 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An arc that link the relations to the concepts</a:t>
          </a:r>
          <a:endParaRPr lang="en-US" sz="1400" kern="1200" dirty="0" smtClean="0"/>
        </a:p>
      </dsp:txBody>
      <dsp:txXfrm rot="5400000">
        <a:off x="3621405" y="-1293891"/>
        <a:ext cx="1047750" cy="3901440"/>
      </dsp:txXfrm>
    </dsp:sp>
    <dsp:sp modelId="{BDF42A66-09F5-414A-96FB-335E2C23A86E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Display Form (DF)</a:t>
          </a:r>
          <a:endParaRPr lang="en-US" sz="2000" kern="1200" dirty="0"/>
        </a:p>
      </dsp:txBody>
      <dsp:txXfrm>
        <a:off x="0" y="1984"/>
        <a:ext cx="2194560" cy="1309687"/>
      </dsp:txXfrm>
    </dsp:sp>
    <dsp:sp modelId="{C658147A-5D84-4705-AE1A-12993FDE9EF8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Square brackets denote concept nodes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Parentheses denote relation nodes</a:t>
          </a:r>
        </a:p>
      </dsp:txBody>
      <dsp:txXfrm rot="5400000">
        <a:off x="3621405" y="81279"/>
        <a:ext cx="1047750" cy="3901440"/>
      </dsp:txXfrm>
    </dsp:sp>
    <dsp:sp modelId="{690195C8-B5A5-4E71-AF6A-830BF167CA63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Linear Form (LF)</a:t>
          </a:r>
          <a:endParaRPr lang="en-US" sz="2000" kern="1200" dirty="0"/>
        </a:p>
      </dsp:txBody>
      <dsp:txXfrm>
        <a:off x="0" y="1377156"/>
        <a:ext cx="2194560" cy="1309687"/>
      </dsp:txXfrm>
    </dsp:sp>
    <dsp:sp modelId="{8D386DEB-2183-4E26-AB64-F16FDAAEE339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 transfer between computer systems that use CGs as their internal representation.</a:t>
          </a:r>
          <a:endParaRPr lang="en-US" sz="1400" kern="1200" dirty="0"/>
        </a:p>
      </dsp:txBody>
      <dsp:txXfrm rot="5400000">
        <a:off x="3621405" y="1456451"/>
        <a:ext cx="1047750" cy="3901440"/>
      </dsp:txXfrm>
    </dsp:sp>
    <dsp:sp modelId="{D67E3886-F032-4206-9C58-1022079A69DC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Conceptual Graph Interchange Form (CGIF)</a:t>
          </a:r>
          <a:endParaRPr lang="en-US" sz="2000" kern="1200" dirty="0"/>
        </a:p>
      </dsp:txBody>
      <dsp:txXfrm>
        <a:off x="0" y="2752328"/>
        <a:ext cx="2194560" cy="13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1A7AF356-7C5B-499E-BAE1-86AC471100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CBD366A-30F7-42FE-AE22-DA5E1C2B4618}" type="datetimeFigureOut">
              <a:rPr lang="en-US"/>
              <a:pPr>
                <a:defRPr/>
              </a:pPr>
              <a:t>3/11/2010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4206F6DF-96EE-4140-A5B0-6E195D9C8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Orange">
    <p:bg>
      <p:bgPr>
        <a:gradFill>
          <a:gsLst>
            <a:gs pos="0">
              <a:schemeClr val="accent3"/>
            </a:gs>
            <a:gs pos="100000">
              <a:srgbClr val="F470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NewCoverPa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8150" y="58738"/>
            <a:ext cx="100965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725488" y="6654800"/>
            <a:ext cx="1905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eaLnBrk="0" hangingPunct="0"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 pitchFamily="1" charset="0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 pitchFamily="1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3163888" y="665480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ctr" eaLnBrk="0" hangingPunct="0"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 pitchFamily="1" charset="0"/>
              </a:rPr>
              <a:t>© 2008 MIMOS Berhad. All Rights Reserved.</a:t>
            </a:r>
            <a:endParaRPr lang="en-GB" sz="800" dirty="0">
              <a:solidFill>
                <a:schemeClr val="bg1"/>
              </a:solidFill>
              <a:latin typeface="Geneva" pitchFamily="1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11687" y="4953000"/>
            <a:ext cx="4267200" cy="685800"/>
          </a:xfrm>
          <a:prstGeom prst="rect">
            <a:avLst/>
          </a:prstGeom>
        </p:spPr>
        <p:txBody>
          <a:bodyPr/>
          <a:lstStyle>
            <a:lvl1pPr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11687" y="3810000"/>
            <a:ext cx="4267200" cy="6858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11687" y="1600200"/>
            <a:ext cx="42672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CB1FA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4C5BA-770E-48DD-B2FC-9272702ED6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219200" y="1295400"/>
            <a:ext cx="3962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1" y="1295400"/>
            <a:ext cx="35433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1D921-E36E-4D42-B54F-5D1FB87651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876800" y="1295400"/>
            <a:ext cx="3962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1" y="1295400"/>
            <a:ext cx="35433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7159B-2BB7-4310-8D30-048184C5FF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8" name="Chart Placeholder 17"/>
          <p:cNvSpPr>
            <a:spLocks noGrp="1"/>
          </p:cNvSpPr>
          <p:nvPr>
            <p:ph type="chart" sz="quarter" idx="14"/>
          </p:nvPr>
        </p:nvSpPr>
        <p:spPr>
          <a:xfrm>
            <a:off x="1219200" y="2819400"/>
            <a:ext cx="3733800" cy="335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19200" y="1295400"/>
            <a:ext cx="7620000" cy="137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Chart Placeholder 17"/>
          <p:cNvSpPr>
            <a:spLocks noGrp="1"/>
          </p:cNvSpPr>
          <p:nvPr>
            <p:ph type="chart" sz="quarter" idx="15"/>
          </p:nvPr>
        </p:nvSpPr>
        <p:spPr>
          <a:xfrm>
            <a:off x="5105400" y="2819400"/>
            <a:ext cx="3733800" cy="335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EE9B-5A42-40DE-BCE1-9F47EECEED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1219200" y="1295400"/>
            <a:ext cx="762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F439E-87AF-4822-A830-E66978D734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ontent Slid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295400"/>
            <a:ext cx="7620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93FC1-3E76-4FD7-A1B1-521591013D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parator Slide">
    <p:bg>
      <p:bgPr>
        <a:gradFill rotWithShape="1">
          <a:gsLst>
            <a:gs pos="0">
              <a:srgbClr val="FFC000"/>
            </a:gs>
            <a:gs pos="32001">
              <a:srgbClr val="FFC000"/>
            </a:gs>
            <a:gs pos="100000">
              <a:srgbClr val="F47011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3124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490790"/>
            <a:ext cx="5751512" cy="1362074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990601"/>
            <a:ext cx="57515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37D0C-A2A7-4AA2-94D8-F064B4CE78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 Slide_Orange">
    <p:bg>
      <p:bgPr>
        <a:gradFill>
          <a:gsLst>
            <a:gs pos="0">
              <a:schemeClr val="accent3"/>
            </a:gs>
            <a:gs pos="100000">
              <a:srgbClr val="F470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ThankYouPa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0" y="19050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8000" b="1" dirty="0">
                <a:solidFill>
                  <a:schemeClr val="bg1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8B57B-96BA-4825-97AB-AFBBD521A6F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/Thank You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ThankYouPa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0" y="19050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8000" b="1" dirty="0">
                <a:solidFill>
                  <a:srgbClr val="CB1FA5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A70CE-2CE1-40F3-B7DE-A944347322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4C17DA-A9E8-42C7-B447-DBE04F5E2E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NewCoverPa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8150" y="58738"/>
            <a:ext cx="100965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725488" y="6654800"/>
            <a:ext cx="1905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eaLnBrk="0" hangingPunct="0"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 pitchFamily="1" charset="0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 pitchFamily="1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3163888" y="665480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ctr" eaLnBrk="0" hangingPunct="0"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 pitchFamily="1" charset="0"/>
              </a:rPr>
              <a:t>© 2010 MIMOS Berhad. All Rights Reserved.</a:t>
            </a:r>
            <a:endParaRPr lang="en-GB" sz="800" dirty="0">
              <a:solidFill>
                <a:schemeClr val="bg1"/>
              </a:solidFill>
              <a:latin typeface="Geneva" pitchFamily="1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11687" y="4953000"/>
            <a:ext cx="4267200" cy="685800"/>
          </a:xfrm>
          <a:prstGeom prst="rect">
            <a:avLst/>
          </a:prstGeom>
        </p:spPr>
        <p:txBody>
          <a:bodyPr/>
          <a:lstStyle>
            <a:lvl1pPr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11687" y="3810000"/>
            <a:ext cx="4267200" cy="6858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11687" y="1600200"/>
            <a:ext cx="42672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CB1FA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C1AEA-4C79-40BB-A964-25EF45833F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19200" y="1295400"/>
            <a:ext cx="7620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50A63-A18C-4B68-B604-5A58B5941F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19200" y="1295400"/>
            <a:ext cx="5105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400800" y="1295400"/>
            <a:ext cx="2438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C673E-2E09-4470-906E-F417361C8F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733800" y="1295400"/>
            <a:ext cx="5105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219200" y="1295400"/>
            <a:ext cx="2438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4FA65-5E50-4285-A61F-0E35C8356D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19200" y="1295400"/>
            <a:ext cx="5105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400800" y="1295400"/>
            <a:ext cx="2438400" cy="2362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400800" y="3733800"/>
            <a:ext cx="24384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BD21A-5BEE-4D8F-A465-994904274A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19200" y="1295400"/>
            <a:ext cx="5105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400800" y="1295400"/>
            <a:ext cx="2438400" cy="160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400800" y="2971800"/>
            <a:ext cx="2438400" cy="152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6400800" y="4572000"/>
            <a:ext cx="2438400" cy="160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60F1E-5614-48A9-9E38-17FBDB7E54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1219201" y="1295400"/>
            <a:ext cx="76581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FFB1-AC94-4C55-BBF1-F619B05AE6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8" name="Chart Placeholder 17"/>
          <p:cNvSpPr>
            <a:spLocks noGrp="1"/>
          </p:cNvSpPr>
          <p:nvPr>
            <p:ph type="chart" sz="quarter" idx="14"/>
          </p:nvPr>
        </p:nvSpPr>
        <p:spPr>
          <a:xfrm>
            <a:off x="1219200" y="2590800"/>
            <a:ext cx="76200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19200" y="1295400"/>
            <a:ext cx="7620000" cy="121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479DE-3CCA-4A44-B0F1-5DC8D2BCF7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680200"/>
            <a:ext cx="9144000" cy="177800"/>
          </a:xfrm>
          <a:prstGeom prst="rect">
            <a:avLst/>
          </a:prstGeom>
          <a:gradFill rotWithShape="0">
            <a:gsLst>
              <a:gs pos="0">
                <a:srgbClr val="DB4528"/>
              </a:gs>
              <a:gs pos="100000">
                <a:srgbClr val="F4701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654800"/>
            <a:ext cx="1905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1"/>
                </a:solidFill>
                <a:latin typeface="Geneva" pitchFamily="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5480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 dirty="0">
                <a:solidFill>
                  <a:schemeClr val="bg1"/>
                </a:solidFill>
                <a:latin typeface="Geneva" pitchFamily="1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chemeClr val="bg1"/>
                </a:solidFill>
                <a:latin typeface="Times" pitchFamily="1" charset="0"/>
              </a:defRPr>
            </a:lvl1pPr>
          </a:lstStyle>
          <a:p>
            <a:pPr>
              <a:defRPr/>
            </a:pPr>
            <a:fld id="{79E5721D-46DF-4D4F-B6F4-59FC1B4876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  <p:sldLayoutId id="2147484133" r:id="rId14"/>
    <p:sldLayoutId id="2147484134" r:id="rId15"/>
    <p:sldLayoutId id="2147484135" r:id="rId16"/>
    <p:sldLayoutId id="2147484136" r:id="rId17"/>
    <p:sldLayoutId id="2147484137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B1FA5"/>
          </a:solidFill>
          <a:latin typeface="Eurostile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B1FA5"/>
          </a:solidFill>
          <a:latin typeface="Eurostile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B1FA5"/>
          </a:solidFill>
          <a:latin typeface="Eurostile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B1FA5"/>
          </a:solidFill>
          <a:latin typeface="Eurostile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•"/>
        <a:defRPr sz="2400">
          <a:solidFill>
            <a:srgbClr val="55504A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–"/>
        <a:defRPr sz="2000">
          <a:solidFill>
            <a:srgbClr val="55504A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•"/>
        <a:defRPr sz="2400">
          <a:solidFill>
            <a:srgbClr val="55504A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–"/>
        <a:defRPr sz="1600">
          <a:solidFill>
            <a:srgbClr val="55504A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Ros’aleza Zarina Ishak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Theory of Conceptual Graphs (Part 1)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696200" y="0"/>
            <a:ext cx="14478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 smtClean="0"/>
              <a:t>Conformity Relations (::) relates type label to individual marker</a:t>
            </a:r>
          </a:p>
          <a:p>
            <a:r>
              <a:rPr lang="en-US" sz="1600" dirty="0" smtClean="0"/>
              <a:t>Obeys the following conditions: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Referent of a concept must conform to its type label Example-&gt; [Integer::13]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If an individual marker conforms to type </a:t>
            </a:r>
            <a:r>
              <a:rPr lang="en-US" sz="1600" b="1" i="1" dirty="0" smtClean="0"/>
              <a:t>s</a:t>
            </a:r>
            <a:r>
              <a:rPr lang="en-US" sz="1600" dirty="0" smtClean="0"/>
              <a:t>, it must also conform to all </a:t>
            </a:r>
            <a:r>
              <a:rPr lang="en-US" sz="1600" dirty="0" err="1" smtClean="0"/>
              <a:t>supertypes</a:t>
            </a:r>
            <a:r>
              <a:rPr lang="en-US" sz="1600" dirty="0" smtClean="0"/>
              <a:t> of </a:t>
            </a:r>
            <a:r>
              <a:rPr lang="en-US" sz="1600" b="1" dirty="0" smtClean="0"/>
              <a:t>s</a:t>
            </a:r>
            <a:r>
              <a:rPr lang="en-US" sz="1600" dirty="0" smtClean="0"/>
              <a:t>: if s ≤ t and s::</a:t>
            </a:r>
            <a:r>
              <a:rPr lang="en-US" sz="1600" dirty="0" err="1" smtClean="0"/>
              <a:t>i</a:t>
            </a:r>
            <a:r>
              <a:rPr lang="en-US" sz="1600" dirty="0" smtClean="0"/>
              <a:t>, then t::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 marL="457200" indent="-457200">
              <a:buNone/>
            </a:pPr>
            <a:r>
              <a:rPr lang="en-US" sz="1600" dirty="0" smtClean="0"/>
              <a:t>	Prime ≤ Integer and Prime::13, then Integer::13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600" dirty="0" smtClean="0"/>
              <a:t>If an individual marker conforms to type </a:t>
            </a:r>
            <a:r>
              <a:rPr lang="en-US" sz="1600" b="1" dirty="0" smtClean="0"/>
              <a:t>s</a:t>
            </a:r>
            <a:r>
              <a:rPr lang="en-US" sz="1600" dirty="0" smtClean="0"/>
              <a:t> and </a:t>
            </a:r>
            <a:r>
              <a:rPr lang="en-US" sz="1600" b="1" dirty="0" smtClean="0"/>
              <a:t>t</a:t>
            </a:r>
            <a:r>
              <a:rPr lang="en-US" sz="1600" dirty="0" smtClean="0"/>
              <a:t>, it must also conform to their </a:t>
            </a:r>
            <a:r>
              <a:rPr lang="en-US" sz="1600" b="1" dirty="0" smtClean="0"/>
              <a:t>maximal common subtype</a:t>
            </a:r>
            <a:r>
              <a:rPr lang="en-US" sz="1600" dirty="0" smtClean="0"/>
              <a:t>: if s::</a:t>
            </a:r>
            <a:r>
              <a:rPr lang="en-US" sz="1600" dirty="0" err="1" smtClean="0"/>
              <a:t>i</a:t>
            </a:r>
            <a:r>
              <a:rPr lang="en-US" sz="1600" dirty="0" smtClean="0"/>
              <a:t> and t::</a:t>
            </a:r>
            <a:r>
              <a:rPr lang="en-US" sz="1600" dirty="0" err="1" smtClean="0"/>
              <a:t>i</a:t>
            </a:r>
            <a:r>
              <a:rPr lang="en-US" sz="1600" dirty="0" smtClean="0"/>
              <a:t>, then (s</a:t>
            </a:r>
            <a:r>
              <a:rPr lang="el-GR" sz="1600" dirty="0" smtClean="0"/>
              <a:t> ∩ </a:t>
            </a:r>
            <a:r>
              <a:rPr lang="en-US" sz="1600" dirty="0" smtClean="0"/>
              <a:t>t)::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 marL="457200" indent="-457200">
              <a:buNone/>
            </a:pPr>
            <a:r>
              <a:rPr lang="en-US" sz="1600" dirty="0" smtClean="0"/>
              <a:t>	Prime::13 and Odd::13, then </a:t>
            </a:r>
            <a:r>
              <a:rPr lang="en-US" sz="1600" dirty="0" err="1" smtClean="0"/>
              <a:t>OddPrime</a:t>
            </a:r>
            <a:r>
              <a:rPr lang="en-US" sz="1600" dirty="0" smtClean="0"/>
              <a:t>::13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600" dirty="0" smtClean="0"/>
              <a:t>Every individual marker conforms to the Universal type </a:t>
            </a:r>
            <a:r>
              <a:rPr lang="en-US" sz="1600" b="1" dirty="0" smtClean="0">
                <a:sym typeface="Symbol"/>
              </a:rPr>
              <a:t></a:t>
            </a:r>
            <a:r>
              <a:rPr lang="en-US" sz="1600" dirty="0" smtClean="0"/>
              <a:t>; no individual marker conforms to the absurd type </a:t>
            </a:r>
            <a:r>
              <a:rPr lang="en-US" sz="1600" b="1" dirty="0" smtClean="0">
                <a:latin typeface="Albertus Extra Bold"/>
                <a:sym typeface="Symbol"/>
              </a:rPr>
              <a:t></a:t>
            </a:r>
            <a:r>
              <a:rPr lang="en-US" sz="1600" dirty="0" smtClean="0"/>
              <a:t>: </a:t>
            </a:r>
            <a:r>
              <a:rPr lang="en-US" sz="1600" b="1" dirty="0" smtClean="0">
                <a:sym typeface="Symbol"/>
              </a:rPr>
              <a:t> </a:t>
            </a:r>
            <a:r>
              <a:rPr lang="en-US" sz="1600" dirty="0" smtClean="0"/>
              <a:t>::</a:t>
            </a:r>
            <a:r>
              <a:rPr lang="en-US" sz="1600" dirty="0" err="1" smtClean="0"/>
              <a:t>i</a:t>
            </a:r>
            <a:r>
              <a:rPr lang="en-US" sz="1600" dirty="0" smtClean="0"/>
              <a:t>, NOT </a:t>
            </a:r>
            <a:r>
              <a:rPr lang="en-US" sz="1600" b="1" dirty="0" smtClean="0">
                <a:latin typeface="Albertus Extra Bold"/>
                <a:sym typeface="Symbol"/>
              </a:rPr>
              <a:t> </a:t>
            </a:r>
            <a:r>
              <a:rPr lang="en-US" sz="1600" dirty="0" smtClean="0"/>
              <a:t>::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1600" dirty="0" smtClean="0"/>
              <a:t>The generic marker * conforms to all type labels </a:t>
            </a:r>
            <a:r>
              <a:rPr lang="en-US" sz="1600" b="1" dirty="0" smtClean="0"/>
              <a:t>t</a:t>
            </a:r>
            <a:r>
              <a:rPr lang="en-US" sz="1600" dirty="0" smtClean="0"/>
              <a:t>: t::*</a:t>
            </a:r>
          </a:p>
          <a:p>
            <a:pPr marL="457200" indent="-457200">
              <a:buNone/>
            </a:pPr>
            <a:r>
              <a:rPr lang="en-US" sz="1600" dirty="0" smtClean="0"/>
              <a:t>	</a:t>
            </a:r>
          </a:p>
          <a:p>
            <a:pPr marL="457200" indent="-457200">
              <a:buNone/>
            </a:pPr>
            <a:r>
              <a:rPr lang="en-US" sz="1600" dirty="0" smtClean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Conformity Relation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133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Integer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52600" y="3810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OddPrime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9718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9718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Odd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724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7" idx="2"/>
            <a:endCxn id="10" idx="0"/>
          </p:cNvCxnSpPr>
          <p:nvPr/>
        </p:nvCxnSpPr>
        <p:spPr bwMode="auto">
          <a:xfrm rot="5400000">
            <a:off x="1731377" y="2417177"/>
            <a:ext cx="499646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7" idx="2"/>
            <a:endCxn id="9" idx="0"/>
          </p:cNvCxnSpPr>
          <p:nvPr/>
        </p:nvCxnSpPr>
        <p:spPr bwMode="auto">
          <a:xfrm rot="16200000" flipH="1">
            <a:off x="2360027" y="2398127"/>
            <a:ext cx="499646" cy="647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0" idx="2"/>
            <a:endCxn id="8" idx="0"/>
          </p:cNvCxnSpPr>
          <p:nvPr/>
        </p:nvCxnSpPr>
        <p:spPr bwMode="auto">
          <a:xfrm rot="16200000" flipH="1">
            <a:off x="1750427" y="3236327"/>
            <a:ext cx="499646" cy="647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9" idx="2"/>
            <a:endCxn id="8" idx="0"/>
          </p:cNvCxnSpPr>
          <p:nvPr/>
        </p:nvCxnSpPr>
        <p:spPr bwMode="auto">
          <a:xfrm rot="5400000">
            <a:off x="2379077" y="3255377"/>
            <a:ext cx="499646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8" idx="2"/>
            <a:endCxn id="11" idx="0"/>
          </p:cNvCxnSpPr>
          <p:nvPr/>
        </p:nvCxnSpPr>
        <p:spPr bwMode="auto">
          <a:xfrm rot="16200000" flipH="1">
            <a:off x="2055227" y="4417427"/>
            <a:ext cx="575846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844FA65-5E50-4285-A61F-0E35C8356D1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2000" dirty="0" smtClean="0"/>
              <a:t>To distinguish the meaningful graphs that represent real or possible solutions in the external world, certain graphs are declared </a:t>
            </a:r>
            <a:r>
              <a:rPr lang="en-GB" sz="2000" b="1" dirty="0" smtClean="0">
                <a:solidFill>
                  <a:schemeClr val="bg2">
                    <a:lumMod val="50000"/>
                  </a:schemeClr>
                </a:solidFill>
              </a:rPr>
              <a:t>canonical</a:t>
            </a:r>
            <a:endParaRPr lang="en-GB" sz="2000" dirty="0" smtClean="0"/>
          </a:p>
          <a:p>
            <a:r>
              <a:rPr lang="en-GB" sz="2000" dirty="0" smtClean="0"/>
              <a:t>New conceptual graphs (</a:t>
            </a:r>
            <a:r>
              <a:rPr lang="en-GB" sz="2000" b="1" dirty="0" smtClean="0"/>
              <a:t>w</a:t>
            </a:r>
            <a:r>
              <a:rPr lang="en-GB" sz="2000" dirty="0" smtClean="0"/>
              <a:t>) may be derived from other canonical graphs (</a:t>
            </a:r>
            <a:r>
              <a:rPr lang="en-GB" sz="2000" b="1" dirty="0" smtClean="0"/>
              <a:t>u</a:t>
            </a:r>
            <a:r>
              <a:rPr lang="en-GB" sz="2000" dirty="0" smtClean="0"/>
              <a:t> and </a:t>
            </a:r>
            <a:r>
              <a:rPr lang="en-GB" sz="2000" b="1" dirty="0" smtClean="0"/>
              <a:t>v</a:t>
            </a:r>
            <a:r>
              <a:rPr lang="en-GB" sz="2000" dirty="0" smtClean="0"/>
              <a:t>) by Formation Rules</a:t>
            </a:r>
          </a:p>
          <a:p>
            <a:r>
              <a:rPr lang="en-GB" sz="2000" dirty="0" smtClean="0"/>
              <a:t>4 canonical formation rules: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copy </a:t>
            </a:r>
            <a:r>
              <a:rPr lang="en-GB" sz="1600" dirty="0" smtClean="0"/>
              <a:t>-&gt; </a:t>
            </a:r>
            <a:r>
              <a:rPr lang="en-GB" sz="1600" b="1" dirty="0" smtClean="0"/>
              <a:t>w</a:t>
            </a:r>
            <a:r>
              <a:rPr lang="en-GB" sz="1600" dirty="0" smtClean="0"/>
              <a:t> is an exact copy of </a:t>
            </a:r>
            <a:r>
              <a:rPr lang="en-GB" sz="1600" b="1" dirty="0" smtClean="0"/>
              <a:t>u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restrict </a:t>
            </a:r>
            <a:r>
              <a:rPr lang="en-GB" sz="1600" dirty="0" smtClean="0"/>
              <a:t>-&gt; for any concept </a:t>
            </a:r>
            <a:r>
              <a:rPr lang="en-GB" sz="1600" b="1" dirty="0" smtClean="0"/>
              <a:t>c</a:t>
            </a:r>
            <a:r>
              <a:rPr lang="en-GB" sz="1600" dirty="0" smtClean="0"/>
              <a:t> in u, </a:t>
            </a:r>
            <a:r>
              <a:rPr lang="en-GB" sz="1600" b="1" dirty="0" smtClean="0"/>
              <a:t>type(c)</a:t>
            </a:r>
            <a:r>
              <a:rPr lang="en-GB" sz="1600" dirty="0" smtClean="0"/>
              <a:t> may be replaced by a subtype; if </a:t>
            </a:r>
            <a:r>
              <a:rPr lang="en-GB" sz="1600" b="1" dirty="0" smtClean="0"/>
              <a:t>c</a:t>
            </a:r>
            <a:r>
              <a:rPr lang="en-GB" sz="1600" dirty="0" smtClean="0"/>
              <a:t> is generic, its referent may be changed to an individual marker. The changes are permitted if </a:t>
            </a:r>
            <a:r>
              <a:rPr lang="en-GB" sz="1600" b="1" dirty="0" smtClean="0"/>
              <a:t>referent(c)</a:t>
            </a:r>
            <a:r>
              <a:rPr lang="en-GB" sz="1600" dirty="0" smtClean="0"/>
              <a:t> conforms to </a:t>
            </a:r>
            <a:r>
              <a:rPr lang="en-GB" sz="1600" b="1" dirty="0" smtClean="0"/>
              <a:t>type(c)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join</a:t>
            </a:r>
            <a:r>
              <a:rPr lang="en-GB" sz="1600" dirty="0" smtClean="0"/>
              <a:t> -&gt; if a concept </a:t>
            </a:r>
            <a:r>
              <a:rPr lang="en-GB" sz="1600" b="1" dirty="0" smtClean="0"/>
              <a:t>c</a:t>
            </a:r>
            <a:r>
              <a:rPr lang="en-GB" sz="1600" dirty="0" smtClean="0"/>
              <a:t> in </a:t>
            </a:r>
            <a:r>
              <a:rPr lang="en-GB" sz="1600" b="1" dirty="0" smtClean="0"/>
              <a:t>u</a:t>
            </a:r>
            <a:r>
              <a:rPr lang="en-GB" sz="1600" dirty="0" smtClean="0"/>
              <a:t> is identical to a concept </a:t>
            </a:r>
            <a:r>
              <a:rPr lang="en-GB" sz="1600" b="1" dirty="0" smtClean="0"/>
              <a:t>d</a:t>
            </a:r>
            <a:r>
              <a:rPr lang="en-GB" sz="1600" dirty="0" smtClean="0"/>
              <a:t> in </a:t>
            </a:r>
            <a:r>
              <a:rPr lang="en-GB" sz="1600" b="1" dirty="0" smtClean="0"/>
              <a:t>v</a:t>
            </a:r>
            <a:r>
              <a:rPr lang="en-GB" sz="1600" dirty="0" smtClean="0"/>
              <a:t>, let </a:t>
            </a:r>
            <a:r>
              <a:rPr lang="en-GB" sz="1600" b="1" dirty="0" smtClean="0"/>
              <a:t>w</a:t>
            </a:r>
            <a:r>
              <a:rPr lang="en-GB" sz="1600" dirty="0" smtClean="0"/>
              <a:t> be the graph obtained by deleting </a:t>
            </a:r>
            <a:r>
              <a:rPr lang="en-GB" sz="1600" b="1" dirty="0" smtClean="0"/>
              <a:t>d</a:t>
            </a:r>
            <a:r>
              <a:rPr lang="en-GB" sz="1600" dirty="0" smtClean="0"/>
              <a:t> and linking to </a:t>
            </a:r>
            <a:r>
              <a:rPr lang="en-GB" sz="1600" b="1" dirty="0" smtClean="0"/>
              <a:t>c</a:t>
            </a:r>
            <a:r>
              <a:rPr lang="en-GB" sz="1600" dirty="0" smtClean="0"/>
              <a:t> all arcs that had been linked to </a:t>
            </a:r>
            <a:r>
              <a:rPr lang="en-GB" sz="1600" b="1" dirty="0" smtClean="0"/>
              <a:t>d</a:t>
            </a:r>
            <a:r>
              <a:rPr lang="en-GB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</a:rPr>
              <a:t>simplify </a:t>
            </a:r>
            <a:r>
              <a:rPr lang="en-GB" sz="1600" dirty="0" smtClean="0"/>
              <a:t>-&gt; if conceptual relations </a:t>
            </a:r>
            <a:r>
              <a:rPr lang="en-GB" sz="1600" b="1" dirty="0" smtClean="0"/>
              <a:t>r </a:t>
            </a:r>
            <a:r>
              <a:rPr lang="en-GB" sz="1600" dirty="0" smtClean="0"/>
              <a:t>and </a:t>
            </a:r>
            <a:r>
              <a:rPr lang="en-GB" sz="1600" b="1" dirty="0" smtClean="0"/>
              <a:t>s</a:t>
            </a:r>
            <a:r>
              <a:rPr lang="en-GB" sz="1600" dirty="0" smtClean="0"/>
              <a:t> in the graph </a:t>
            </a:r>
            <a:r>
              <a:rPr lang="en-GB" sz="1600" b="1" dirty="0" smtClean="0"/>
              <a:t>u</a:t>
            </a:r>
            <a:r>
              <a:rPr lang="en-GB" sz="1600" dirty="0" smtClean="0"/>
              <a:t> are duplicates, then one of them maybe deleted from </a:t>
            </a:r>
            <a:r>
              <a:rPr lang="en-GB" sz="1600" b="1" dirty="0" smtClean="0"/>
              <a:t>u</a:t>
            </a:r>
            <a:r>
              <a:rPr lang="en-GB" sz="1600" dirty="0" smtClean="0"/>
              <a:t> together with all its arcs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Graph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Canonical Formation Rule - Copy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7"/>
          </p:nvPr>
        </p:nvSpPr>
        <p:spPr>
          <a:noFill/>
        </p:spPr>
        <p:txBody>
          <a:bodyPr/>
          <a:lstStyle/>
          <a:p>
            <a:fld id="{5643FE78-5274-417E-B199-DC8A6D4890B7}" type="slidenum">
              <a:rPr lang="en-GB"/>
              <a:pPr/>
              <a:t>12</a:t>
            </a:fld>
            <a:endParaRPr lang="en-GB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9144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</a:t>
            </a:r>
            <a:endParaRPr lang="en-GB" sz="1800" dirty="0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2362200" y="25908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5052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638800" y="25908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manr</a:t>
            </a:r>
            <a:endParaRPr lang="en-GB" sz="1800" dirty="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4676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fast</a:t>
            </a:r>
            <a:endParaRPr lang="en-GB" sz="1800" dirty="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0292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68580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41148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7183" name="Oval 26"/>
          <p:cNvSpPr>
            <a:spLocks noChangeArrowheads="1"/>
          </p:cNvSpPr>
          <p:nvPr/>
        </p:nvSpPr>
        <p:spPr bwMode="auto">
          <a:xfrm>
            <a:off x="3048000" y="3581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7184" name="Rectangle 27"/>
          <p:cNvSpPr>
            <a:spLocks noChangeArrowheads="1"/>
          </p:cNvSpPr>
          <p:nvPr/>
        </p:nvSpPr>
        <p:spPr bwMode="auto">
          <a:xfrm>
            <a:off x="8077200" y="3657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pie</a:t>
            </a:r>
            <a:endParaRPr lang="en-GB" sz="1800" dirty="0"/>
          </a:p>
        </p:txBody>
      </p:sp>
      <p:sp>
        <p:nvSpPr>
          <p:cNvPr id="7186" name="Line 29"/>
          <p:cNvSpPr>
            <a:spLocks noChangeShapeType="1"/>
          </p:cNvSpPr>
          <p:nvPr/>
        </p:nvSpPr>
        <p:spPr bwMode="auto">
          <a:xfrm>
            <a:off x="74676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8" name="Oval 34"/>
          <p:cNvSpPr>
            <a:spLocks noChangeArrowheads="1"/>
          </p:cNvSpPr>
          <p:nvPr/>
        </p:nvSpPr>
        <p:spPr bwMode="auto">
          <a:xfrm>
            <a:off x="6324600" y="3581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thme</a:t>
            </a:r>
            <a:endParaRPr lang="en-GB" sz="1800" dirty="0"/>
          </a:p>
        </p:txBody>
      </p:sp>
      <p:sp>
        <p:nvSpPr>
          <p:cNvPr id="7191" name="Line 37"/>
          <p:cNvSpPr>
            <a:spLocks noChangeShapeType="1"/>
          </p:cNvSpPr>
          <p:nvPr/>
        </p:nvSpPr>
        <p:spPr bwMode="auto">
          <a:xfrm>
            <a:off x="5715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2" name="Rectangle 38"/>
          <p:cNvSpPr>
            <a:spLocks noChangeArrowheads="1"/>
          </p:cNvSpPr>
          <p:nvPr/>
        </p:nvSpPr>
        <p:spPr bwMode="auto">
          <a:xfrm>
            <a:off x="838200" y="35814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person: Emma</a:t>
            </a:r>
            <a:endParaRPr lang="en-GB" sz="1800" dirty="0"/>
          </a:p>
        </p:txBody>
      </p:sp>
      <p:sp>
        <p:nvSpPr>
          <p:cNvPr id="7196" name="Text Box 43"/>
          <p:cNvSpPr txBox="1">
            <a:spLocks noChangeArrowheads="1"/>
          </p:cNvSpPr>
          <p:nvPr/>
        </p:nvSpPr>
        <p:spPr bwMode="auto">
          <a:xfrm>
            <a:off x="1143000" y="1219200"/>
            <a:ext cx="1816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Copy b and c</a:t>
            </a:r>
            <a:endParaRPr lang="en-GB" dirty="0"/>
          </a:p>
        </p:txBody>
      </p:sp>
      <p:sp>
        <p:nvSpPr>
          <p:cNvPr id="7197" name="Text Box 44"/>
          <p:cNvSpPr txBox="1">
            <a:spLocks noChangeArrowheads="1"/>
          </p:cNvSpPr>
          <p:nvPr/>
        </p:nvSpPr>
        <p:spPr bwMode="auto">
          <a:xfrm>
            <a:off x="381000" y="2590800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b:</a:t>
            </a:r>
            <a:endParaRPr lang="en-GB" dirty="0"/>
          </a:p>
        </p:txBody>
      </p:sp>
      <p:sp>
        <p:nvSpPr>
          <p:cNvPr id="7198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c:</a:t>
            </a:r>
            <a:endParaRPr lang="en-GB" dirty="0"/>
          </a:p>
        </p:txBody>
      </p:sp>
      <p:cxnSp>
        <p:nvCxnSpPr>
          <p:cNvPr id="40" name="Straight Arrow Connector 39"/>
          <p:cNvCxnSpPr>
            <a:stCxn id="7175" idx="2"/>
          </p:cNvCxnSpPr>
          <p:nvPr/>
        </p:nvCxnSpPr>
        <p:spPr bwMode="auto">
          <a:xfrm rot="10800000">
            <a:off x="1828800" y="28194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2514600" y="3810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191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4800600" y="3657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914400" y="56388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person: Emma</a:t>
            </a:r>
            <a:endParaRPr lang="en-GB" sz="1800" dirty="0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048000" y="4724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800600" y="4800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6324600" y="4724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manr</a:t>
            </a:r>
            <a:endParaRPr lang="en-GB" sz="1800" dirty="0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8077200" y="4800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fast</a:t>
            </a:r>
            <a:endParaRPr lang="en-GB" sz="1800" dirty="0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3124200" y="55626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800600" y="5562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6324600" y="55626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thme</a:t>
            </a:r>
            <a:endParaRPr lang="en-GB" sz="1800" dirty="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8077200" y="56388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pie</a:t>
            </a:r>
            <a:endParaRPr lang="en-GB" sz="1800" dirty="0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838200" y="48006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</a:t>
            </a:r>
            <a:endParaRPr lang="en-GB" sz="18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rot="10800000">
            <a:off x="2590800" y="57912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0800000">
            <a:off x="4267200" y="57912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4191000" y="4953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9" idx="2"/>
          </p:cNvCxnSpPr>
          <p:nvPr/>
        </p:nvCxnSpPr>
        <p:spPr bwMode="auto">
          <a:xfrm rot="10800000">
            <a:off x="2514600" y="4953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57150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74676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467600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15000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0" y="43434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Canonical Formation Rule - Restrict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7"/>
          </p:nvPr>
        </p:nvSpPr>
        <p:spPr>
          <a:noFill/>
        </p:spPr>
        <p:txBody>
          <a:bodyPr/>
          <a:lstStyle/>
          <a:p>
            <a:fld id="{5643FE78-5274-417E-B199-DC8A6D4890B7}" type="slidenum">
              <a:rPr lang="en-GB"/>
              <a:pPr/>
              <a:t>13</a:t>
            </a:fld>
            <a:endParaRPr lang="en-GB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9144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</a:t>
            </a:r>
            <a:endParaRPr lang="en-GB" sz="1800" dirty="0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2362200" y="25908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5052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638800" y="25908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manr</a:t>
            </a:r>
            <a:endParaRPr lang="en-GB" sz="1800" dirty="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4676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fast</a:t>
            </a:r>
            <a:endParaRPr lang="en-GB" sz="1800" dirty="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0292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68580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41148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7183" name="Oval 26"/>
          <p:cNvSpPr>
            <a:spLocks noChangeArrowheads="1"/>
          </p:cNvSpPr>
          <p:nvPr/>
        </p:nvSpPr>
        <p:spPr bwMode="auto">
          <a:xfrm>
            <a:off x="3048000" y="3581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7184" name="Rectangle 27"/>
          <p:cNvSpPr>
            <a:spLocks noChangeArrowheads="1"/>
          </p:cNvSpPr>
          <p:nvPr/>
        </p:nvSpPr>
        <p:spPr bwMode="auto">
          <a:xfrm>
            <a:off x="8077200" y="3657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pie</a:t>
            </a:r>
            <a:endParaRPr lang="en-GB" sz="1800" dirty="0"/>
          </a:p>
        </p:txBody>
      </p:sp>
      <p:sp>
        <p:nvSpPr>
          <p:cNvPr id="7186" name="Line 29"/>
          <p:cNvSpPr>
            <a:spLocks noChangeShapeType="1"/>
          </p:cNvSpPr>
          <p:nvPr/>
        </p:nvSpPr>
        <p:spPr bwMode="auto">
          <a:xfrm>
            <a:off x="74676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8" name="Oval 34"/>
          <p:cNvSpPr>
            <a:spLocks noChangeArrowheads="1"/>
          </p:cNvSpPr>
          <p:nvPr/>
        </p:nvSpPr>
        <p:spPr bwMode="auto">
          <a:xfrm>
            <a:off x="6324600" y="3581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thme</a:t>
            </a:r>
            <a:endParaRPr lang="en-GB" sz="1800" dirty="0"/>
          </a:p>
        </p:txBody>
      </p:sp>
      <p:sp>
        <p:nvSpPr>
          <p:cNvPr id="7191" name="Line 37"/>
          <p:cNvSpPr>
            <a:spLocks noChangeShapeType="1"/>
          </p:cNvSpPr>
          <p:nvPr/>
        </p:nvSpPr>
        <p:spPr bwMode="auto">
          <a:xfrm>
            <a:off x="5715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2" name="Rectangle 38"/>
          <p:cNvSpPr>
            <a:spLocks noChangeArrowheads="1"/>
          </p:cNvSpPr>
          <p:nvPr/>
        </p:nvSpPr>
        <p:spPr bwMode="auto">
          <a:xfrm>
            <a:off x="838200" y="35814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person: Emma</a:t>
            </a:r>
            <a:endParaRPr lang="en-GB" sz="1800" dirty="0"/>
          </a:p>
        </p:txBody>
      </p:sp>
      <p:sp>
        <p:nvSpPr>
          <p:cNvPr id="7196" name="Text Box 43"/>
          <p:cNvSpPr txBox="1">
            <a:spLocks noChangeArrowheads="1"/>
          </p:cNvSpPr>
          <p:nvPr/>
        </p:nvSpPr>
        <p:spPr bwMode="auto">
          <a:xfrm>
            <a:off x="1143000" y="1219200"/>
            <a:ext cx="31117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Restrict b to Emma in d</a:t>
            </a:r>
          </a:p>
          <a:p>
            <a:r>
              <a:rPr lang="en-GB" dirty="0" smtClean="0"/>
              <a:t>Restrict c to girl in e</a:t>
            </a:r>
          </a:p>
        </p:txBody>
      </p:sp>
      <p:sp>
        <p:nvSpPr>
          <p:cNvPr id="7197" name="Text Box 44"/>
          <p:cNvSpPr txBox="1">
            <a:spLocks noChangeArrowheads="1"/>
          </p:cNvSpPr>
          <p:nvPr/>
        </p:nvSpPr>
        <p:spPr bwMode="auto">
          <a:xfrm>
            <a:off x="381000" y="2590800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b:</a:t>
            </a:r>
            <a:endParaRPr lang="en-GB" dirty="0"/>
          </a:p>
        </p:txBody>
      </p:sp>
      <p:sp>
        <p:nvSpPr>
          <p:cNvPr id="7198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c:</a:t>
            </a:r>
            <a:endParaRPr lang="en-GB" dirty="0"/>
          </a:p>
        </p:txBody>
      </p:sp>
      <p:cxnSp>
        <p:nvCxnSpPr>
          <p:cNvPr id="40" name="Straight Arrow Connector 39"/>
          <p:cNvCxnSpPr>
            <a:stCxn id="7175" idx="2"/>
          </p:cNvCxnSpPr>
          <p:nvPr/>
        </p:nvCxnSpPr>
        <p:spPr bwMode="auto">
          <a:xfrm rot="10800000">
            <a:off x="1828800" y="28194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2514600" y="3810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191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4800600" y="3657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914400" y="56388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girl: Emma</a:t>
            </a:r>
            <a:endParaRPr lang="en-GB" sz="1800" dirty="0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048000" y="4724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800600" y="4800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6324600" y="4724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manr</a:t>
            </a:r>
            <a:endParaRPr lang="en-GB" sz="1800" dirty="0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8077200" y="4800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fast</a:t>
            </a:r>
            <a:endParaRPr lang="en-GB" sz="1800" dirty="0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3124200" y="55626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800600" y="5562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38" name="Oval 34"/>
          <p:cNvSpPr>
            <a:spLocks noChangeArrowheads="1"/>
          </p:cNvSpPr>
          <p:nvPr/>
        </p:nvSpPr>
        <p:spPr bwMode="auto">
          <a:xfrm>
            <a:off x="6324600" y="55626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thme</a:t>
            </a:r>
            <a:endParaRPr lang="en-GB" sz="1800" dirty="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8077200" y="56388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pie</a:t>
            </a:r>
            <a:endParaRPr lang="en-GB" sz="1800" dirty="0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838200" y="48006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girl: Emma</a:t>
            </a:r>
            <a:endParaRPr lang="en-GB" sz="18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rot="10800000">
            <a:off x="2590800" y="57912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10800000">
            <a:off x="4267200" y="57912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4191000" y="4953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9" idx="2"/>
          </p:cNvCxnSpPr>
          <p:nvPr/>
        </p:nvCxnSpPr>
        <p:spPr bwMode="auto">
          <a:xfrm rot="10800000">
            <a:off x="2514600" y="4953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57150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74676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467600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15000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304800" y="4724400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d:</a:t>
            </a:r>
            <a:endParaRPr lang="en-GB" dirty="0"/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381000" y="5638800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e: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0" y="43434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54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Canonical Formation Rule - Join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7"/>
          </p:nvPr>
        </p:nvSpPr>
        <p:spPr>
          <a:noFill/>
        </p:spPr>
        <p:txBody>
          <a:bodyPr/>
          <a:lstStyle/>
          <a:p>
            <a:fld id="{5643FE78-5274-417E-B199-DC8A6D4890B7}" type="slidenum">
              <a:rPr lang="en-GB"/>
              <a:pPr/>
              <a:t>14</a:t>
            </a:fld>
            <a:endParaRPr lang="en-GB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838200" y="2667000"/>
            <a:ext cx="15875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girl: Emma</a:t>
            </a:r>
            <a:endParaRPr lang="en-GB" sz="1800" dirty="0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2971800" y="25908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1148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6248400" y="25908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manr</a:t>
            </a:r>
            <a:endParaRPr lang="en-GB" sz="1800" dirty="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80010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fast</a:t>
            </a:r>
            <a:endParaRPr lang="en-GB" sz="1800" dirty="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6388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73914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47244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7183" name="Oval 26"/>
          <p:cNvSpPr>
            <a:spLocks noChangeArrowheads="1"/>
          </p:cNvSpPr>
          <p:nvPr/>
        </p:nvSpPr>
        <p:spPr bwMode="auto">
          <a:xfrm>
            <a:off x="3048000" y="3581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7184" name="Rectangle 27"/>
          <p:cNvSpPr>
            <a:spLocks noChangeArrowheads="1"/>
          </p:cNvSpPr>
          <p:nvPr/>
        </p:nvSpPr>
        <p:spPr bwMode="auto">
          <a:xfrm>
            <a:off x="8077200" y="3657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pie</a:t>
            </a:r>
            <a:endParaRPr lang="en-GB" sz="1800" dirty="0"/>
          </a:p>
        </p:txBody>
      </p:sp>
      <p:sp>
        <p:nvSpPr>
          <p:cNvPr id="7186" name="Line 29"/>
          <p:cNvSpPr>
            <a:spLocks noChangeShapeType="1"/>
          </p:cNvSpPr>
          <p:nvPr/>
        </p:nvSpPr>
        <p:spPr bwMode="auto">
          <a:xfrm>
            <a:off x="7467600" y="3886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8" name="Oval 34"/>
          <p:cNvSpPr>
            <a:spLocks noChangeArrowheads="1"/>
          </p:cNvSpPr>
          <p:nvPr/>
        </p:nvSpPr>
        <p:spPr bwMode="auto">
          <a:xfrm>
            <a:off x="6324600" y="3581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thme</a:t>
            </a:r>
            <a:endParaRPr lang="en-GB" sz="1800" dirty="0"/>
          </a:p>
        </p:txBody>
      </p:sp>
      <p:sp>
        <p:nvSpPr>
          <p:cNvPr id="7191" name="Line 37"/>
          <p:cNvSpPr>
            <a:spLocks noChangeShapeType="1"/>
          </p:cNvSpPr>
          <p:nvPr/>
        </p:nvSpPr>
        <p:spPr bwMode="auto">
          <a:xfrm>
            <a:off x="5715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2" name="Rectangle 38"/>
          <p:cNvSpPr>
            <a:spLocks noChangeArrowheads="1"/>
          </p:cNvSpPr>
          <p:nvPr/>
        </p:nvSpPr>
        <p:spPr bwMode="auto">
          <a:xfrm>
            <a:off x="838200" y="35814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girl: Emma</a:t>
            </a:r>
            <a:endParaRPr lang="en-GB" sz="1800" dirty="0"/>
          </a:p>
        </p:txBody>
      </p:sp>
      <p:sp>
        <p:nvSpPr>
          <p:cNvPr id="7196" name="Text Box 43"/>
          <p:cNvSpPr txBox="1">
            <a:spLocks noChangeArrowheads="1"/>
          </p:cNvSpPr>
          <p:nvPr/>
        </p:nvSpPr>
        <p:spPr bwMode="auto">
          <a:xfrm>
            <a:off x="1143000" y="1219200"/>
            <a:ext cx="16626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Join d and e</a:t>
            </a:r>
            <a:endParaRPr lang="en-GB" dirty="0"/>
          </a:p>
        </p:txBody>
      </p:sp>
      <p:sp>
        <p:nvSpPr>
          <p:cNvPr id="7197" name="Text Box 44"/>
          <p:cNvSpPr txBox="1">
            <a:spLocks noChangeArrowheads="1"/>
          </p:cNvSpPr>
          <p:nvPr/>
        </p:nvSpPr>
        <p:spPr bwMode="auto">
          <a:xfrm>
            <a:off x="381000" y="2590800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d:</a:t>
            </a:r>
            <a:endParaRPr lang="en-GB" dirty="0"/>
          </a:p>
        </p:txBody>
      </p:sp>
      <p:sp>
        <p:nvSpPr>
          <p:cNvPr id="7198" name="Text Box 45"/>
          <p:cNvSpPr txBox="1">
            <a:spLocks noChangeArrowheads="1"/>
          </p:cNvSpPr>
          <p:nvPr/>
        </p:nvSpPr>
        <p:spPr bwMode="auto">
          <a:xfrm>
            <a:off x="304800" y="3505200"/>
            <a:ext cx="405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e:</a:t>
            </a:r>
            <a:endParaRPr lang="en-GB" dirty="0"/>
          </a:p>
        </p:txBody>
      </p:sp>
      <p:cxnSp>
        <p:nvCxnSpPr>
          <p:cNvPr id="40" name="Straight Arrow Connector 39"/>
          <p:cNvCxnSpPr>
            <a:stCxn id="7175" idx="2"/>
          </p:cNvCxnSpPr>
          <p:nvPr/>
        </p:nvCxnSpPr>
        <p:spPr bwMode="auto">
          <a:xfrm rot="10800000">
            <a:off x="2438400" y="28194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0800000">
            <a:off x="2514600" y="3810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1910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Rectangle 25"/>
          <p:cNvSpPr>
            <a:spLocks noChangeArrowheads="1"/>
          </p:cNvSpPr>
          <p:nvPr/>
        </p:nvSpPr>
        <p:spPr bwMode="auto">
          <a:xfrm>
            <a:off x="4800600" y="3657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048000" y="4724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800600" y="4800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6324600" y="4724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manr</a:t>
            </a:r>
            <a:endParaRPr lang="en-GB" sz="1800" dirty="0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8077200" y="4800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fast</a:t>
            </a:r>
            <a:endParaRPr lang="en-GB" sz="1800" dirty="0"/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3124200" y="55626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6553200" y="56388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pie</a:t>
            </a:r>
            <a:endParaRPr lang="en-GB" sz="1800" dirty="0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838200" y="48006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girl: Emma</a:t>
            </a:r>
            <a:endParaRPr lang="en-GB" sz="1800" dirty="0"/>
          </a:p>
        </p:txBody>
      </p:sp>
      <p:cxnSp>
        <p:nvCxnSpPr>
          <p:cNvPr id="42" name="Straight Arrow Connector 41"/>
          <p:cNvCxnSpPr>
            <a:stCxn id="36" idx="2"/>
          </p:cNvCxnSpPr>
          <p:nvPr/>
        </p:nvCxnSpPr>
        <p:spPr bwMode="auto">
          <a:xfrm rot="10800000">
            <a:off x="2362200" y="5181600"/>
            <a:ext cx="7620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rot="5400000">
            <a:off x="4191000" y="5181600"/>
            <a:ext cx="68580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4191000" y="4953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9" idx="2"/>
          </p:cNvCxnSpPr>
          <p:nvPr/>
        </p:nvCxnSpPr>
        <p:spPr bwMode="auto">
          <a:xfrm rot="10800000">
            <a:off x="2514600" y="4953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59436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467600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15000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304800" y="47244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f: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0" y="43434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51816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" name="Oval 34"/>
          <p:cNvSpPr>
            <a:spLocks noChangeArrowheads="1"/>
          </p:cNvSpPr>
          <p:nvPr/>
        </p:nvSpPr>
        <p:spPr bwMode="auto">
          <a:xfrm>
            <a:off x="4800600" y="55626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thme</a:t>
            </a:r>
            <a:endParaRPr lang="en-GB" sz="1800" dirty="0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53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Canonical Formation Rule - Simplify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7"/>
          </p:nvPr>
        </p:nvSpPr>
        <p:spPr>
          <a:noFill/>
        </p:spPr>
        <p:txBody>
          <a:bodyPr/>
          <a:lstStyle/>
          <a:p>
            <a:fld id="{5643FE78-5274-417E-B199-DC8A6D4890B7}" type="slidenum">
              <a:rPr lang="en-GB"/>
              <a:pPr/>
              <a:t>15</a:t>
            </a:fld>
            <a:endParaRPr lang="en-GB"/>
          </a:p>
        </p:txBody>
      </p:sp>
      <p:sp>
        <p:nvSpPr>
          <p:cNvPr id="7175" name="Oval 6"/>
          <p:cNvSpPr>
            <a:spLocks noChangeArrowheads="1"/>
          </p:cNvSpPr>
          <p:nvPr/>
        </p:nvSpPr>
        <p:spPr bwMode="auto">
          <a:xfrm>
            <a:off x="3048000" y="25908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41910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6324600" y="25908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manr</a:t>
            </a:r>
            <a:endParaRPr lang="en-GB" sz="1800" dirty="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80772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fast</a:t>
            </a:r>
            <a:endParaRPr lang="en-GB" sz="1800" dirty="0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7150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7467600" y="2819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2" name="Rectangle 25"/>
          <p:cNvSpPr>
            <a:spLocks noChangeArrowheads="1"/>
          </p:cNvSpPr>
          <p:nvPr/>
        </p:nvSpPr>
        <p:spPr bwMode="auto">
          <a:xfrm>
            <a:off x="4800600" y="26670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7183" name="Oval 26"/>
          <p:cNvSpPr>
            <a:spLocks noChangeArrowheads="1"/>
          </p:cNvSpPr>
          <p:nvPr/>
        </p:nvSpPr>
        <p:spPr bwMode="auto">
          <a:xfrm>
            <a:off x="3048000" y="3581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7184" name="Rectangle 27"/>
          <p:cNvSpPr>
            <a:spLocks noChangeArrowheads="1"/>
          </p:cNvSpPr>
          <p:nvPr/>
        </p:nvSpPr>
        <p:spPr bwMode="auto">
          <a:xfrm>
            <a:off x="6477000" y="3657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pie</a:t>
            </a:r>
            <a:endParaRPr lang="en-GB" sz="1800" dirty="0"/>
          </a:p>
        </p:txBody>
      </p:sp>
      <p:sp>
        <p:nvSpPr>
          <p:cNvPr id="7186" name="Line 29"/>
          <p:cNvSpPr>
            <a:spLocks noChangeShapeType="1"/>
          </p:cNvSpPr>
          <p:nvPr/>
        </p:nvSpPr>
        <p:spPr bwMode="auto">
          <a:xfrm>
            <a:off x="5867400" y="3810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88" name="Oval 34"/>
          <p:cNvSpPr>
            <a:spLocks noChangeArrowheads="1"/>
          </p:cNvSpPr>
          <p:nvPr/>
        </p:nvSpPr>
        <p:spPr bwMode="auto">
          <a:xfrm>
            <a:off x="4724400" y="3581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thme</a:t>
            </a:r>
            <a:endParaRPr lang="en-GB" sz="1800" dirty="0"/>
          </a:p>
        </p:txBody>
      </p:sp>
      <p:sp>
        <p:nvSpPr>
          <p:cNvPr id="7191" name="Line 37"/>
          <p:cNvSpPr>
            <a:spLocks noChangeShapeType="1"/>
          </p:cNvSpPr>
          <p:nvPr/>
        </p:nvSpPr>
        <p:spPr bwMode="auto">
          <a:xfrm>
            <a:off x="5257800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2" name="Rectangle 38"/>
          <p:cNvSpPr>
            <a:spLocks noChangeArrowheads="1"/>
          </p:cNvSpPr>
          <p:nvPr/>
        </p:nvSpPr>
        <p:spPr bwMode="auto">
          <a:xfrm>
            <a:off x="838200" y="26670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girl: Emma</a:t>
            </a:r>
            <a:endParaRPr lang="en-GB" sz="1800" dirty="0"/>
          </a:p>
        </p:txBody>
      </p:sp>
      <p:sp>
        <p:nvSpPr>
          <p:cNvPr id="7196" name="Text Box 43"/>
          <p:cNvSpPr txBox="1">
            <a:spLocks noChangeArrowheads="1"/>
          </p:cNvSpPr>
          <p:nvPr/>
        </p:nvSpPr>
        <p:spPr bwMode="auto">
          <a:xfrm>
            <a:off x="1143000" y="1219200"/>
            <a:ext cx="14398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Simplify f</a:t>
            </a:r>
            <a:endParaRPr lang="en-GB" dirty="0"/>
          </a:p>
        </p:txBody>
      </p:sp>
      <p:sp>
        <p:nvSpPr>
          <p:cNvPr id="7197" name="Text Box 44"/>
          <p:cNvSpPr txBox="1">
            <a:spLocks noChangeArrowheads="1"/>
          </p:cNvSpPr>
          <p:nvPr/>
        </p:nvSpPr>
        <p:spPr bwMode="auto">
          <a:xfrm>
            <a:off x="381000" y="25908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f:</a:t>
            </a:r>
            <a:endParaRPr lang="en-GB" dirty="0"/>
          </a:p>
        </p:txBody>
      </p:sp>
      <p:cxnSp>
        <p:nvCxnSpPr>
          <p:cNvPr id="40" name="Straight Arrow Connector 39"/>
          <p:cNvCxnSpPr>
            <a:stCxn id="7175" idx="2"/>
          </p:cNvCxnSpPr>
          <p:nvPr/>
        </p:nvCxnSpPr>
        <p:spPr bwMode="auto">
          <a:xfrm rot="10800000">
            <a:off x="2514600" y="28194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16200000" flipV="1">
            <a:off x="2361406" y="3124994"/>
            <a:ext cx="763588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Line 9"/>
          <p:cNvSpPr>
            <a:spLocks noChangeShapeType="1"/>
          </p:cNvSpPr>
          <p:nvPr/>
        </p:nvSpPr>
        <p:spPr bwMode="auto">
          <a:xfrm flipV="1">
            <a:off x="4191000" y="2971800"/>
            <a:ext cx="609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3124200" y="4724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agnt</a:t>
            </a:r>
            <a:endParaRPr lang="en-GB" sz="1800" dirty="0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800600" y="4800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/>
              <a:t>eat</a:t>
            </a:r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6324600" y="47244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manr</a:t>
            </a:r>
            <a:endParaRPr lang="en-GB" sz="1800" dirty="0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8077200" y="48006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fast</a:t>
            </a:r>
            <a:endParaRPr lang="en-GB" sz="1800" dirty="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6553200" y="5638800"/>
            <a:ext cx="9017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pie</a:t>
            </a:r>
            <a:endParaRPr lang="en-GB" sz="1800" dirty="0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14400" y="4800600"/>
            <a:ext cx="167640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smtClean="0"/>
              <a:t>girl: Emma</a:t>
            </a:r>
            <a:endParaRPr lang="en-GB" sz="18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4267200" y="4953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9" idx="2"/>
          </p:cNvCxnSpPr>
          <p:nvPr/>
        </p:nvCxnSpPr>
        <p:spPr bwMode="auto">
          <a:xfrm rot="10800000">
            <a:off x="2590800" y="4953000"/>
            <a:ext cx="5334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Line 37"/>
          <p:cNvSpPr>
            <a:spLocks noChangeShapeType="1"/>
          </p:cNvSpPr>
          <p:nvPr/>
        </p:nvSpPr>
        <p:spPr bwMode="auto">
          <a:xfrm>
            <a:off x="59436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" name="Line 37"/>
          <p:cNvSpPr>
            <a:spLocks noChangeShapeType="1"/>
          </p:cNvSpPr>
          <p:nvPr/>
        </p:nvSpPr>
        <p:spPr bwMode="auto">
          <a:xfrm>
            <a:off x="7467600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15000" y="4953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304800" y="4724400"/>
            <a:ext cx="4235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dirty="0" smtClean="0"/>
              <a:t>g:</a:t>
            </a:r>
            <a:endParaRPr lang="en-GB" dirty="0"/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0" y="4343400"/>
            <a:ext cx="9144000" cy="0"/>
          </a:xfrm>
          <a:prstGeom prst="line">
            <a:avLst/>
          </a:prstGeom>
          <a:solidFill>
            <a:schemeClr val="accent1"/>
          </a:solidFill>
          <a:ln w="15875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Line 37"/>
          <p:cNvSpPr>
            <a:spLocks noChangeShapeType="1"/>
          </p:cNvSpPr>
          <p:nvPr/>
        </p:nvSpPr>
        <p:spPr bwMode="auto">
          <a:xfrm>
            <a:off x="5181600" y="5181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" name="Oval 34"/>
          <p:cNvSpPr>
            <a:spLocks noChangeArrowheads="1"/>
          </p:cNvSpPr>
          <p:nvPr/>
        </p:nvSpPr>
        <p:spPr bwMode="auto">
          <a:xfrm>
            <a:off x="4800600" y="5562600"/>
            <a:ext cx="11430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GB" sz="1800" dirty="0" err="1" smtClean="0"/>
              <a:t>thme</a:t>
            </a:r>
            <a:endParaRPr lang="en-GB" sz="1800" dirty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42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If conceptual graph </a:t>
            </a:r>
            <a:r>
              <a:rPr lang="en-US" sz="1800" b="1" dirty="0" smtClean="0"/>
              <a:t>u</a:t>
            </a:r>
            <a:r>
              <a:rPr lang="en-US" sz="1800" dirty="0" smtClean="0"/>
              <a:t> is canonically derivable from a conceptual graph </a:t>
            </a:r>
            <a:r>
              <a:rPr lang="en-US" sz="1800" b="1" dirty="0" smtClean="0"/>
              <a:t>v</a:t>
            </a:r>
            <a:r>
              <a:rPr lang="en-US" sz="1800" dirty="0" smtClean="0"/>
              <a:t>, then </a:t>
            </a:r>
          </a:p>
          <a:p>
            <a:pPr lvl="1"/>
            <a:r>
              <a:rPr lang="en-US" sz="1800" b="1" dirty="0" smtClean="0"/>
              <a:t>u</a:t>
            </a:r>
            <a:r>
              <a:rPr lang="en-US" sz="1800" dirty="0" smtClean="0"/>
              <a:t> is called a </a:t>
            </a:r>
            <a:r>
              <a:rPr lang="en-US" sz="1800" b="1" dirty="0" smtClean="0"/>
              <a:t>specialization</a:t>
            </a:r>
            <a:r>
              <a:rPr lang="en-US" sz="1800" dirty="0" smtClean="0"/>
              <a:t> of </a:t>
            </a:r>
            <a:r>
              <a:rPr lang="en-US" sz="1800" b="1" dirty="0" smtClean="0"/>
              <a:t>v</a:t>
            </a:r>
          </a:p>
          <a:p>
            <a:pPr lvl="1"/>
            <a:r>
              <a:rPr lang="en-US" sz="1800" b="1" dirty="0" smtClean="0"/>
              <a:t>v</a:t>
            </a:r>
            <a:r>
              <a:rPr lang="en-US" sz="1800" dirty="0" smtClean="0"/>
              <a:t> is called a </a:t>
            </a:r>
            <a:r>
              <a:rPr lang="en-US" sz="1800" b="1" dirty="0" smtClean="0"/>
              <a:t>generalization</a:t>
            </a:r>
            <a:r>
              <a:rPr lang="en-US" sz="1800" dirty="0" smtClean="0"/>
              <a:t> of </a:t>
            </a:r>
            <a:r>
              <a:rPr lang="en-US" sz="1800" b="1" dirty="0" smtClean="0"/>
              <a:t>u</a:t>
            </a:r>
          </a:p>
          <a:p>
            <a:r>
              <a:rPr lang="en-US" sz="1800" dirty="0" smtClean="0"/>
              <a:t>Example:</a:t>
            </a:r>
          </a:p>
          <a:p>
            <a:pPr lvl="1">
              <a:buNone/>
            </a:pPr>
            <a:endParaRPr lang="en-US" sz="1800" b="1" dirty="0" smtClean="0"/>
          </a:p>
          <a:p>
            <a:pPr lvl="1">
              <a:buNone/>
            </a:pPr>
            <a:r>
              <a:rPr lang="en-US" sz="1800" dirty="0" smtClean="0"/>
              <a:t>V:  	[person]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</a:t>
            </a:r>
          </a:p>
          <a:p>
            <a:pPr lvl="1">
              <a:buNone/>
            </a:pPr>
            <a:r>
              <a:rPr lang="en-US" sz="1800" dirty="0" smtClean="0"/>
              <a:t>U1: 	[girl]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 -&gt; (</a:t>
            </a:r>
            <a:r>
              <a:rPr lang="en-US" sz="1800" dirty="0" err="1" smtClean="0"/>
              <a:t>manr</a:t>
            </a:r>
            <a:r>
              <a:rPr lang="en-US" sz="1800" dirty="0" smtClean="0"/>
              <a:t>) -&gt; [fast]</a:t>
            </a:r>
          </a:p>
          <a:p>
            <a:pPr lvl="1">
              <a:buNone/>
            </a:pPr>
            <a:r>
              <a:rPr lang="en-US" sz="1800" dirty="0" smtClean="0"/>
              <a:t>U2:	[person: sue]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 -&gt; (</a:t>
            </a:r>
            <a:r>
              <a:rPr lang="en-US" sz="1800" dirty="0" err="1" smtClean="0"/>
              <a:t>thme</a:t>
            </a:r>
            <a:r>
              <a:rPr lang="en-US" sz="1800" dirty="0" smtClean="0"/>
              <a:t>) -&gt; [pie]</a:t>
            </a:r>
          </a:p>
          <a:p>
            <a:pPr lvl="1">
              <a:buNone/>
            </a:pPr>
            <a:r>
              <a:rPr lang="en-US" sz="1800" dirty="0" smtClean="0"/>
              <a:t>W:		[girl: sue]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 –</a:t>
            </a:r>
          </a:p>
          <a:p>
            <a:pPr lvl="1">
              <a:buNone/>
            </a:pPr>
            <a:r>
              <a:rPr lang="en-US" sz="1800" dirty="0" smtClean="0"/>
              <a:t>				     	-&gt; (</a:t>
            </a:r>
            <a:r>
              <a:rPr lang="en-US" sz="1800" dirty="0" err="1" smtClean="0"/>
              <a:t>manr</a:t>
            </a:r>
            <a:r>
              <a:rPr lang="en-US" sz="1800" dirty="0" smtClean="0"/>
              <a:t>) -&gt; [fast]</a:t>
            </a:r>
          </a:p>
          <a:p>
            <a:pPr lvl="1">
              <a:buNone/>
            </a:pPr>
            <a:r>
              <a:rPr lang="en-US" sz="1800" dirty="0" smtClean="0"/>
              <a:t>				    	-&gt; (</a:t>
            </a:r>
            <a:r>
              <a:rPr lang="en-US" sz="1800" dirty="0" err="1" smtClean="0"/>
              <a:t>thme</a:t>
            </a:r>
            <a:r>
              <a:rPr lang="en-US" sz="1800" dirty="0" smtClean="0"/>
              <a:t>) -&gt; [pie]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V is </a:t>
            </a:r>
            <a:r>
              <a:rPr lang="en-US" sz="1800" b="1" dirty="0" smtClean="0"/>
              <a:t>common </a:t>
            </a:r>
            <a:r>
              <a:rPr lang="en-US" sz="1800" b="1" dirty="0" err="1" smtClean="0"/>
              <a:t>generalisation</a:t>
            </a:r>
            <a:r>
              <a:rPr lang="en-US" sz="1800" b="1" dirty="0" smtClean="0"/>
              <a:t> </a:t>
            </a:r>
            <a:r>
              <a:rPr lang="en-US" sz="1800" dirty="0" smtClean="0"/>
              <a:t>of U1 and U2</a:t>
            </a:r>
          </a:p>
          <a:p>
            <a:pPr>
              <a:buNone/>
            </a:pPr>
            <a:r>
              <a:rPr lang="en-US" sz="1800" dirty="0" smtClean="0"/>
              <a:t>	W is </a:t>
            </a:r>
            <a:r>
              <a:rPr lang="en-US" sz="1800" b="1" dirty="0" smtClean="0"/>
              <a:t>common </a:t>
            </a:r>
            <a:r>
              <a:rPr lang="en-US" sz="1800" b="1" dirty="0" err="1" smtClean="0"/>
              <a:t>specialisation</a:t>
            </a:r>
            <a:r>
              <a:rPr lang="en-US" sz="1800" b="1" dirty="0" smtClean="0"/>
              <a:t> </a:t>
            </a:r>
            <a:r>
              <a:rPr lang="en-US" sz="1800" dirty="0" smtClean="0"/>
              <a:t>of U1 and U2</a:t>
            </a:r>
          </a:p>
          <a:p>
            <a:pPr lvl="1"/>
            <a:endParaRPr lang="en-US" sz="1800" b="1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 and Generalization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 smtClean="0"/>
              <a:t>For any conceptual graphs </a:t>
            </a:r>
            <a:r>
              <a:rPr lang="en-US" sz="1600" b="1" dirty="0" smtClean="0"/>
              <a:t>u </a:t>
            </a:r>
            <a:r>
              <a:rPr lang="en-US" sz="1600" dirty="0" smtClean="0"/>
              <a:t>and </a:t>
            </a:r>
            <a:r>
              <a:rPr lang="en-US" sz="1600" b="1" dirty="0" smtClean="0"/>
              <a:t>v</a:t>
            </a:r>
            <a:r>
              <a:rPr lang="en-US" sz="1600" dirty="0" smtClean="0"/>
              <a:t> where </a:t>
            </a:r>
            <a:r>
              <a:rPr lang="en-US" sz="1600" b="1" dirty="0" smtClean="0"/>
              <a:t>v </a:t>
            </a:r>
            <a:r>
              <a:rPr lang="en-US" sz="1600" dirty="0" smtClean="0"/>
              <a:t>&lt;= </a:t>
            </a:r>
            <a:r>
              <a:rPr lang="en-US" sz="1600" b="1" dirty="0" smtClean="0"/>
              <a:t>u</a:t>
            </a:r>
            <a:r>
              <a:rPr lang="en-US" sz="1600" dirty="0" smtClean="0"/>
              <a:t>, there must exist a mapping </a:t>
            </a:r>
            <a:r>
              <a:rPr lang="en-US" sz="1600" b="1" dirty="0" smtClean="0"/>
              <a:t>p: v-&gt; u</a:t>
            </a:r>
            <a:r>
              <a:rPr lang="en-US" sz="1600" dirty="0" smtClean="0"/>
              <a:t>, where </a:t>
            </a:r>
            <a:r>
              <a:rPr lang="en-US" sz="1600" b="1" dirty="0" err="1" smtClean="0"/>
              <a:t>pv</a:t>
            </a:r>
            <a:r>
              <a:rPr lang="en-US" sz="1600" dirty="0" smtClean="0"/>
              <a:t> is a </a:t>
            </a:r>
            <a:r>
              <a:rPr lang="en-US" sz="1600" dirty="0" err="1" smtClean="0"/>
              <a:t>subgraph</a:t>
            </a:r>
            <a:r>
              <a:rPr lang="en-US" sz="1600" dirty="0" smtClean="0"/>
              <a:t> of </a:t>
            </a:r>
            <a:r>
              <a:rPr lang="en-US" sz="1600" b="1" dirty="0" smtClean="0"/>
              <a:t>u</a:t>
            </a:r>
            <a:r>
              <a:rPr lang="en-US" sz="1600" dirty="0" smtClean="0"/>
              <a:t> called a projection of </a:t>
            </a:r>
            <a:r>
              <a:rPr lang="en-US" sz="1600" b="1" dirty="0" smtClean="0"/>
              <a:t>v</a:t>
            </a:r>
            <a:r>
              <a:rPr lang="en-US" sz="1600" dirty="0" smtClean="0"/>
              <a:t> in </a:t>
            </a:r>
            <a:r>
              <a:rPr lang="en-US" sz="1600" b="1" dirty="0" smtClean="0"/>
              <a:t>u</a:t>
            </a:r>
            <a:r>
              <a:rPr lang="en-US" sz="1600" dirty="0" smtClean="0"/>
              <a:t>.  The projection operator has the following properties: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For each concept </a:t>
            </a:r>
            <a:r>
              <a:rPr lang="en-US" sz="1600" b="1" dirty="0" smtClean="0"/>
              <a:t>c</a:t>
            </a:r>
            <a:r>
              <a:rPr lang="en-US" sz="1600" dirty="0" smtClean="0"/>
              <a:t> in </a:t>
            </a:r>
            <a:r>
              <a:rPr lang="en-US" sz="1600" b="1" dirty="0" smtClean="0"/>
              <a:t>v</a:t>
            </a:r>
            <a:r>
              <a:rPr lang="en-US" sz="1600" dirty="0" smtClean="0"/>
              <a:t>, </a:t>
            </a:r>
            <a:r>
              <a:rPr lang="en-US" sz="1600" b="1" dirty="0" smtClean="0"/>
              <a:t>pc</a:t>
            </a:r>
            <a:r>
              <a:rPr lang="en-US" sz="1600" dirty="0" smtClean="0"/>
              <a:t> is a concept in </a:t>
            </a:r>
            <a:r>
              <a:rPr lang="en-US" sz="1600" b="1" dirty="0" err="1" smtClean="0"/>
              <a:t>pv</a:t>
            </a:r>
            <a:r>
              <a:rPr lang="en-US" sz="1600" dirty="0" smtClean="0"/>
              <a:t> where </a:t>
            </a:r>
            <a:r>
              <a:rPr lang="en-US" sz="1600" b="1" dirty="0" smtClean="0"/>
              <a:t>type(pc) </a:t>
            </a:r>
            <a:r>
              <a:rPr lang="en-US" sz="1600" dirty="0" smtClean="0"/>
              <a:t>&lt;= </a:t>
            </a:r>
            <a:r>
              <a:rPr lang="en-US" sz="1600" b="1" dirty="0" smtClean="0"/>
              <a:t>type(c)</a:t>
            </a:r>
            <a:r>
              <a:rPr lang="en-US" sz="1600" dirty="0" smtClean="0"/>
              <a:t>.  If </a:t>
            </a:r>
            <a:r>
              <a:rPr lang="en-US" sz="1600" b="1" dirty="0" smtClean="0"/>
              <a:t>c</a:t>
            </a:r>
            <a:r>
              <a:rPr lang="en-US" sz="1600" dirty="0" smtClean="0"/>
              <a:t> is individual, then </a:t>
            </a:r>
            <a:r>
              <a:rPr lang="en-US" sz="1600" b="1" dirty="0" smtClean="0"/>
              <a:t>referent(c)</a:t>
            </a:r>
            <a:r>
              <a:rPr lang="en-US" sz="1600" dirty="0" smtClean="0"/>
              <a:t> = </a:t>
            </a:r>
            <a:r>
              <a:rPr lang="en-US" sz="1600" b="1" dirty="0" smtClean="0"/>
              <a:t>referent(pc)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For each concept relation </a:t>
            </a:r>
            <a:r>
              <a:rPr lang="en-US" sz="1600" b="1" dirty="0" smtClean="0"/>
              <a:t>r</a:t>
            </a:r>
            <a:r>
              <a:rPr lang="en-US" sz="1600" dirty="0" smtClean="0"/>
              <a:t> in </a:t>
            </a:r>
            <a:r>
              <a:rPr lang="en-US" sz="1600" b="1" dirty="0" smtClean="0"/>
              <a:t>v</a:t>
            </a:r>
            <a:r>
              <a:rPr lang="en-US" sz="1600" dirty="0" smtClean="0"/>
              <a:t>, pr is a conceptual relation in </a:t>
            </a:r>
            <a:r>
              <a:rPr lang="en-US" sz="1600" b="1" dirty="0" err="1" smtClean="0"/>
              <a:t>pv</a:t>
            </a:r>
            <a:r>
              <a:rPr lang="en-US" sz="1600" dirty="0" smtClean="0"/>
              <a:t> where </a:t>
            </a:r>
            <a:r>
              <a:rPr lang="en-US" sz="1600" b="1" dirty="0" smtClean="0"/>
              <a:t>type(pr)</a:t>
            </a:r>
            <a:r>
              <a:rPr lang="en-US" sz="1600" dirty="0" smtClean="0"/>
              <a:t> = </a:t>
            </a:r>
            <a:r>
              <a:rPr lang="en-US" sz="1600" b="1" dirty="0" smtClean="0"/>
              <a:t>type(r)</a:t>
            </a:r>
            <a:r>
              <a:rPr lang="en-US" sz="1600" dirty="0" smtClean="0"/>
              <a:t>.  If the </a:t>
            </a:r>
            <a:r>
              <a:rPr lang="en-US" sz="1600" b="1" dirty="0" err="1" smtClean="0"/>
              <a:t>i</a:t>
            </a:r>
            <a:r>
              <a:rPr lang="en-US" sz="1600" b="1" baseline="30000" dirty="0" err="1" smtClean="0"/>
              <a:t>th</a:t>
            </a:r>
            <a:r>
              <a:rPr lang="en-US" sz="1600" dirty="0" smtClean="0"/>
              <a:t> arc of </a:t>
            </a:r>
            <a:r>
              <a:rPr lang="en-US" sz="1600" b="1" dirty="0" smtClean="0"/>
              <a:t>r</a:t>
            </a:r>
            <a:r>
              <a:rPr lang="en-US" sz="1600" dirty="0" smtClean="0"/>
              <a:t> is linked to a concept </a:t>
            </a:r>
            <a:r>
              <a:rPr lang="en-US" sz="1600" b="1" dirty="0" smtClean="0"/>
              <a:t>c</a:t>
            </a:r>
            <a:r>
              <a:rPr lang="en-US" sz="1600" dirty="0" smtClean="0"/>
              <a:t> in </a:t>
            </a:r>
            <a:r>
              <a:rPr lang="en-US" sz="1600" b="1" dirty="0" smtClean="0"/>
              <a:t>v,</a:t>
            </a:r>
            <a:r>
              <a:rPr lang="en-US" sz="1600" dirty="0" smtClean="0"/>
              <a:t> the </a:t>
            </a:r>
            <a:r>
              <a:rPr lang="en-US" sz="1600" b="1" dirty="0" err="1" smtClean="0"/>
              <a:t>i</a:t>
            </a:r>
            <a:r>
              <a:rPr lang="en-US" sz="1600" b="1" baseline="30000" dirty="0" err="1" smtClean="0"/>
              <a:t>th</a:t>
            </a:r>
            <a:r>
              <a:rPr lang="en-US" sz="1600" dirty="0" smtClean="0"/>
              <a:t> arc of </a:t>
            </a:r>
            <a:r>
              <a:rPr lang="en-US" sz="1600" b="1" dirty="0" smtClean="0"/>
              <a:t>pr</a:t>
            </a:r>
            <a:r>
              <a:rPr lang="en-US" sz="1600" dirty="0" smtClean="0"/>
              <a:t> must be linked to </a:t>
            </a:r>
            <a:r>
              <a:rPr lang="en-US" sz="1600" b="1" dirty="0" smtClean="0"/>
              <a:t>pc</a:t>
            </a:r>
            <a:r>
              <a:rPr lang="en-US" sz="1600" dirty="0" smtClean="0"/>
              <a:t> in </a:t>
            </a:r>
            <a:r>
              <a:rPr lang="en-US" sz="1600" b="1" dirty="0" err="1" smtClean="0"/>
              <a:t>pv</a:t>
            </a:r>
            <a:endParaRPr lang="en-US" sz="16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Example:</a:t>
            </a:r>
          </a:p>
          <a:p>
            <a:pPr marL="457200" indent="-457200">
              <a:buNone/>
            </a:pPr>
            <a:r>
              <a:rPr lang="en-US" sz="1600" b="1" dirty="0" smtClean="0"/>
              <a:t>		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      c                 r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	v:  	[person] &lt;- (</a:t>
            </a:r>
            <a:r>
              <a:rPr lang="en-US" sz="1600" dirty="0" err="1" smtClean="0"/>
              <a:t>agnt</a:t>
            </a:r>
            <a:r>
              <a:rPr lang="en-US" sz="1600" dirty="0" smtClean="0"/>
              <a:t>) &lt;- [eat]</a:t>
            </a:r>
          </a:p>
          <a:p>
            <a:pPr>
              <a:buNone/>
            </a:pPr>
            <a:r>
              <a:rPr lang="en-US" sz="1600" dirty="0" smtClean="0"/>
              <a:t>	u: 	[girl] &lt;- (</a:t>
            </a:r>
            <a:r>
              <a:rPr lang="en-US" sz="1600" dirty="0" err="1" smtClean="0"/>
              <a:t>agnt</a:t>
            </a:r>
            <a:r>
              <a:rPr lang="en-US" sz="1600" dirty="0" smtClean="0"/>
              <a:t>) &lt;- [eat] -&gt; (</a:t>
            </a:r>
            <a:r>
              <a:rPr lang="en-US" sz="1600" dirty="0" err="1" smtClean="0"/>
              <a:t>manr</a:t>
            </a:r>
            <a:r>
              <a:rPr lang="en-US" sz="1600" dirty="0" smtClean="0"/>
              <a:t>) -&gt; [fast]</a:t>
            </a:r>
          </a:p>
          <a:p>
            <a:pPr>
              <a:buNone/>
            </a:pPr>
            <a:r>
              <a:rPr lang="en-US" sz="1600" dirty="0" smtClean="0"/>
              <a:t>		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1600" dirty="0" smtClean="0"/>
              <a:t>	Project v onto u: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pv</a:t>
            </a:r>
            <a:r>
              <a:rPr lang="en-US" sz="1600" dirty="0" smtClean="0"/>
              <a:t>:	 [girl] &lt;- (</a:t>
            </a:r>
            <a:r>
              <a:rPr lang="en-US" sz="1600" dirty="0" err="1" smtClean="0"/>
              <a:t>agnt</a:t>
            </a:r>
            <a:r>
              <a:rPr lang="en-US" sz="1600" dirty="0" smtClean="0"/>
              <a:t>) &lt;- [eat] </a:t>
            </a:r>
          </a:p>
          <a:p>
            <a:pPr>
              <a:buNone/>
            </a:pPr>
            <a:r>
              <a:rPr lang="en-US" sz="1600" dirty="0" smtClean="0"/>
              <a:t>		  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pc            pr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Projection operation projects one graph onto another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V:  	[person]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</a:t>
            </a:r>
          </a:p>
          <a:p>
            <a:pPr>
              <a:buNone/>
            </a:pPr>
            <a:r>
              <a:rPr lang="en-US" sz="1800" dirty="0" smtClean="0"/>
              <a:t>U1: [girl]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 -&gt; (</a:t>
            </a:r>
            <a:r>
              <a:rPr lang="en-US" sz="1800" dirty="0" err="1" smtClean="0"/>
              <a:t>manr</a:t>
            </a:r>
            <a:r>
              <a:rPr lang="en-US" sz="1800" dirty="0" smtClean="0"/>
              <a:t>) -&gt; [fast]</a:t>
            </a:r>
          </a:p>
          <a:p>
            <a:pPr>
              <a:buNone/>
            </a:pPr>
            <a:r>
              <a:rPr lang="en-US" sz="1800" dirty="0" smtClean="0"/>
              <a:t>U2:	[person: sue]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 -&gt; (</a:t>
            </a:r>
            <a:r>
              <a:rPr lang="en-US" sz="1800" dirty="0" err="1" smtClean="0"/>
              <a:t>thme</a:t>
            </a:r>
            <a:r>
              <a:rPr lang="en-US" sz="1800" dirty="0" smtClean="0"/>
              <a:t>) -&gt; [pie]</a:t>
            </a:r>
          </a:p>
          <a:p>
            <a:pPr>
              <a:buNone/>
            </a:pPr>
            <a:r>
              <a:rPr lang="en-US" sz="1800" dirty="0" smtClean="0"/>
              <a:t>W:	[girl: sue]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 –</a:t>
            </a:r>
          </a:p>
          <a:p>
            <a:pPr>
              <a:buNone/>
            </a:pPr>
            <a:r>
              <a:rPr lang="en-US" sz="1800" dirty="0" smtClean="0"/>
              <a:t>				     -&gt; (</a:t>
            </a:r>
            <a:r>
              <a:rPr lang="en-US" sz="1800" dirty="0" err="1" smtClean="0"/>
              <a:t>manr</a:t>
            </a:r>
            <a:r>
              <a:rPr lang="en-US" sz="1800" dirty="0" smtClean="0"/>
              <a:t>) -&gt; [fast]</a:t>
            </a:r>
          </a:p>
          <a:p>
            <a:pPr>
              <a:buNone/>
            </a:pPr>
            <a:r>
              <a:rPr lang="en-US" sz="1800" dirty="0" smtClean="0"/>
              <a:t>				     -&gt; (</a:t>
            </a:r>
            <a:r>
              <a:rPr lang="en-US" sz="1800" dirty="0" err="1" smtClean="0"/>
              <a:t>thme</a:t>
            </a:r>
            <a:r>
              <a:rPr lang="en-US" sz="1800" dirty="0" smtClean="0"/>
              <a:t>) -&gt; [pie]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Projection of V onto U1 is:  [girl]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</a:t>
            </a:r>
          </a:p>
          <a:p>
            <a:pPr>
              <a:buNone/>
            </a:pPr>
            <a:r>
              <a:rPr lang="en-US" sz="1800" dirty="0" smtClean="0"/>
              <a:t>Projection of V onto U2 is:  [person: sue]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</a:t>
            </a:r>
          </a:p>
          <a:p>
            <a:pPr>
              <a:buNone/>
            </a:pPr>
            <a:r>
              <a:rPr lang="en-US" sz="1800" dirty="0" smtClean="0"/>
              <a:t>Projection of V onto W is:  [girl: sue]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</a:t>
            </a:r>
          </a:p>
          <a:p>
            <a:pPr>
              <a:buNone/>
            </a:pPr>
            <a:r>
              <a:rPr lang="en-US" sz="1800" dirty="0" smtClean="0"/>
              <a:t>Projection of U1 onto U2 is:  [girl: sue]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</a:t>
            </a:r>
          </a:p>
          <a:p>
            <a:pPr>
              <a:buNone/>
            </a:pPr>
            <a:r>
              <a:rPr lang="en-US" sz="1800" dirty="0" smtClean="0"/>
              <a:t>Projection of U2 onto W is:  [girl: sue] &lt;- (</a:t>
            </a:r>
            <a:r>
              <a:rPr lang="en-US" sz="1800" dirty="0" err="1" smtClean="0"/>
              <a:t>agnt</a:t>
            </a:r>
            <a:r>
              <a:rPr lang="en-US" sz="1800" dirty="0" smtClean="0"/>
              <a:t>) &lt;- [eat]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-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Two graphs can be joined on maximally extended common projections.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U1: [girl] &lt;- [</a:t>
            </a:r>
            <a:r>
              <a:rPr lang="en-US" dirty="0" err="1" smtClean="0"/>
              <a:t>agnt</a:t>
            </a:r>
            <a:r>
              <a:rPr lang="en-US" dirty="0" smtClean="0"/>
              <a:t>] &lt;- [eat] -&gt; (</a:t>
            </a:r>
            <a:r>
              <a:rPr lang="en-US" dirty="0" err="1" smtClean="0"/>
              <a:t>manr</a:t>
            </a:r>
            <a:r>
              <a:rPr lang="en-US" dirty="0" smtClean="0"/>
              <a:t>) -&gt; [fast]</a:t>
            </a:r>
          </a:p>
          <a:p>
            <a:pPr>
              <a:buNone/>
            </a:pPr>
            <a:r>
              <a:rPr lang="en-US" dirty="0" smtClean="0"/>
              <a:t>U2: [girl] &lt;- [</a:t>
            </a:r>
            <a:r>
              <a:rPr lang="en-US" dirty="0" err="1" smtClean="0"/>
              <a:t>agnt</a:t>
            </a:r>
            <a:r>
              <a:rPr lang="en-US" dirty="0" smtClean="0"/>
              <a:t>] &lt;- [eat] -&gt; (</a:t>
            </a:r>
            <a:r>
              <a:rPr lang="en-US" dirty="0" err="1" smtClean="0"/>
              <a:t>thme</a:t>
            </a:r>
            <a:r>
              <a:rPr lang="en-US" dirty="0" smtClean="0"/>
              <a:t>) -&gt; [pie]</a:t>
            </a:r>
          </a:p>
          <a:p>
            <a:endParaRPr lang="en-US" dirty="0" smtClean="0"/>
          </a:p>
          <a:p>
            <a:r>
              <a:rPr lang="en-US" dirty="0" smtClean="0"/>
              <a:t>Maximal join:</a:t>
            </a:r>
          </a:p>
          <a:p>
            <a:pPr>
              <a:buNone/>
            </a:pPr>
            <a:r>
              <a:rPr lang="en-US" dirty="0" smtClean="0"/>
              <a:t>W: [girl] &lt;- [</a:t>
            </a:r>
            <a:r>
              <a:rPr lang="en-US" dirty="0" err="1" smtClean="0"/>
              <a:t>agnt</a:t>
            </a:r>
            <a:r>
              <a:rPr lang="en-US" dirty="0" smtClean="0"/>
              <a:t>] &lt;- [eat] – </a:t>
            </a:r>
          </a:p>
          <a:p>
            <a:pPr lvl="7">
              <a:buNone/>
            </a:pPr>
            <a:r>
              <a:rPr lang="en-US" dirty="0" smtClean="0"/>
              <a:t>		</a:t>
            </a:r>
            <a:r>
              <a:rPr lang="en-US" sz="2400" dirty="0" smtClean="0"/>
              <a:t>-&gt; (</a:t>
            </a:r>
            <a:r>
              <a:rPr lang="en-US" sz="2400" dirty="0" err="1" smtClean="0"/>
              <a:t>manr</a:t>
            </a:r>
            <a:r>
              <a:rPr lang="en-US" sz="2400" dirty="0" smtClean="0"/>
              <a:t>) -&gt; [fast]</a:t>
            </a:r>
          </a:p>
          <a:p>
            <a:pPr lvl="7">
              <a:buNone/>
            </a:pPr>
            <a:r>
              <a:rPr lang="en-US" sz="2400" dirty="0" smtClean="0"/>
              <a:t>		-&gt; (</a:t>
            </a:r>
            <a:r>
              <a:rPr lang="en-US" sz="2400" dirty="0" err="1" smtClean="0"/>
              <a:t>thme</a:t>
            </a:r>
            <a:r>
              <a:rPr lang="en-US" sz="2400" dirty="0" smtClean="0"/>
              <a:t>) -&gt; [pie]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Join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 smtClean="0"/>
              <a:t>Definition</a:t>
            </a:r>
          </a:p>
          <a:p>
            <a:r>
              <a:rPr lang="en-US" sz="2000" dirty="0" smtClean="0"/>
              <a:t>Forms of Conceptual Graph</a:t>
            </a:r>
          </a:p>
          <a:p>
            <a:r>
              <a:rPr lang="en-US" sz="2000" dirty="0" smtClean="0"/>
              <a:t>Concept</a:t>
            </a:r>
          </a:p>
          <a:p>
            <a:r>
              <a:rPr lang="en-US" sz="2000" dirty="0" smtClean="0"/>
              <a:t>Conceptual Relations</a:t>
            </a:r>
          </a:p>
          <a:p>
            <a:r>
              <a:rPr lang="en-US" sz="2000" dirty="0" smtClean="0"/>
              <a:t>Type Hierarchy</a:t>
            </a:r>
          </a:p>
          <a:p>
            <a:r>
              <a:rPr lang="en-US" sz="2000" dirty="0" smtClean="0"/>
              <a:t>Conformity Relations</a:t>
            </a:r>
          </a:p>
          <a:p>
            <a:r>
              <a:rPr lang="en-US" sz="2000" dirty="0" smtClean="0"/>
              <a:t>Canonical Graph</a:t>
            </a:r>
          </a:p>
          <a:p>
            <a:r>
              <a:rPr lang="en-US" sz="2000" dirty="0" smtClean="0"/>
              <a:t>Canonical Formation Rules – Copy, Restrict, Join, Simplify</a:t>
            </a:r>
          </a:p>
          <a:p>
            <a:r>
              <a:rPr lang="en-US" sz="2000" dirty="0" smtClean="0"/>
              <a:t>Specialization and Generalization</a:t>
            </a:r>
          </a:p>
          <a:p>
            <a:r>
              <a:rPr lang="en-US" sz="2000" dirty="0" smtClean="0"/>
              <a:t>Projection</a:t>
            </a:r>
          </a:p>
          <a:p>
            <a:r>
              <a:rPr lang="en-US" sz="2000" dirty="0" smtClean="0"/>
              <a:t>Maximal Join</a:t>
            </a:r>
          </a:p>
          <a:p>
            <a:r>
              <a:rPr lang="en-US" sz="2000" dirty="0" smtClean="0"/>
              <a:t>Q&amp;A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524000" y="1295400"/>
            <a:ext cx="7620000" cy="4876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CA70CE-2CE1-40F3-B7DE-A944347322D0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654800"/>
            <a:ext cx="1905000" cy="431800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Developed by Sowa (1984): </a:t>
            </a:r>
            <a:r>
              <a:rPr lang="en-US" i="1" dirty="0" smtClean="0"/>
              <a:t>Conceptual Structures: Information Processing in Mind and Machine. </a:t>
            </a:r>
            <a:endParaRPr lang="en-US" dirty="0" smtClean="0"/>
          </a:p>
          <a:p>
            <a:r>
              <a:rPr lang="en-US" dirty="0" smtClean="0"/>
              <a:t>Aim - “to express meaning in a form that is logically precise, humanly readable, and computationally tractable”.</a:t>
            </a:r>
          </a:p>
          <a:p>
            <a:r>
              <a:rPr lang="en-GB" dirty="0" smtClean="0"/>
              <a:t>A conceptual graph consists of concept nodes and relation nodes</a:t>
            </a:r>
          </a:p>
          <a:p>
            <a:pPr lvl="1"/>
            <a:r>
              <a:rPr lang="en-GB" dirty="0" smtClean="0"/>
              <a:t> The </a:t>
            </a:r>
            <a:r>
              <a:rPr lang="en-GB" b="1" dirty="0" smtClean="0"/>
              <a:t>concept nodes</a:t>
            </a:r>
            <a:r>
              <a:rPr lang="en-GB" dirty="0" smtClean="0"/>
              <a:t> represent entities, attributes, states, and events (a unique individual of a particular type)</a:t>
            </a:r>
          </a:p>
          <a:p>
            <a:pPr lvl="1"/>
            <a:r>
              <a:rPr lang="en-GB" dirty="0" smtClean="0"/>
              <a:t> The </a:t>
            </a:r>
            <a:r>
              <a:rPr lang="en-GB" b="1" dirty="0" smtClean="0"/>
              <a:t>relation nodes</a:t>
            </a:r>
            <a:r>
              <a:rPr lang="en-GB" dirty="0" smtClean="0"/>
              <a:t> show how the concepts are interconnected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Conceptual Graph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/>
          <p:cNvSpPr>
            <a:spLocks noGrp="1"/>
          </p:cNvSpPr>
          <p:nvPr>
            <p:ph type="body" sz="quarter" idx="14"/>
          </p:nvPr>
        </p:nvSpPr>
        <p:spPr>
          <a:xfrm>
            <a:off x="381000" y="1295400"/>
            <a:ext cx="8458200" cy="4876800"/>
          </a:xfrm>
        </p:spPr>
        <p:txBody>
          <a:bodyPr/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   </a:t>
            </a:r>
          </a:p>
          <a:p>
            <a:pPr>
              <a:buNone/>
            </a:pPr>
            <a:r>
              <a:rPr lang="en-GB" b="1" dirty="0" smtClean="0"/>
              <a:t>   </a:t>
            </a:r>
            <a:r>
              <a:rPr lang="en-GB" b="1" dirty="0" smtClean="0">
                <a:solidFill>
                  <a:schemeClr val="tx1"/>
                </a:solidFill>
              </a:rPr>
              <a:t>LF</a:t>
            </a:r>
            <a:r>
              <a:rPr lang="en-GB" dirty="0" smtClean="0"/>
              <a:t>: 	[cat]        (</a:t>
            </a:r>
            <a:r>
              <a:rPr lang="en-GB" dirty="0" err="1" smtClean="0"/>
              <a:t>agnt</a:t>
            </a:r>
            <a:r>
              <a:rPr lang="en-GB" dirty="0" smtClean="0"/>
              <a:t>)         [on]         (</a:t>
            </a:r>
            <a:r>
              <a:rPr lang="en-GB" dirty="0" err="1" smtClean="0"/>
              <a:t>thme</a:t>
            </a:r>
            <a:r>
              <a:rPr lang="en-GB" dirty="0" smtClean="0"/>
              <a:t>)         [mat]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of Conceptual Graph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1000" y="2209800"/>
            <a:ext cx="838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53000" y="228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on</a:t>
            </a:r>
            <a:endParaRPr lang="en-US" sz="1800" dirty="0"/>
          </a:p>
        </p:txBody>
      </p:sp>
      <p:sp>
        <p:nvSpPr>
          <p:cNvPr id="40" name="TextBox 39"/>
          <p:cNvSpPr txBox="1"/>
          <p:nvPr/>
        </p:nvSpPr>
        <p:spPr>
          <a:xfrm>
            <a:off x="4800600" y="3200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Concept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15240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Relation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86000" y="9906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accent3"/>
                </a:solidFill>
              </a:rPr>
              <a:t>A cat is on a mat</a:t>
            </a:r>
            <a:endParaRPr lang="en-US" sz="2800" b="1" i="1" dirty="0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76800" y="22098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 bwMode="auto">
          <a:xfrm>
            <a:off x="2819400" y="2209800"/>
            <a:ext cx="16764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096000" y="2209800"/>
            <a:ext cx="16002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772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mat</a:t>
            </a:r>
            <a:endParaRPr lang="en-US" sz="1800" dirty="0"/>
          </a:p>
        </p:txBody>
      </p:sp>
      <p:sp>
        <p:nvSpPr>
          <p:cNvPr id="43" name="Rectangle 42"/>
          <p:cNvSpPr/>
          <p:nvPr/>
        </p:nvSpPr>
        <p:spPr>
          <a:xfrm>
            <a:off x="1447800" y="22098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240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cat</a:t>
            </a:r>
            <a:endParaRPr lang="en-US" sz="1800" dirty="0"/>
          </a:p>
        </p:txBody>
      </p:sp>
      <p:sp>
        <p:nvSpPr>
          <p:cNvPr id="47" name="TextBox 46"/>
          <p:cNvSpPr txBox="1"/>
          <p:nvPr/>
        </p:nvSpPr>
        <p:spPr>
          <a:xfrm>
            <a:off x="3200400" y="228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agnt</a:t>
            </a:r>
            <a:endParaRPr lang="en-US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2286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thme</a:t>
            </a:r>
            <a:endParaRPr lang="en-US" sz="1800" dirty="0"/>
          </a:p>
        </p:txBody>
      </p:sp>
      <p:cxnSp>
        <p:nvCxnSpPr>
          <p:cNvPr id="53" name="Straight Arrow Connector 52"/>
          <p:cNvCxnSpPr>
            <a:stCxn id="37" idx="6"/>
            <a:endCxn id="7" idx="1"/>
          </p:cNvCxnSpPr>
          <p:nvPr/>
        </p:nvCxnSpPr>
        <p:spPr bwMode="auto">
          <a:xfrm>
            <a:off x="7696200" y="24765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35" idx="3"/>
            <a:endCxn id="37" idx="2"/>
          </p:cNvCxnSpPr>
          <p:nvPr/>
        </p:nvCxnSpPr>
        <p:spPr bwMode="auto">
          <a:xfrm>
            <a:off x="5791200" y="24765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36" idx="6"/>
            <a:endCxn id="35" idx="1"/>
          </p:cNvCxnSpPr>
          <p:nvPr/>
        </p:nvCxnSpPr>
        <p:spPr bwMode="auto">
          <a:xfrm>
            <a:off x="4495800" y="24765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33400" y="2209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DF:</a:t>
            </a:r>
            <a:endParaRPr lang="en-US" b="1" dirty="0">
              <a:latin typeface="+mj-lt"/>
            </a:endParaRPr>
          </a:p>
        </p:txBody>
      </p:sp>
      <p:cxnSp>
        <p:nvCxnSpPr>
          <p:cNvPr id="91" name="Shape 90"/>
          <p:cNvCxnSpPr>
            <a:stCxn id="43" idx="2"/>
          </p:cNvCxnSpPr>
          <p:nvPr/>
        </p:nvCxnSpPr>
        <p:spPr bwMode="auto">
          <a:xfrm rot="16200000" flipH="1">
            <a:off x="2971800" y="1676400"/>
            <a:ext cx="685800" cy="28194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4" name="Shape 93"/>
          <p:cNvCxnSpPr>
            <a:stCxn id="7" idx="2"/>
          </p:cNvCxnSpPr>
          <p:nvPr/>
        </p:nvCxnSpPr>
        <p:spPr bwMode="auto">
          <a:xfrm rot="5400000">
            <a:off x="6838950" y="1847850"/>
            <a:ext cx="685800" cy="24765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stCxn id="35" idx="2"/>
          </p:cNvCxnSpPr>
          <p:nvPr/>
        </p:nvCxnSpPr>
        <p:spPr bwMode="auto">
          <a:xfrm rot="5400000">
            <a:off x="5105400" y="2971800"/>
            <a:ext cx="457200" cy="158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6" name="Shape 105"/>
          <p:cNvCxnSpPr>
            <a:stCxn id="41" idx="3"/>
            <a:endCxn id="37" idx="0"/>
          </p:cNvCxnSpPr>
          <p:nvPr/>
        </p:nvCxnSpPr>
        <p:spPr bwMode="auto">
          <a:xfrm>
            <a:off x="5867400" y="1724055"/>
            <a:ext cx="1028700" cy="48574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1" name="Shape 110"/>
          <p:cNvCxnSpPr>
            <a:stCxn id="41" idx="1"/>
            <a:endCxn id="36" idx="0"/>
          </p:cNvCxnSpPr>
          <p:nvPr/>
        </p:nvCxnSpPr>
        <p:spPr bwMode="auto">
          <a:xfrm rot="10800000" flipV="1">
            <a:off x="3657600" y="1724054"/>
            <a:ext cx="1066800" cy="48574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352800" y="46482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2057400" y="46482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4495800" y="46482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>
            <a:off x="5943600" y="46482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Rectangle 115"/>
          <p:cNvSpPr/>
          <p:nvPr/>
        </p:nvSpPr>
        <p:spPr>
          <a:xfrm>
            <a:off x="457200" y="5105400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+mj-lt"/>
              </a:rPr>
              <a:t>CGIF</a:t>
            </a:r>
            <a:r>
              <a:rPr lang="en-GB" dirty="0" smtClean="0">
                <a:latin typeface="+mj-lt"/>
              </a:rPr>
              <a:t>: 	(o</a:t>
            </a:r>
            <a:r>
              <a:rPr lang="en-US" dirty="0" smtClean="0">
                <a:latin typeface="+mj-lt"/>
              </a:rPr>
              <a:t>n [cat] [mat]) </a:t>
            </a:r>
            <a:endParaRPr lang="en-US" dirty="0">
              <a:latin typeface="+mj-lt"/>
            </a:endParaRPr>
          </a:p>
        </p:txBody>
      </p:sp>
      <p:sp>
        <p:nvSpPr>
          <p:cNvPr id="120" name="Slide Number Placeholder 11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38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  <p:cxnSp>
        <p:nvCxnSpPr>
          <p:cNvPr id="44" name="Straight Arrow Connector 43"/>
          <p:cNvCxnSpPr>
            <a:stCxn id="43" idx="3"/>
            <a:endCxn id="36" idx="2"/>
          </p:cNvCxnSpPr>
          <p:nvPr/>
        </p:nvCxnSpPr>
        <p:spPr bwMode="auto">
          <a:xfrm>
            <a:off x="2362200" y="24765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Concept is made up of 1) </a:t>
            </a:r>
            <a:r>
              <a:rPr lang="en-US" b="1" dirty="0" smtClean="0">
                <a:solidFill>
                  <a:srgbClr val="92D050"/>
                </a:solidFill>
              </a:rPr>
              <a:t>type</a:t>
            </a:r>
            <a:r>
              <a:rPr lang="en-US" dirty="0" smtClean="0"/>
              <a:t> and 2) </a:t>
            </a:r>
            <a:r>
              <a:rPr lang="en-US" b="1" dirty="0" smtClean="0">
                <a:solidFill>
                  <a:srgbClr val="92D050"/>
                </a:solidFill>
              </a:rPr>
              <a:t>referent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Concept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dirty="0" smtClean="0"/>
              <a:t> is what </a:t>
            </a:r>
            <a:r>
              <a:rPr lang="en-US" i="1" dirty="0" smtClean="0"/>
              <a:t>kind</a:t>
            </a:r>
            <a:r>
              <a:rPr lang="en-US" dirty="0" smtClean="0"/>
              <a:t> of concept we are dealing with.  </a:t>
            </a:r>
          </a:p>
          <a:p>
            <a:r>
              <a:rPr lang="en-US" dirty="0" smtClean="0"/>
              <a:t>A type is a </a:t>
            </a:r>
            <a:r>
              <a:rPr lang="en-US" i="1" dirty="0" smtClean="0"/>
              <a:t>label</a:t>
            </a:r>
            <a:r>
              <a:rPr lang="en-US" dirty="0" smtClean="0"/>
              <a:t> or </a:t>
            </a:r>
            <a:r>
              <a:rPr lang="en-US" i="1" dirty="0" smtClean="0"/>
              <a:t>name</a:t>
            </a:r>
            <a:r>
              <a:rPr lang="en-US" dirty="0" smtClean="0"/>
              <a:t> we give to a </a:t>
            </a:r>
            <a:r>
              <a:rPr lang="en-US" i="1" dirty="0" smtClean="0"/>
              <a:t>group</a:t>
            </a:r>
            <a:r>
              <a:rPr lang="en-US" dirty="0" smtClean="0"/>
              <a:t> of entities with similar traits. </a:t>
            </a:r>
          </a:p>
          <a:p>
            <a:r>
              <a:rPr lang="en-US" dirty="0" smtClean="0"/>
              <a:t>The function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referent</a:t>
            </a:r>
            <a:r>
              <a:rPr lang="en-US" dirty="0" smtClean="0"/>
              <a:t> maps concepts into individual or generic markers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464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[Person: Ali]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464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[Person: *]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638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Referent / Individual marker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5638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Referent / Generic marker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Type</a:t>
            </a:r>
            <a:endParaRPr lang="en-US" sz="1800" dirty="0"/>
          </a:p>
        </p:txBody>
      </p:sp>
      <p:cxnSp>
        <p:nvCxnSpPr>
          <p:cNvPr id="21" name="Straight Arrow Connector 20"/>
          <p:cNvCxnSpPr>
            <a:endCxn id="11" idx="0"/>
          </p:cNvCxnSpPr>
          <p:nvPr/>
        </p:nvCxnSpPr>
        <p:spPr bwMode="auto">
          <a:xfrm rot="5400000">
            <a:off x="5981700" y="5143500"/>
            <a:ext cx="685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2971800" y="5105400"/>
            <a:ext cx="5334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hape 30"/>
          <p:cNvCxnSpPr>
            <a:stCxn id="8" idx="0"/>
            <a:endCxn id="12" idx="1"/>
          </p:cNvCxnSpPr>
          <p:nvPr/>
        </p:nvCxnSpPr>
        <p:spPr bwMode="auto">
          <a:xfrm rot="5400000" flipH="1" flipV="1">
            <a:off x="3349883" y="3883283"/>
            <a:ext cx="424934" cy="11049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hape 32"/>
          <p:cNvCxnSpPr>
            <a:stCxn id="9" idx="0"/>
            <a:endCxn id="12" idx="3"/>
          </p:cNvCxnSpPr>
          <p:nvPr/>
        </p:nvCxnSpPr>
        <p:spPr bwMode="auto">
          <a:xfrm rot="16200000" flipV="1">
            <a:off x="5254883" y="3768983"/>
            <a:ext cx="424934" cy="1333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Slide Number Placehold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05F50A63-A18C-4B68-B604-5A58B5941FE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 bwMode="auto">
          <a:xfrm>
            <a:off x="7010400" y="3276600"/>
            <a:ext cx="1676400" cy="1905000"/>
          </a:xfrm>
          <a:prstGeom prst="rect">
            <a:avLst/>
          </a:prstGeom>
          <a:noFill/>
          <a:ln w="22225" cap="flat" cmpd="sng" algn="ctr">
            <a:solidFill>
              <a:schemeClr val="accent2">
                <a:lumMod val="40000"/>
                <a:lumOff val="6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3276600"/>
            <a:ext cx="1905000" cy="1447800"/>
          </a:xfrm>
          <a:prstGeom prst="rect">
            <a:avLst/>
          </a:prstGeom>
          <a:noFill/>
          <a:ln w="22225" cap="flat" cmpd="sng" algn="ctr">
            <a:solidFill>
              <a:schemeClr val="accent2">
                <a:lumMod val="40000"/>
                <a:lumOff val="6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524000" y="3276600"/>
            <a:ext cx="1371600" cy="1447800"/>
          </a:xfrm>
          <a:prstGeom prst="rect">
            <a:avLst/>
          </a:prstGeom>
          <a:noFill/>
          <a:ln w="22225" cap="flat" cmpd="sng" algn="ctr">
            <a:solidFill>
              <a:schemeClr val="accent2">
                <a:lumMod val="40000"/>
                <a:lumOff val="60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381000" y="1295400"/>
            <a:ext cx="8458200" cy="487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sz="1800" dirty="0" smtClean="0"/>
              <a:t>Concepts are linked by </a:t>
            </a:r>
            <a:r>
              <a:rPr lang="en-GB" sz="1800" b="1" dirty="0" smtClean="0"/>
              <a:t>conceptual relations</a:t>
            </a:r>
            <a:r>
              <a:rPr lang="en-GB" sz="1800" dirty="0" smtClean="0"/>
              <a:t> to form a conceptual graph.</a:t>
            </a:r>
          </a:p>
          <a:p>
            <a:pPr eaLnBrk="1" hangingPunct="1"/>
            <a:r>
              <a:rPr lang="en-GB" sz="1800" dirty="0" smtClean="0"/>
              <a:t>If a conceptual relation has </a:t>
            </a:r>
            <a:r>
              <a:rPr lang="en-GB" sz="1800" b="1" dirty="0" smtClean="0"/>
              <a:t>n-arcs</a:t>
            </a:r>
            <a:r>
              <a:rPr lang="en-GB" sz="1800" dirty="0" smtClean="0"/>
              <a:t>, then it is said to be </a:t>
            </a:r>
            <a:r>
              <a:rPr lang="en-GB" sz="1800" b="1" dirty="0" smtClean="0"/>
              <a:t>n-</a:t>
            </a:r>
            <a:r>
              <a:rPr lang="en-GB" sz="1800" b="1" dirty="0" err="1" smtClean="0"/>
              <a:t>ary</a:t>
            </a:r>
            <a:r>
              <a:rPr lang="en-GB" sz="1800" dirty="0" smtClean="0"/>
              <a:t>, and its arcs are labelled 1, 2, …..n:</a:t>
            </a:r>
          </a:p>
          <a:p>
            <a:pPr eaLnBrk="1" hangingPunct="1"/>
            <a:r>
              <a:rPr lang="en-GB" sz="1800" dirty="0" smtClean="0"/>
              <a:t>Example:</a:t>
            </a:r>
          </a:p>
          <a:p>
            <a:pPr eaLnBrk="1" hangingPunct="1">
              <a:buNone/>
            </a:pPr>
            <a:r>
              <a:rPr lang="en-GB" sz="1800" dirty="0" smtClean="0"/>
              <a:t>		</a:t>
            </a:r>
            <a:r>
              <a:rPr lang="en-GB" b="1" dirty="0" smtClean="0"/>
              <a:t>Mary eats pie with fork and spoon</a:t>
            </a:r>
          </a:p>
          <a:p>
            <a:pPr eaLnBrk="1" hangingPunct="1">
              <a:buNone/>
            </a:pPr>
            <a:endParaRPr lang="en-GB" sz="22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200" dirty="0" smtClean="0">
                <a:solidFill>
                  <a:srgbClr val="0070C0"/>
                </a:solidFill>
              </a:rPr>
              <a:t>												</a:t>
            </a:r>
          </a:p>
          <a:p>
            <a:pPr eaLnBrk="1" hangingPunct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 smtClean="0"/>
              <a:t>Conceptual Relations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7"/>
          </p:nvPr>
        </p:nvSpPr>
        <p:spPr>
          <a:noFill/>
        </p:spPr>
        <p:txBody>
          <a:bodyPr/>
          <a:lstStyle/>
          <a:p>
            <a:fld id="{26E79366-B737-4EA0-B03A-EE77061A3EC0}" type="slidenum">
              <a:rPr lang="en-GB"/>
              <a:pPr/>
              <a:t>7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9600" y="39624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mary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3276600" y="39624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eat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6096000" y="39624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006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thme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7924800" y="5181600"/>
            <a:ext cx="91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9400" y="5181600"/>
            <a:ext cx="762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1828800" y="3962400"/>
            <a:ext cx="10668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1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agnt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1000" y="5257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spoon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6705600" y="525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fork</a:t>
            </a:r>
            <a:endParaRPr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4572000" y="3962400"/>
            <a:ext cx="10668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467600" y="3962400"/>
            <a:ext cx="10668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pie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7696200" y="4038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inst</a:t>
            </a:r>
            <a:endParaRPr lang="en-US" sz="1800" dirty="0"/>
          </a:p>
        </p:txBody>
      </p:sp>
      <p:cxnSp>
        <p:nvCxnSpPr>
          <p:cNvPr id="28" name="Straight Arrow Connector 27"/>
          <p:cNvCxnSpPr>
            <a:stCxn id="15" idx="2"/>
            <a:endCxn id="7" idx="3"/>
          </p:cNvCxnSpPr>
          <p:nvPr/>
        </p:nvCxnSpPr>
        <p:spPr bwMode="auto">
          <a:xfrm rot="10800000">
            <a:off x="1524000" y="4229100"/>
            <a:ext cx="304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1"/>
            <a:endCxn id="15" idx="6"/>
          </p:cNvCxnSpPr>
          <p:nvPr/>
        </p:nvCxnSpPr>
        <p:spPr bwMode="auto">
          <a:xfrm rot="10800000">
            <a:off x="2895600" y="42291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9" idx="3"/>
            <a:endCxn id="19" idx="2"/>
          </p:cNvCxnSpPr>
          <p:nvPr/>
        </p:nvCxnSpPr>
        <p:spPr bwMode="auto">
          <a:xfrm>
            <a:off x="4191000" y="42291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19" idx="6"/>
            <a:endCxn id="11" idx="1"/>
          </p:cNvCxnSpPr>
          <p:nvPr/>
        </p:nvCxnSpPr>
        <p:spPr bwMode="auto">
          <a:xfrm>
            <a:off x="5638800" y="42291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1" idx="3"/>
            <a:endCxn id="20" idx="2"/>
          </p:cNvCxnSpPr>
          <p:nvPr/>
        </p:nvCxnSpPr>
        <p:spPr bwMode="auto">
          <a:xfrm>
            <a:off x="7010400" y="42291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0" idx="3"/>
            <a:endCxn id="14" idx="0"/>
          </p:cNvCxnSpPr>
          <p:nvPr/>
        </p:nvCxnSpPr>
        <p:spPr bwMode="auto">
          <a:xfrm rot="5400000">
            <a:off x="6935158" y="4492928"/>
            <a:ext cx="763915" cy="613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20" idx="4"/>
            <a:endCxn id="13" idx="0"/>
          </p:cNvCxnSpPr>
          <p:nvPr/>
        </p:nvCxnSpPr>
        <p:spPr bwMode="auto">
          <a:xfrm rot="16200000" flipH="1">
            <a:off x="7848600" y="4648200"/>
            <a:ext cx="6858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1752600" y="3352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Unary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648200" y="33528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62800" y="3352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Ternary</a:t>
            </a:r>
            <a:endParaRPr lang="en-US" dirty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Types can be organized in </a:t>
            </a:r>
            <a:r>
              <a:rPr lang="en-US" b="1" dirty="0" smtClean="0"/>
              <a:t>type hierarchies. </a:t>
            </a:r>
          </a:p>
          <a:p>
            <a:r>
              <a:rPr lang="en-US" dirty="0" smtClean="0"/>
              <a:t>Type hierarchies are networks of types (called ‘lattices').</a:t>
            </a:r>
          </a:p>
          <a:p>
            <a:r>
              <a:rPr lang="en-US" dirty="0" smtClean="0"/>
              <a:t>Types are ordered by a partial order. </a:t>
            </a:r>
          </a:p>
          <a:p>
            <a:pPr>
              <a:buNone/>
            </a:pPr>
            <a:r>
              <a:rPr lang="en-US" dirty="0" smtClean="0"/>
              <a:t>	-&gt; Each node is a type</a:t>
            </a:r>
          </a:p>
          <a:p>
            <a:pPr>
              <a:buNone/>
            </a:pPr>
            <a:r>
              <a:rPr lang="en-US" dirty="0" smtClean="0"/>
              <a:t>	-&gt; Types higher in the lattice are </a:t>
            </a:r>
            <a:r>
              <a:rPr lang="en-US" b="1" i="1" dirty="0" err="1" smtClean="0"/>
              <a:t>supertypes</a:t>
            </a:r>
            <a:r>
              <a:rPr lang="en-US" dirty="0" smtClean="0"/>
              <a:t> of those below them. </a:t>
            </a:r>
          </a:p>
          <a:p>
            <a:pPr>
              <a:buNone/>
            </a:pPr>
            <a:r>
              <a:rPr lang="en-US" dirty="0" smtClean="0"/>
              <a:t>	-&gt; Types lower in the lattice are </a:t>
            </a:r>
            <a:r>
              <a:rPr lang="en-US" b="1" i="1" dirty="0" smtClean="0"/>
              <a:t>subtypes</a:t>
            </a:r>
            <a:r>
              <a:rPr lang="en-US" dirty="0" smtClean="0"/>
              <a:t> of those above them.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981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Integer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743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Odd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667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3429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OddPrime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4343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 rot="5400000">
            <a:off x="1769477" y="2226677"/>
            <a:ext cx="423446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 bwMode="auto">
          <a:xfrm rot="16200000" flipH="1">
            <a:off x="2474327" y="2131427"/>
            <a:ext cx="347246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 bwMode="auto">
          <a:xfrm rot="16200000" flipH="1">
            <a:off x="1864727" y="2893427"/>
            <a:ext cx="347246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 bwMode="auto">
          <a:xfrm rot="5400000">
            <a:off x="2493377" y="2912477"/>
            <a:ext cx="423446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9" idx="2"/>
            <a:endCxn id="10" idx="0"/>
          </p:cNvCxnSpPr>
          <p:nvPr/>
        </p:nvCxnSpPr>
        <p:spPr bwMode="auto">
          <a:xfrm rot="16200000" flipH="1">
            <a:off x="2131427" y="4036427"/>
            <a:ext cx="575846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844FA65-5E50-4285-A61F-0E35C8356D1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Symbol ≤ represents subtype</a:t>
            </a:r>
          </a:p>
          <a:p>
            <a:r>
              <a:rPr lang="en-US" sz="1800" dirty="0" smtClean="0"/>
              <a:t>Symbol ≥ represents </a:t>
            </a:r>
            <a:r>
              <a:rPr lang="en-US" sz="1800" dirty="0" err="1" smtClean="0"/>
              <a:t>supertype</a:t>
            </a:r>
            <a:endParaRPr lang="en-US" sz="1800" dirty="0" smtClean="0"/>
          </a:p>
          <a:p>
            <a:r>
              <a:rPr lang="en-US" sz="1800" dirty="0" smtClean="0"/>
              <a:t>Symbol </a:t>
            </a:r>
            <a:r>
              <a:rPr lang="el-GR" sz="1800" dirty="0" smtClean="0">
                <a:sym typeface="Symbol"/>
              </a:rPr>
              <a:t></a:t>
            </a:r>
            <a:r>
              <a:rPr lang="en-US" sz="1800" dirty="0" smtClean="0"/>
              <a:t> represents minimal common </a:t>
            </a:r>
            <a:r>
              <a:rPr lang="en-US" sz="1800" dirty="0" err="1" smtClean="0"/>
              <a:t>supertype</a:t>
            </a:r>
            <a:endParaRPr lang="en-US" sz="1800" dirty="0" smtClean="0"/>
          </a:p>
          <a:p>
            <a:r>
              <a:rPr lang="en-US" sz="1800" dirty="0" smtClean="0"/>
              <a:t>Symbol </a:t>
            </a:r>
            <a:r>
              <a:rPr lang="el-GR" sz="1800" dirty="0" smtClean="0">
                <a:sym typeface="Symbol"/>
              </a:rPr>
              <a:t></a:t>
            </a:r>
            <a:r>
              <a:rPr lang="en-US" sz="1800" dirty="0" smtClean="0"/>
              <a:t> maximal common subtype</a:t>
            </a:r>
          </a:p>
          <a:p>
            <a:r>
              <a:rPr lang="en-US" sz="1800" dirty="0" smtClean="0"/>
              <a:t>Assumption from the example:</a:t>
            </a:r>
          </a:p>
          <a:p>
            <a:pPr lvl="1"/>
            <a:r>
              <a:rPr lang="en-US" sz="1800" dirty="0" smtClean="0"/>
              <a:t>Odd ≤ Integer; Prime ≤ Integer</a:t>
            </a:r>
          </a:p>
          <a:p>
            <a:pPr lvl="1"/>
            <a:r>
              <a:rPr lang="en-US" sz="1800" dirty="0" smtClean="0"/>
              <a:t>Integer ≤ Integer</a:t>
            </a:r>
          </a:p>
          <a:p>
            <a:pPr lvl="1"/>
            <a:r>
              <a:rPr lang="en-US" sz="1800" dirty="0" smtClean="0"/>
              <a:t>Integer ≥ Odd; Integer ≥ Prime</a:t>
            </a:r>
          </a:p>
          <a:p>
            <a:pPr lvl="1"/>
            <a:r>
              <a:rPr lang="en-US" sz="1800" dirty="0" err="1" smtClean="0"/>
              <a:t>OddPrime</a:t>
            </a:r>
            <a:r>
              <a:rPr lang="en-US" sz="1800" dirty="0" smtClean="0"/>
              <a:t> is a </a:t>
            </a:r>
            <a:r>
              <a:rPr lang="en-US" sz="1800" b="1" dirty="0" smtClean="0">
                <a:solidFill>
                  <a:srgbClr val="00B050"/>
                </a:solidFill>
              </a:rPr>
              <a:t>MAXIMAL COMMON SUBTYPE </a:t>
            </a:r>
            <a:r>
              <a:rPr lang="en-US" sz="1800" dirty="0" smtClean="0"/>
              <a:t>of Odd and Prime</a:t>
            </a:r>
          </a:p>
          <a:p>
            <a:pPr lvl="1"/>
            <a:r>
              <a:rPr lang="en-US" sz="1800" dirty="0" smtClean="0"/>
              <a:t>Integer is a </a:t>
            </a:r>
            <a:r>
              <a:rPr lang="en-US" sz="1800" b="1" dirty="0" smtClean="0">
                <a:solidFill>
                  <a:srgbClr val="00B050"/>
                </a:solidFill>
              </a:rPr>
              <a:t>MINIMAL COMMON SUPERTYPE </a:t>
            </a:r>
            <a:r>
              <a:rPr lang="en-US" sz="1800" dirty="0" smtClean="0"/>
              <a:t>of Odd and Prime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Hierarchy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9812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Integer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274320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Odd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667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Prime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34290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OddPrime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43434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13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 rot="5400000">
            <a:off x="1769477" y="2226677"/>
            <a:ext cx="423446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 bwMode="auto">
          <a:xfrm rot="16200000" flipH="1">
            <a:off x="2474327" y="2131427"/>
            <a:ext cx="347246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7" idx="2"/>
            <a:endCxn id="9" idx="0"/>
          </p:cNvCxnSpPr>
          <p:nvPr/>
        </p:nvCxnSpPr>
        <p:spPr bwMode="auto">
          <a:xfrm rot="16200000" flipH="1">
            <a:off x="1864727" y="2893427"/>
            <a:ext cx="347246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 bwMode="auto">
          <a:xfrm rot="5400000">
            <a:off x="2493377" y="2912477"/>
            <a:ext cx="423446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9" idx="2"/>
            <a:endCxn id="10" idx="0"/>
          </p:cNvCxnSpPr>
          <p:nvPr/>
        </p:nvCxnSpPr>
        <p:spPr bwMode="auto">
          <a:xfrm rot="16200000" flipH="1">
            <a:off x="2131427" y="4036427"/>
            <a:ext cx="575846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4844FA65-5E50-4285-A61F-0E35C8356D1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dirty="0" smtClean="0"/>
              <a:t>. All Rights Reserved.</a:t>
            </a:r>
            <a:endParaRPr lang="en-GB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5"/>
          </p:nvPr>
        </p:nvSpPr>
        <p:spPr>
          <a:xfrm>
            <a:off x="685800" y="6654800"/>
            <a:ext cx="1905000" cy="431800"/>
          </a:xfrm>
        </p:spPr>
        <p:txBody>
          <a:bodyPr/>
          <a:lstStyle/>
          <a:p>
            <a:pPr>
              <a:buNone/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ual Graph (Part 2)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MIMOSCorp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Conceptual Graph (Part 2)</Template>
  <TotalTime>1562</TotalTime>
  <Words>1284</Words>
  <Application>Microsoft Office PowerPoint</Application>
  <PresentationFormat>On-screen Show (4:3)</PresentationFormat>
  <Paragraphs>358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Conceptual Graph (Part 2)</vt:lpstr>
      <vt:lpstr>Slide 1</vt:lpstr>
      <vt:lpstr>Table of Contents</vt:lpstr>
      <vt:lpstr>Definition</vt:lpstr>
      <vt:lpstr>Forms of Conceptual Graph</vt:lpstr>
      <vt:lpstr>Forms of Conceptual Graph</vt:lpstr>
      <vt:lpstr>Concept</vt:lpstr>
      <vt:lpstr>Conceptual Relations</vt:lpstr>
      <vt:lpstr>Type Hierarchy</vt:lpstr>
      <vt:lpstr>Type Hierarchy</vt:lpstr>
      <vt:lpstr>Conformity Relation</vt:lpstr>
      <vt:lpstr>Canonical Graph</vt:lpstr>
      <vt:lpstr>Canonical Formation Rule - Copy</vt:lpstr>
      <vt:lpstr>Canonical Formation Rule - Restrict</vt:lpstr>
      <vt:lpstr>Canonical Formation Rule - Join</vt:lpstr>
      <vt:lpstr>Canonical Formation Rule - Simplify</vt:lpstr>
      <vt:lpstr>Specialization and Generalization</vt:lpstr>
      <vt:lpstr>Projection</vt:lpstr>
      <vt:lpstr>Projection - Example</vt:lpstr>
      <vt:lpstr>Maximal Join</vt:lpstr>
      <vt:lpstr>Slide 20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rosaleza.ishak</dc:creator>
  <cp:lastModifiedBy>rosaleza.ishak</cp:lastModifiedBy>
  <cp:revision>182</cp:revision>
  <cp:lastPrinted>2008-06-20T01:39:36Z</cp:lastPrinted>
  <dcterms:created xsi:type="dcterms:W3CDTF">2010-02-10T08:41:00Z</dcterms:created>
  <dcterms:modified xsi:type="dcterms:W3CDTF">2010-03-11T05:37:02Z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0x0101003C18365E6FBCF84DAB3E0A261F671125</vt:lpwstr>
  </property>
  <property fmtid="{D5CDD505-2E9C-101B-9397-08002B2CF9AE}" pid="3" name="Description0">
    <vt:lpwstr/>
  </property>
</Properties>
</file>