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0466B-3255-4702-A6E1-44498DB5AD56}" type="datetimeFigureOut">
              <a:rPr lang="en-US" smtClean="0"/>
              <a:pPr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30227-85BC-40AE-A88C-E8CC57DECD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Specialisation</a:t>
            </a:r>
            <a:r>
              <a:rPr lang="en-US" sz="3600" b="1" dirty="0" smtClean="0">
                <a:solidFill>
                  <a:schemeClr val="tx1"/>
                </a:solidFill>
              </a:rPr>
              <a:t> &amp; </a:t>
            </a:r>
            <a:r>
              <a:rPr lang="en-US" sz="3600" b="1" dirty="0" err="1" smtClean="0">
                <a:solidFill>
                  <a:schemeClr val="tx1"/>
                </a:solidFill>
              </a:rPr>
              <a:t>Generalisation</a:t>
            </a:r>
            <a:endParaRPr lang="en-US" sz="3600" b="1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Song Shen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Let conceptual graphs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have a common </a:t>
            </a:r>
            <a:r>
              <a:rPr lang="en-US" sz="2400" dirty="0" err="1" smtClean="0"/>
              <a:t>generalisation</a:t>
            </a:r>
            <a:r>
              <a:rPr lang="en-US" sz="2400" dirty="0" smtClean="0"/>
              <a:t> </a:t>
            </a:r>
            <a:r>
              <a:rPr lang="en-US" sz="2400" b="1" dirty="0" smtClean="0"/>
              <a:t>v</a:t>
            </a:r>
            <a:r>
              <a:rPr lang="en-US" sz="2400" dirty="0" smtClean="0"/>
              <a:t> with projections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: v-&gt;u</a:t>
            </a:r>
            <a:r>
              <a:rPr lang="en-US" sz="2400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: v -&gt;u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The two projections are said to be compatible if for each concept </a:t>
            </a:r>
            <a:r>
              <a:rPr lang="en-US" sz="2400" b="1" dirty="0" smtClean="0"/>
              <a:t>c</a:t>
            </a:r>
            <a:r>
              <a:rPr lang="en-US" sz="2400" dirty="0" smtClean="0"/>
              <a:t> in </a:t>
            </a:r>
            <a:r>
              <a:rPr lang="en-US" sz="2400" b="1" dirty="0" smtClean="0"/>
              <a:t>v</a:t>
            </a:r>
            <a:r>
              <a:rPr lang="en-US" sz="2400" dirty="0" smtClean="0"/>
              <a:t>, the following conditions are true. 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type (p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c) Ç type (p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c) &gt; ^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1. The referents of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c</a:t>
            </a:r>
            <a:r>
              <a:rPr lang="en-US" sz="2400" dirty="0" smtClean="0"/>
              <a:t> and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</a:t>
            </a:r>
            <a:r>
              <a:rPr lang="en-US" sz="2400" dirty="0" smtClean="0"/>
              <a:t> conform to </a:t>
            </a:r>
            <a:r>
              <a:rPr lang="en-US" sz="2400" b="1" dirty="0" smtClean="0"/>
              <a:t>type(p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c) Ç type(p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c)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          2. If </a:t>
            </a:r>
            <a:r>
              <a:rPr lang="en-US" sz="2400" b="1" dirty="0" smtClean="0"/>
              <a:t>referent(p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c)</a:t>
            </a:r>
            <a:r>
              <a:rPr lang="en-US" sz="2400" dirty="0" smtClean="0"/>
              <a:t> is the individual marker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, </a:t>
            </a:r>
            <a:r>
              <a:rPr lang="en-US" sz="2400" dirty="0" smtClean="0"/>
              <a:t>then</a:t>
            </a:r>
            <a:r>
              <a:rPr lang="en-US" sz="2400" b="1" dirty="0" smtClean="0"/>
              <a:t> referent(p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c) </a:t>
            </a:r>
            <a:r>
              <a:rPr lang="en-US" sz="2400" dirty="0" smtClean="0"/>
              <a:t>is either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</a:t>
            </a:r>
            <a:r>
              <a:rPr lang="en-US" sz="2400" dirty="0" smtClean="0"/>
              <a:t>or</a:t>
            </a:r>
            <a:r>
              <a:rPr lang="en-US" sz="2400" b="1" dirty="0" smtClean="0"/>
              <a:t> *.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mtClean="0"/>
              <a:t>Projection (cont</a:t>
            </a:r>
            <a:r>
              <a:rPr lang="en-US" dirty="0" smtClean="0"/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Let conceptual graphs </a:t>
            </a:r>
            <a:r>
              <a:rPr lang="en-US" sz="2000" b="1" dirty="0" smtClean="0"/>
              <a:t>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u</a:t>
            </a:r>
            <a:r>
              <a:rPr lang="en-US" sz="2000" b="1" baseline="-25000" dirty="0" smtClean="0"/>
              <a:t>2</a:t>
            </a:r>
            <a:r>
              <a:rPr lang="en-US" sz="2000" dirty="0" smtClean="0"/>
              <a:t> have a common </a:t>
            </a:r>
            <a:r>
              <a:rPr lang="en-US" sz="2000" dirty="0" err="1" smtClean="0"/>
              <a:t>generalisation</a:t>
            </a:r>
            <a:r>
              <a:rPr lang="en-US" sz="2000" dirty="0" smtClean="0"/>
              <a:t> </a:t>
            </a:r>
            <a:r>
              <a:rPr lang="en-US" sz="2000" b="1" dirty="0" smtClean="0"/>
              <a:t>v</a:t>
            </a:r>
            <a:r>
              <a:rPr lang="en-US" sz="2000" dirty="0" smtClean="0"/>
              <a:t> with compatible projections 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: v-&gt;u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: v-&gt;u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and let </a:t>
            </a:r>
            <a:r>
              <a:rPr lang="en-US" sz="2000" b="1" dirty="0" smtClean="0"/>
              <a:t>v' </a:t>
            </a:r>
            <a:r>
              <a:rPr lang="en-US" sz="2000" dirty="0" smtClean="0"/>
              <a:t>be a proper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of </a:t>
            </a:r>
            <a:r>
              <a:rPr lang="en-US" sz="2000" b="1" dirty="0" smtClean="0"/>
              <a:t>v. </a:t>
            </a:r>
            <a:r>
              <a:rPr lang="en-US" sz="2000" dirty="0" smtClean="0"/>
              <a:t>Then</a:t>
            </a:r>
            <a:r>
              <a:rPr lang="en-US" sz="2000" b="1" dirty="0" smtClean="0"/>
              <a:t> v' </a:t>
            </a:r>
            <a:r>
              <a:rPr lang="en-US" sz="2000" dirty="0" smtClean="0"/>
              <a:t>is also a common </a:t>
            </a:r>
            <a:r>
              <a:rPr lang="en-US" sz="2000" dirty="0" err="1" smtClean="0"/>
              <a:t>generalisation</a:t>
            </a:r>
            <a:r>
              <a:rPr lang="en-US" sz="2000" dirty="0" smtClean="0"/>
              <a:t> of </a:t>
            </a:r>
            <a:r>
              <a:rPr lang="en-US" sz="2000" b="1" dirty="0" smtClean="0"/>
              <a:t>u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b="1" dirty="0" smtClean="0"/>
              <a:t>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with compatible projections 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: v' -&gt; u</a:t>
            </a:r>
            <a:r>
              <a:rPr lang="en-US" sz="2000" baseline="-25000" dirty="0" smtClean="0"/>
              <a:t>1</a:t>
            </a:r>
            <a:r>
              <a:rPr lang="en-US" sz="2000" b="1" dirty="0" smtClean="0"/>
              <a:t> </a:t>
            </a:r>
            <a:r>
              <a:rPr lang="en-US" sz="2000" dirty="0" smtClean="0"/>
              <a:t>and</a:t>
            </a:r>
            <a:r>
              <a:rPr lang="en-US" sz="2000" b="1" dirty="0" smtClean="0"/>
              <a:t> p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: v' -&gt;u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. The compatible projections 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v</a:t>
            </a:r>
            <a:r>
              <a:rPr lang="en-US" sz="2000" dirty="0" smtClean="0"/>
              <a:t> and </a:t>
            </a:r>
            <a:r>
              <a:rPr lang="en-US" sz="2000" b="1" dirty="0" smtClean="0"/>
              <a:t>p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v</a:t>
            </a:r>
            <a:r>
              <a:rPr lang="en-US" sz="2000" dirty="0" smtClean="0"/>
              <a:t> are said to be extensions of</a:t>
            </a:r>
            <a:r>
              <a:rPr lang="en-US" sz="2000" b="1" dirty="0" smtClean="0"/>
              <a:t> p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v'</a:t>
            </a:r>
            <a:r>
              <a:rPr lang="en-US" sz="2000" dirty="0" smtClean="0"/>
              <a:t> and</a:t>
            </a:r>
            <a:r>
              <a:rPr lang="en-US" sz="2000" b="1" dirty="0" smtClean="0"/>
              <a:t> p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v'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If two graphs contain compatible projections of a common </a:t>
            </a:r>
            <a:r>
              <a:rPr lang="en-US" sz="2000" dirty="0" err="1" smtClean="0"/>
              <a:t>generalisation</a:t>
            </a:r>
            <a:r>
              <a:rPr lang="en-US" sz="2000" dirty="0" smtClean="0"/>
              <a:t> v, those projections might be extended by finding a larger common </a:t>
            </a:r>
            <a:r>
              <a:rPr lang="en-US" sz="2000" dirty="0" err="1" smtClean="0"/>
              <a:t>generalisation</a:t>
            </a:r>
            <a:r>
              <a:rPr lang="en-US" sz="2000" dirty="0" smtClean="0"/>
              <a:t> that includes v as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. Since all conceptual graphs are finite, the process of extension must eventually stop. When it stops, the resulting compatible projections are called maximally extended. A join on those projections is then called a maximal join.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Canonical Formation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Restriction </a:t>
            </a:r>
            <a:r>
              <a:rPr lang="en-US" sz="2800" dirty="0" smtClean="0"/>
              <a:t>: </a:t>
            </a:r>
            <a:r>
              <a:rPr lang="en-US" sz="2800" dirty="0" err="1" smtClean="0"/>
              <a:t>specialises</a:t>
            </a:r>
            <a:r>
              <a:rPr lang="en-US" sz="2800" dirty="0"/>
              <a:t> </a:t>
            </a:r>
            <a:r>
              <a:rPr lang="en-US" sz="2800" dirty="0" smtClean="0"/>
              <a:t> concept  type into subtype, or </a:t>
            </a:r>
            <a:r>
              <a:rPr lang="en-US" sz="2800" dirty="0" err="1" smtClean="0"/>
              <a:t>specialises</a:t>
            </a:r>
            <a:r>
              <a:rPr lang="en-US" sz="2800" dirty="0" smtClean="0"/>
              <a:t> generic marker into individual marker.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Join </a:t>
            </a:r>
            <a:r>
              <a:rPr lang="en-US" sz="2800" dirty="0" smtClean="0"/>
              <a:t>:  </a:t>
            </a:r>
            <a:r>
              <a:rPr lang="en-US" sz="2800" dirty="0" err="1" smtClean="0"/>
              <a:t>specialise</a:t>
            </a:r>
            <a:r>
              <a:rPr lang="en-US" sz="2800" dirty="0" smtClean="0"/>
              <a:t> a graph by adding conditions and attributes from another graph.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Copy </a:t>
            </a:r>
            <a:r>
              <a:rPr lang="en-US" sz="2800" dirty="0" smtClean="0"/>
              <a:t>:  exact copy of a graph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Simplification</a:t>
            </a:r>
            <a:r>
              <a:rPr lang="en-US" sz="2800" dirty="0" smtClean="0"/>
              <a:t>: removing one of duplicated conceptual relations</a:t>
            </a:r>
          </a:p>
          <a:p>
            <a:pPr>
              <a:buNone/>
            </a:pPr>
            <a:r>
              <a:rPr lang="en-US" sz="2400" dirty="0" smtClean="0"/>
              <a:t>------------------------------------------------------------------------------------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Canonical formation rules are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specialisation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rules.</a:t>
            </a:r>
          </a:p>
          <a:p>
            <a:pPr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eneralisation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is contrary of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specialisation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. It is NOT Canonical.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U:[Girl : Sue] &lt;- (AGNT) &lt;-[EAT] -&gt; (OBJ) -&gt; [pie]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   </a:t>
            </a:r>
            <a:r>
              <a:rPr lang="en-US" sz="2800" dirty="0" err="1" smtClean="0">
                <a:solidFill>
                  <a:srgbClr val="FFC000"/>
                </a:solidFill>
              </a:rPr>
              <a:t>Specialisation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                                 </a:t>
            </a:r>
            <a:r>
              <a:rPr lang="en-US" sz="2800" dirty="0" err="1" smtClean="0">
                <a:solidFill>
                  <a:srgbClr val="FFC000"/>
                </a:solidFill>
              </a:rPr>
              <a:t>generalisation</a:t>
            </a:r>
            <a:endParaRPr lang="en-US" sz="28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V:[ENTITY] &lt;- (AGNT) &lt;-[EAT] -&gt; (OBJ) -&gt; [ENTITY]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495403" y="3657203"/>
            <a:ext cx="1676400" cy="79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515394" y="3581400"/>
            <a:ext cx="1675606" cy="79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Specialisation</a:t>
            </a:r>
            <a:r>
              <a:rPr lang="en-US" dirty="0" smtClean="0"/>
              <a:t> &amp; </a:t>
            </a:r>
            <a:r>
              <a:rPr lang="en-US" dirty="0" err="1" smtClean="0"/>
              <a:t>Generalisation</a:t>
            </a:r>
            <a:r>
              <a:rPr lang="en-US" dirty="0" smtClean="0"/>
              <a:t> Relations in CG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400" dirty="0" smtClean="0"/>
              <a:t>If a conceptual graph 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/>
              <a:t> is canonically </a:t>
            </a:r>
            <a:r>
              <a:rPr lang="en-US" sz="2400" dirty="0" err="1" smtClean="0"/>
              <a:t>deriable</a:t>
            </a:r>
            <a:r>
              <a:rPr lang="en-US" sz="2400" dirty="0" smtClean="0"/>
              <a:t> from a conceptual graph 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, 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/>
              <a:t> is a </a:t>
            </a:r>
            <a:r>
              <a:rPr lang="en-US" sz="2400" dirty="0" err="1" smtClean="0"/>
              <a:t>specialisation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,  and </a:t>
            </a:r>
            <a:r>
              <a:rPr lang="en-US" sz="2400" b="1" dirty="0" smtClean="0">
                <a:solidFill>
                  <a:srgbClr val="FF0000"/>
                </a:solidFill>
              </a:rPr>
              <a:t>v</a:t>
            </a:r>
            <a:r>
              <a:rPr lang="en-US" sz="2400" dirty="0" smtClean="0"/>
              <a:t> is a </a:t>
            </a:r>
            <a:r>
              <a:rPr lang="en-US" sz="2400" dirty="0" err="1" smtClean="0"/>
              <a:t>genralisation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</a:t>
            </a:r>
            <a:r>
              <a:rPr lang="en-US" sz="2800" b="1" dirty="0" smtClean="0"/>
              <a:t>u </a:t>
            </a:r>
            <a:r>
              <a:rPr lang="en-US" sz="2800" dirty="0" smtClean="0"/>
              <a:t>&lt; </a:t>
            </a:r>
            <a:r>
              <a:rPr lang="en-US" sz="2800" b="1" dirty="0" smtClean="0"/>
              <a:t>v </a:t>
            </a:r>
          </a:p>
          <a:p>
            <a:pPr algn="just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i="1" dirty="0" smtClean="0"/>
              <a:t>(if </a:t>
            </a:r>
            <a:r>
              <a:rPr lang="en-US" sz="1800" b="1" i="1" dirty="0" smtClean="0"/>
              <a:t>u </a:t>
            </a:r>
            <a:r>
              <a:rPr lang="en-US" sz="1800" i="1" dirty="0" smtClean="0"/>
              <a:t>represent true situation, </a:t>
            </a:r>
            <a:r>
              <a:rPr lang="en-US" sz="1800" b="1" i="1" dirty="0" smtClean="0"/>
              <a:t>v </a:t>
            </a:r>
            <a:r>
              <a:rPr lang="en-US" sz="1800" i="1" dirty="0" smtClean="0"/>
              <a:t>must also represent true situation)</a:t>
            </a:r>
            <a:endParaRPr lang="en-US" sz="2100" i="1" dirty="0"/>
          </a:p>
          <a:p>
            <a:pPr algn="just">
              <a:buNone/>
            </a:pPr>
            <a:r>
              <a:rPr lang="en-US" sz="2400" b="1" dirty="0" smtClean="0"/>
              <a:t>-------------------------------------------------------------------------------------</a:t>
            </a:r>
          </a:p>
          <a:p>
            <a:pPr algn="just">
              <a:buNone/>
            </a:pPr>
            <a:r>
              <a:rPr lang="en-US" sz="2400" b="1" dirty="0" smtClean="0"/>
              <a:t>Theorem</a:t>
            </a:r>
          </a:p>
          <a:p>
            <a:r>
              <a:rPr lang="en-US" sz="2100" b="1" dirty="0" smtClean="0"/>
              <a:t>Reflexive</a:t>
            </a:r>
            <a:r>
              <a:rPr lang="en-US" sz="2100" dirty="0" smtClean="0"/>
              <a:t> :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u  </a:t>
            </a:r>
            <a:r>
              <a:rPr lang="en-US" sz="2100" dirty="0" smtClean="0"/>
              <a:t>( same as copy)</a:t>
            </a:r>
          </a:p>
          <a:p>
            <a:r>
              <a:rPr lang="en-US" sz="2100" b="1" dirty="0" smtClean="0"/>
              <a:t>Transitive</a:t>
            </a:r>
            <a:r>
              <a:rPr lang="en-US" sz="2100" dirty="0" smtClean="0"/>
              <a:t> : if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v</a:t>
            </a:r>
            <a:r>
              <a:rPr lang="en-US" sz="2100" dirty="0" smtClean="0"/>
              <a:t> and </a:t>
            </a:r>
            <a:r>
              <a:rPr lang="en-US" sz="2100" b="1" dirty="0" smtClean="0"/>
              <a:t>v </a:t>
            </a:r>
            <a:r>
              <a:rPr lang="en-US" sz="2100" dirty="0" smtClean="0"/>
              <a:t>£ </a:t>
            </a:r>
            <a:r>
              <a:rPr lang="en-US" sz="2100" b="1" dirty="0" smtClean="0"/>
              <a:t>w</a:t>
            </a:r>
            <a:r>
              <a:rPr lang="en-US" sz="2100" dirty="0" smtClean="0"/>
              <a:t>, then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w</a:t>
            </a:r>
            <a:endParaRPr lang="en-US" sz="2100" dirty="0" smtClean="0"/>
          </a:p>
          <a:p>
            <a:r>
              <a:rPr lang="en-US" sz="2100" b="1" dirty="0" err="1" smtClean="0"/>
              <a:t>Antisymmetric</a:t>
            </a:r>
            <a:r>
              <a:rPr lang="en-US" sz="2100" b="1" dirty="0" smtClean="0"/>
              <a:t> :</a:t>
            </a:r>
            <a:r>
              <a:rPr lang="en-US" sz="2100" dirty="0" smtClean="0"/>
              <a:t> if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v</a:t>
            </a:r>
            <a:r>
              <a:rPr lang="en-US" sz="2100" dirty="0" smtClean="0"/>
              <a:t> and </a:t>
            </a:r>
            <a:r>
              <a:rPr lang="en-US" sz="2100" b="1" dirty="0" smtClean="0"/>
              <a:t>v </a:t>
            </a:r>
            <a:r>
              <a:rPr lang="en-US" sz="2100" dirty="0" smtClean="0"/>
              <a:t>£ </a:t>
            </a:r>
            <a:r>
              <a:rPr lang="en-US" sz="2100" b="1" dirty="0" smtClean="0"/>
              <a:t>u</a:t>
            </a:r>
            <a:r>
              <a:rPr lang="en-US" sz="2100" dirty="0" smtClean="0"/>
              <a:t>, then </a:t>
            </a:r>
            <a:r>
              <a:rPr lang="en-US" sz="2100" b="1" dirty="0" smtClean="0"/>
              <a:t>u = v</a:t>
            </a:r>
            <a:endParaRPr lang="en-US" sz="2100" dirty="0" smtClean="0"/>
          </a:p>
          <a:p>
            <a:r>
              <a:rPr lang="en-US" sz="2100" b="1" dirty="0" err="1" smtClean="0"/>
              <a:t>Subgraph</a:t>
            </a:r>
            <a:r>
              <a:rPr lang="en-US" sz="2100" dirty="0" smtClean="0"/>
              <a:t>  : if </a:t>
            </a:r>
            <a:r>
              <a:rPr lang="en-US" sz="2100" b="1" dirty="0" smtClean="0"/>
              <a:t>v</a:t>
            </a:r>
            <a:r>
              <a:rPr lang="en-US" sz="2100" dirty="0" smtClean="0"/>
              <a:t> is a </a:t>
            </a:r>
            <a:r>
              <a:rPr lang="en-US" sz="2100" dirty="0" err="1" smtClean="0"/>
              <a:t>subgraph</a:t>
            </a:r>
            <a:r>
              <a:rPr lang="en-US" sz="2100" dirty="0" smtClean="0"/>
              <a:t> of </a:t>
            </a:r>
            <a:r>
              <a:rPr lang="en-US" sz="2100" b="1" dirty="0" smtClean="0"/>
              <a:t>u</a:t>
            </a:r>
            <a:r>
              <a:rPr lang="en-US" sz="2100" dirty="0" smtClean="0"/>
              <a:t>, then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v</a:t>
            </a:r>
            <a:r>
              <a:rPr lang="en-US" sz="2100" dirty="0" smtClean="0"/>
              <a:t>.</a:t>
            </a:r>
          </a:p>
          <a:p>
            <a:r>
              <a:rPr lang="en-US" sz="2100" b="1" dirty="0" smtClean="0"/>
              <a:t>Subtypes :</a:t>
            </a:r>
            <a:r>
              <a:rPr lang="en-US" sz="2100" dirty="0" smtClean="0"/>
              <a:t> if </a:t>
            </a:r>
            <a:r>
              <a:rPr lang="en-US" sz="2100" b="1" dirty="0" smtClean="0"/>
              <a:t>u </a:t>
            </a:r>
            <a:r>
              <a:rPr lang="en-US" sz="2100" dirty="0" smtClean="0"/>
              <a:t>is identical to </a:t>
            </a:r>
            <a:r>
              <a:rPr lang="en-US" sz="2100" b="1" dirty="0" smtClean="0"/>
              <a:t>v</a:t>
            </a:r>
            <a:r>
              <a:rPr lang="en-US" sz="2100" dirty="0" smtClean="0"/>
              <a:t> except that one or more type labels of </a:t>
            </a:r>
            <a:r>
              <a:rPr lang="en-US" sz="2100" b="1" dirty="0" smtClean="0"/>
              <a:t>v</a:t>
            </a:r>
            <a:r>
              <a:rPr lang="en-US" sz="2100" dirty="0" smtClean="0"/>
              <a:t> are restricted to subtypes in </a:t>
            </a:r>
            <a:r>
              <a:rPr lang="en-US" sz="2100" b="1" dirty="0" smtClean="0"/>
              <a:t>u</a:t>
            </a:r>
            <a:r>
              <a:rPr lang="en-US" sz="2100" dirty="0" smtClean="0"/>
              <a:t>, then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v</a:t>
            </a:r>
            <a:r>
              <a:rPr lang="en-US" sz="2100" dirty="0" smtClean="0"/>
              <a:t>.</a:t>
            </a:r>
          </a:p>
          <a:p>
            <a:r>
              <a:rPr lang="en-US" sz="2100" b="1" dirty="0" smtClean="0"/>
              <a:t>Individuals</a:t>
            </a:r>
            <a:r>
              <a:rPr lang="en-US" sz="2100" dirty="0" smtClean="0"/>
              <a:t> : if </a:t>
            </a:r>
            <a:r>
              <a:rPr lang="en-US" sz="2100" b="1" dirty="0" smtClean="0"/>
              <a:t>u</a:t>
            </a:r>
            <a:r>
              <a:rPr lang="en-US" sz="2100" dirty="0" smtClean="0"/>
              <a:t> is identical to </a:t>
            </a:r>
            <a:r>
              <a:rPr lang="en-US" sz="2100" b="1" dirty="0" smtClean="0"/>
              <a:t>v</a:t>
            </a:r>
            <a:r>
              <a:rPr lang="en-US" sz="2100" dirty="0" smtClean="0"/>
              <a:t> except that one or more generic concepts of </a:t>
            </a:r>
            <a:r>
              <a:rPr lang="en-US" sz="2100" b="1" dirty="0" smtClean="0"/>
              <a:t>v</a:t>
            </a:r>
            <a:r>
              <a:rPr lang="en-US" sz="2100" dirty="0" smtClean="0"/>
              <a:t> are restricted to individual concepts of the same type in </a:t>
            </a:r>
            <a:r>
              <a:rPr lang="en-US" sz="2100" b="1" dirty="0" smtClean="0"/>
              <a:t>u</a:t>
            </a:r>
            <a:r>
              <a:rPr lang="en-US" sz="2100" dirty="0" smtClean="0"/>
              <a:t>, then </a:t>
            </a:r>
            <a:r>
              <a:rPr lang="en-US" sz="2100" b="1" dirty="0" smtClean="0"/>
              <a:t>u </a:t>
            </a:r>
            <a:r>
              <a:rPr lang="en-US" sz="2100" dirty="0" smtClean="0"/>
              <a:t>£ </a:t>
            </a:r>
            <a:r>
              <a:rPr lang="en-US" sz="2100" b="1" dirty="0" smtClean="0"/>
              <a:t>v</a:t>
            </a:r>
            <a:r>
              <a:rPr lang="en-US" sz="2100" dirty="0" smtClean="0"/>
              <a:t>.</a:t>
            </a:r>
          </a:p>
          <a:p>
            <a:r>
              <a:rPr lang="en-US" sz="2100" b="1" dirty="0" smtClean="0"/>
              <a:t>Top</a:t>
            </a:r>
            <a:r>
              <a:rPr lang="en-US" sz="2100" dirty="0" smtClean="0"/>
              <a:t> the graph </a:t>
            </a:r>
            <a:r>
              <a:rPr lang="en-US" sz="2100" b="1" dirty="0" smtClean="0"/>
              <a:t>[T]</a:t>
            </a:r>
            <a:r>
              <a:rPr lang="en-US" sz="2100" dirty="0" smtClean="0"/>
              <a:t> is a </a:t>
            </a:r>
            <a:r>
              <a:rPr lang="en-US" sz="2100" dirty="0" err="1" smtClean="0"/>
              <a:t>generalisation</a:t>
            </a:r>
            <a:r>
              <a:rPr lang="en-US" sz="2100" dirty="0" smtClean="0"/>
              <a:t> of all other conceptual graphs.</a:t>
            </a:r>
          </a:p>
          <a:p>
            <a:pPr algn="just">
              <a:buNone/>
            </a:pP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Specialisation</a:t>
            </a:r>
            <a:r>
              <a:rPr lang="en-US" dirty="0" smtClean="0"/>
              <a:t> &amp; </a:t>
            </a:r>
            <a:r>
              <a:rPr lang="en-US" dirty="0" err="1" smtClean="0"/>
              <a:t>Generalisation</a:t>
            </a:r>
            <a:r>
              <a:rPr lang="en-US" dirty="0" smtClean="0"/>
              <a:t> Relations in CG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operation of canonical derivation of u from v is </a:t>
            </a:r>
            <a:r>
              <a:rPr lang="en-US" sz="2400" b="1" dirty="0" smtClean="0"/>
              <a:t>fu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reverse operation of </a:t>
            </a:r>
            <a:r>
              <a:rPr lang="en-US" sz="2400" b="1" dirty="0" smtClean="0"/>
              <a:t>fu</a:t>
            </a:r>
            <a:r>
              <a:rPr lang="en-US" sz="2400" dirty="0" smtClean="0"/>
              <a:t> is </a:t>
            </a:r>
            <a:r>
              <a:rPr lang="en-US" sz="2400" b="1" dirty="0" smtClean="0"/>
              <a:t>fv</a:t>
            </a:r>
            <a:r>
              <a:rPr lang="en-US" sz="2400" dirty="0" smtClean="0"/>
              <a:t>, which constitute  a proof of </a:t>
            </a:r>
            <a:r>
              <a:rPr lang="en-US" sz="2400" b="1" dirty="0" smtClean="0"/>
              <a:t>fv</a:t>
            </a:r>
            <a:r>
              <a:rPr lang="en-US" sz="2400" dirty="0" smtClean="0"/>
              <a:t> under the hypothesis of </a:t>
            </a:r>
            <a:r>
              <a:rPr lang="en-US" sz="2400" b="1" dirty="0" smtClean="0"/>
              <a:t>fu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     </a:t>
            </a:r>
            <a:r>
              <a:rPr lang="en-US" sz="2800" b="1" dirty="0"/>
              <a:t>v</a:t>
            </a:r>
            <a:r>
              <a:rPr lang="en-US" sz="2400" dirty="0" smtClean="0"/>
              <a:t>       v2      v3           …..          v (n-1)       </a:t>
            </a:r>
            <a:r>
              <a:rPr lang="en-US" sz="2800" b="1" dirty="0" smtClean="0"/>
              <a:t>u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</a:t>
            </a:r>
            <a:r>
              <a:rPr lang="en-US" sz="2000" i="1" dirty="0" smtClean="0">
                <a:solidFill>
                  <a:schemeClr val="accent4">
                    <a:lumMod val="75000"/>
                  </a:schemeClr>
                </a:solidFill>
              </a:rPr>
              <a:t>intermediate  graphs              </a:t>
            </a:r>
          </a:p>
          <a:p>
            <a:pPr>
              <a:buNone/>
            </a:pPr>
            <a:r>
              <a:rPr lang="en-US" sz="2000" b="1" i="1" dirty="0" smtClean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                   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fu</a:t>
            </a:r>
          </a:p>
          <a:p>
            <a:pPr>
              <a:buNone/>
            </a:pPr>
            <a:r>
              <a:rPr lang="en-US" sz="3600" b="1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b="1" i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</a:rPr>
              <a:t>fv</a:t>
            </a:r>
          </a:p>
          <a:p>
            <a:pPr>
              <a:buNone/>
            </a:pPr>
            <a:r>
              <a:rPr lang="en-US" sz="2600" dirty="0" smtClean="0"/>
              <a:t>For any conceptual graphs </a:t>
            </a:r>
            <a:r>
              <a:rPr lang="en-US" sz="2600" b="1" dirty="0" smtClean="0"/>
              <a:t>u</a:t>
            </a:r>
            <a:r>
              <a:rPr lang="en-US" sz="2600" dirty="0" smtClean="0"/>
              <a:t> and </a:t>
            </a:r>
            <a:r>
              <a:rPr lang="en-US" sz="2600" b="1" dirty="0" smtClean="0"/>
              <a:t>v</a:t>
            </a:r>
            <a:r>
              <a:rPr lang="en-US" sz="2600" dirty="0" smtClean="0"/>
              <a:t>, if </a:t>
            </a:r>
            <a:r>
              <a:rPr lang="en-US" sz="2600" b="1" dirty="0" smtClean="0"/>
              <a:t>u</a:t>
            </a:r>
            <a:r>
              <a:rPr lang="en-US" sz="2600" dirty="0" smtClean="0"/>
              <a:t> £ </a:t>
            </a:r>
            <a:r>
              <a:rPr lang="en-US" sz="2600" b="1" dirty="0" smtClean="0"/>
              <a:t>v</a:t>
            </a:r>
            <a:r>
              <a:rPr lang="en-US" sz="2600" dirty="0" smtClean="0"/>
              <a:t>, then </a:t>
            </a:r>
            <a:r>
              <a:rPr lang="en-US" sz="2600" b="1" dirty="0" smtClean="0"/>
              <a:t>fu -&gt; fv</a:t>
            </a:r>
            <a:r>
              <a:rPr lang="en-US" sz="2600" dirty="0" smtClean="0"/>
              <a:t>.</a:t>
            </a:r>
            <a:endParaRPr lang="en-US" sz="2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3122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2200" y="3122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43400" y="3122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3122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31226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7400" y="3581400"/>
            <a:ext cx="3505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943100" y="36195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447506" y="3618706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1600" y="4419600"/>
            <a:ext cx="4724400" cy="1588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371600" y="5105400"/>
            <a:ext cx="4724400" cy="1588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If </a:t>
            </a:r>
            <a:r>
              <a:rPr lang="en-US" sz="2400" b="1" dirty="0" smtClean="0"/>
              <a:t>u</a:t>
            </a:r>
            <a:r>
              <a:rPr lang="en-US" sz="2400" dirty="0" smtClean="0"/>
              <a:t> is a </a:t>
            </a:r>
            <a:r>
              <a:rPr lang="en-US" sz="2400" dirty="0" err="1" smtClean="0"/>
              <a:t>specialisation</a:t>
            </a:r>
            <a:r>
              <a:rPr lang="en-US" sz="2400" dirty="0" smtClean="0"/>
              <a:t> of </a:t>
            </a:r>
            <a:r>
              <a:rPr lang="en-US" sz="2400" b="1" dirty="0" smtClean="0"/>
              <a:t>v</a:t>
            </a:r>
            <a:r>
              <a:rPr lang="en-US" sz="2400" dirty="0" smtClean="0"/>
              <a:t>, there must be 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</a:t>
            </a:r>
            <a:r>
              <a:rPr lang="en-US" sz="2400" b="1" dirty="0" smtClean="0"/>
              <a:t>u' </a:t>
            </a:r>
            <a:r>
              <a:rPr lang="en-US" sz="2400" dirty="0" smtClean="0"/>
              <a:t>embedded in </a:t>
            </a:r>
            <a:r>
              <a:rPr lang="en-US" sz="2400" b="1" dirty="0" smtClean="0"/>
              <a:t>u</a:t>
            </a:r>
            <a:r>
              <a:rPr lang="en-US" sz="2400" dirty="0" smtClean="0"/>
              <a:t> that represents the original </a:t>
            </a:r>
            <a:r>
              <a:rPr lang="en-US" sz="2400" b="1" dirty="0" smtClean="0"/>
              <a:t>v</a:t>
            </a:r>
            <a:r>
              <a:rPr lang="en-US" sz="2400" dirty="0" smtClean="0"/>
              <a:t> to which additional graphs were joined during the canonical derivation.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</a:t>
            </a:r>
            <a:r>
              <a:rPr lang="en-US" sz="2400" b="1" dirty="0" smtClean="0"/>
              <a:t>u'</a:t>
            </a:r>
            <a:r>
              <a:rPr lang="en-US" sz="2400" dirty="0" smtClean="0"/>
              <a:t> is called a </a:t>
            </a:r>
            <a:r>
              <a:rPr lang="en-US" sz="2400" b="1" i="1" dirty="0" smtClean="0">
                <a:solidFill>
                  <a:srgbClr val="FF0000"/>
                </a:solidFill>
              </a:rPr>
              <a:t>projection </a:t>
            </a:r>
            <a:r>
              <a:rPr lang="en-US" sz="2400" dirty="0" smtClean="0"/>
              <a:t>of </a:t>
            </a:r>
            <a:r>
              <a:rPr lang="en-US" sz="2400" b="1" dirty="0" smtClean="0"/>
              <a:t>v</a:t>
            </a:r>
            <a:r>
              <a:rPr lang="en-US" sz="2400" dirty="0" smtClean="0"/>
              <a:t> in </a:t>
            </a:r>
            <a:r>
              <a:rPr lang="en-US" sz="2400" b="1" dirty="0" smtClean="0"/>
              <a:t>u</a:t>
            </a:r>
            <a:r>
              <a:rPr lang="en-US" sz="2400" dirty="0" smtClean="0"/>
              <a:t>. </a:t>
            </a:r>
            <a:r>
              <a:rPr lang="en-US" sz="2400" b="1" dirty="0" smtClean="0"/>
              <a:t>p</a:t>
            </a:r>
            <a:r>
              <a:rPr lang="en-US" sz="2400" dirty="0" smtClean="0"/>
              <a:t> is used for a projection operator: </a:t>
            </a:r>
            <a:r>
              <a:rPr lang="en-US" sz="2400" b="1" dirty="0" smtClean="0"/>
              <a:t>u'</a:t>
            </a:r>
            <a:r>
              <a:rPr lang="en-US" sz="2400" dirty="0" smtClean="0"/>
              <a:t> = </a:t>
            </a:r>
            <a:r>
              <a:rPr lang="en-US" sz="2400" b="1" dirty="0" err="1" smtClean="0"/>
              <a:t>pv</a:t>
            </a:r>
            <a:r>
              <a:rPr lang="en-US" sz="2400" dirty="0" smtClean="0"/>
              <a:t>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In the derivation of </a:t>
            </a:r>
            <a:r>
              <a:rPr lang="en-US" sz="2400" b="1" dirty="0" smtClean="0"/>
              <a:t>u</a:t>
            </a:r>
            <a:r>
              <a:rPr lang="en-US" sz="2400" dirty="0" smtClean="0"/>
              <a:t> from </a:t>
            </a:r>
            <a:r>
              <a:rPr lang="en-US" sz="2400" b="1" dirty="0" smtClean="0"/>
              <a:t>v</a:t>
            </a:r>
            <a:r>
              <a:rPr lang="en-US" sz="2400" dirty="0" smtClean="0"/>
              <a:t>, some concepts of </a:t>
            </a:r>
            <a:r>
              <a:rPr lang="en-US" sz="2400" b="1" dirty="0" smtClean="0"/>
              <a:t>v</a:t>
            </a:r>
            <a:r>
              <a:rPr lang="en-US" sz="2400" dirty="0" smtClean="0"/>
              <a:t> may have been joined to each other, and some conceptual relations may have been eliminated as duplicates, therefore, the projection </a:t>
            </a:r>
            <a:r>
              <a:rPr lang="en-US" sz="2400" b="1" dirty="0" err="1" smtClean="0"/>
              <a:t>pv</a:t>
            </a:r>
            <a:r>
              <a:rPr lang="en-US" sz="2400" dirty="0" smtClean="0"/>
              <a:t> must contain a basic core of </a:t>
            </a:r>
            <a:r>
              <a:rPr lang="en-US" sz="2400" b="1" dirty="0" smtClean="0"/>
              <a:t>v</a:t>
            </a:r>
            <a:r>
              <a:rPr lang="en-US" sz="2400" dirty="0" smtClean="0"/>
              <a:t>, but its shape and concept types may be different.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Projection(cont..)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For any conceptual graphs</a:t>
            </a:r>
            <a:r>
              <a:rPr lang="en-US" sz="2000" b="1" dirty="0" smtClean="0"/>
              <a:t> u</a:t>
            </a:r>
            <a:r>
              <a:rPr lang="en-US" sz="2000" dirty="0" smtClean="0"/>
              <a:t> and</a:t>
            </a:r>
            <a:r>
              <a:rPr lang="en-US" sz="2000" b="1" dirty="0" smtClean="0"/>
              <a:t> v</a:t>
            </a:r>
            <a:r>
              <a:rPr lang="en-US" sz="2000" dirty="0" smtClean="0"/>
              <a:t> where </a:t>
            </a:r>
            <a:r>
              <a:rPr lang="en-US" sz="2000" b="1" dirty="0" smtClean="0"/>
              <a:t>u £ v</a:t>
            </a:r>
            <a:r>
              <a:rPr lang="en-US" sz="2000" dirty="0" smtClean="0"/>
              <a:t>, there must exist a mapping </a:t>
            </a:r>
            <a:r>
              <a:rPr lang="en-US" sz="2000" b="1" dirty="0" smtClean="0"/>
              <a:t>p: v -&gt; u</a:t>
            </a:r>
            <a:r>
              <a:rPr lang="en-US" sz="2000" dirty="0" smtClean="0"/>
              <a:t>, where </a:t>
            </a:r>
            <a:r>
              <a:rPr lang="en-US" sz="2000" b="1" dirty="0" err="1" smtClean="0"/>
              <a:t>pv</a:t>
            </a:r>
            <a:r>
              <a:rPr lang="en-US" sz="2000" dirty="0" smtClean="0"/>
              <a:t> is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of </a:t>
            </a:r>
            <a:r>
              <a:rPr lang="en-US" sz="2000" b="1" dirty="0" smtClean="0"/>
              <a:t>u</a:t>
            </a:r>
            <a:r>
              <a:rPr lang="en-US" sz="2000" dirty="0" smtClean="0"/>
              <a:t> called a projection of </a:t>
            </a:r>
            <a:r>
              <a:rPr lang="en-US" sz="2000" b="1" dirty="0" smtClean="0"/>
              <a:t>v </a:t>
            </a:r>
            <a:r>
              <a:rPr lang="en-US" sz="2000" dirty="0" smtClean="0"/>
              <a:t>in</a:t>
            </a:r>
            <a:r>
              <a:rPr lang="en-US" sz="2000" b="1" dirty="0" smtClean="0"/>
              <a:t> u</a:t>
            </a:r>
            <a:r>
              <a:rPr lang="en-US" sz="2000" dirty="0" smtClean="0"/>
              <a:t>. The projection operator</a:t>
            </a:r>
            <a:r>
              <a:rPr lang="en-US" sz="2000" b="1" dirty="0" smtClean="0"/>
              <a:t> p</a:t>
            </a:r>
            <a:r>
              <a:rPr lang="en-US" sz="2000" dirty="0" smtClean="0"/>
              <a:t> has the following properties:</a:t>
            </a:r>
          </a:p>
          <a:p>
            <a:pPr algn="just">
              <a:buNone/>
            </a:pPr>
            <a:r>
              <a:rPr lang="en-US" sz="2000" dirty="0" smtClean="0"/>
              <a:t>                1. For each concept </a:t>
            </a:r>
            <a:r>
              <a:rPr lang="en-US" sz="2000" b="1" dirty="0" smtClean="0"/>
              <a:t>c</a:t>
            </a:r>
            <a:r>
              <a:rPr lang="en-US" sz="2000" dirty="0" smtClean="0"/>
              <a:t> in </a:t>
            </a:r>
            <a:r>
              <a:rPr lang="en-US" sz="2000" b="1" dirty="0" smtClean="0"/>
              <a:t>v</a:t>
            </a:r>
            <a:r>
              <a:rPr lang="en-US" sz="2000" dirty="0" smtClean="0"/>
              <a:t>, </a:t>
            </a:r>
            <a:r>
              <a:rPr lang="en-US" sz="2000" b="1" dirty="0" smtClean="0"/>
              <a:t>pc</a:t>
            </a:r>
            <a:r>
              <a:rPr lang="en-US" sz="2000" dirty="0" smtClean="0"/>
              <a:t> is a concept in </a:t>
            </a:r>
            <a:r>
              <a:rPr lang="en-US" sz="2000" dirty="0" err="1" smtClean="0"/>
              <a:t>pv</a:t>
            </a:r>
            <a:r>
              <a:rPr lang="en-US" sz="2000" dirty="0" smtClean="0"/>
              <a:t> where </a:t>
            </a:r>
            <a:r>
              <a:rPr lang="en-US" sz="2000" b="1" dirty="0" smtClean="0"/>
              <a:t>type(pc) £ type     (c)</a:t>
            </a:r>
            <a:r>
              <a:rPr lang="en-US" sz="2000" dirty="0" smtClean="0"/>
              <a:t>. If</a:t>
            </a:r>
            <a:r>
              <a:rPr lang="en-US" sz="2000" b="1" dirty="0" smtClean="0"/>
              <a:t> c</a:t>
            </a:r>
            <a:r>
              <a:rPr lang="en-US" sz="2000" dirty="0" smtClean="0"/>
              <a:t> is individual, then</a:t>
            </a:r>
            <a:r>
              <a:rPr lang="en-US" sz="2000" b="1" dirty="0" smtClean="0"/>
              <a:t> referent(c) = referent(pc)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                2.For each conceptual relation in </a:t>
            </a:r>
            <a:r>
              <a:rPr lang="en-US" sz="2000" b="1" dirty="0" smtClean="0"/>
              <a:t>v, pr</a:t>
            </a:r>
            <a:r>
              <a:rPr lang="en-US" sz="2000" dirty="0" smtClean="0"/>
              <a:t> is a conceptual relation in </a:t>
            </a:r>
            <a:r>
              <a:rPr lang="en-US" sz="2000" b="1" dirty="0" err="1" smtClean="0"/>
              <a:t>pv</a:t>
            </a:r>
            <a:r>
              <a:rPr lang="en-US" sz="2000" dirty="0" smtClean="0"/>
              <a:t> where </a:t>
            </a:r>
            <a:r>
              <a:rPr lang="en-US" sz="2000" b="1" dirty="0" smtClean="0"/>
              <a:t>type(pr) = type (r)</a:t>
            </a:r>
            <a:r>
              <a:rPr lang="en-US" sz="2000" dirty="0" smtClean="0"/>
              <a:t>. If the 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arc of </a:t>
            </a:r>
            <a:r>
              <a:rPr lang="en-US" sz="2000" b="1" dirty="0" smtClean="0"/>
              <a:t>r</a:t>
            </a:r>
            <a:r>
              <a:rPr lang="en-US" sz="2000" dirty="0" smtClean="0"/>
              <a:t> is linked to a concept </a:t>
            </a:r>
            <a:r>
              <a:rPr lang="en-US" sz="2000" b="1" dirty="0" smtClean="0"/>
              <a:t>c</a:t>
            </a:r>
            <a:r>
              <a:rPr lang="en-US" sz="2000" dirty="0" smtClean="0"/>
              <a:t> in </a:t>
            </a:r>
            <a:r>
              <a:rPr lang="en-US" sz="2000" b="1" dirty="0" smtClean="0"/>
              <a:t>v</a:t>
            </a:r>
            <a:r>
              <a:rPr lang="en-US" sz="2000" dirty="0" smtClean="0"/>
              <a:t>, the </a:t>
            </a:r>
            <a:r>
              <a:rPr lang="en-US" sz="2000" b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arc of </a:t>
            </a:r>
            <a:r>
              <a:rPr lang="en-US" sz="2000" b="1" dirty="0" smtClean="0"/>
              <a:t>pr</a:t>
            </a:r>
            <a:r>
              <a:rPr lang="en-US" sz="2000" dirty="0" smtClean="0"/>
              <a:t> must be linked to </a:t>
            </a:r>
            <a:r>
              <a:rPr lang="en-US" sz="2000" b="1" dirty="0" smtClean="0"/>
              <a:t>pc</a:t>
            </a:r>
            <a:r>
              <a:rPr lang="en-US" sz="2000" dirty="0" smtClean="0"/>
              <a:t> in </a:t>
            </a:r>
            <a:r>
              <a:rPr lang="en-US" sz="2000" b="1" dirty="0" err="1" smtClean="0"/>
              <a:t>pv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Let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b="1" dirty="0" smtClean="0"/>
              <a:t>v</a:t>
            </a:r>
            <a:r>
              <a:rPr lang="en-US" sz="2400" dirty="0" smtClean="0"/>
              <a:t> and </a:t>
            </a:r>
            <a:r>
              <a:rPr lang="en-US" sz="2400" b="1" dirty="0" smtClean="0"/>
              <a:t>w</a:t>
            </a:r>
            <a:r>
              <a:rPr lang="en-US" sz="2400" dirty="0" smtClean="0"/>
              <a:t> be conceptual graphs. If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£ v and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£ v, then </a:t>
            </a:r>
            <a:r>
              <a:rPr lang="en-US" sz="2400" b="1" dirty="0" smtClean="0"/>
              <a:t>v</a:t>
            </a:r>
            <a:r>
              <a:rPr lang="en-US" sz="2400" dirty="0" smtClean="0"/>
              <a:t> is called a common </a:t>
            </a:r>
            <a:r>
              <a:rPr lang="en-US" sz="2400" dirty="0" err="1" smtClean="0"/>
              <a:t>generalisation</a:t>
            </a:r>
            <a:r>
              <a:rPr lang="en-US" sz="2400" dirty="0" smtClean="0"/>
              <a:t> of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 If </a:t>
            </a:r>
            <a:r>
              <a:rPr lang="en-US" sz="2400" b="1" dirty="0" smtClean="0"/>
              <a:t>w </a:t>
            </a:r>
            <a:r>
              <a:rPr lang="en-US" sz="2400" dirty="0" smtClean="0"/>
              <a:t>£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w </a:t>
            </a:r>
            <a:r>
              <a:rPr lang="en-US" sz="2400" dirty="0" smtClean="0"/>
              <a:t>£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then </a:t>
            </a:r>
            <a:r>
              <a:rPr lang="en-US" sz="2400" b="1" dirty="0" smtClean="0"/>
              <a:t>w</a:t>
            </a:r>
            <a:r>
              <a:rPr lang="en-US" sz="2400" dirty="0" smtClean="0"/>
              <a:t> is called a common </a:t>
            </a:r>
            <a:r>
              <a:rPr lang="en-US" sz="2400" dirty="0" err="1" smtClean="0"/>
              <a:t>specialisation</a:t>
            </a:r>
            <a:r>
              <a:rPr lang="en-US" sz="2400" dirty="0" smtClean="0"/>
              <a:t> of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graph </a:t>
            </a:r>
            <a:r>
              <a:rPr lang="en-US" sz="2400" b="1" dirty="0" smtClean="0"/>
              <a:t>w</a:t>
            </a:r>
            <a:r>
              <a:rPr lang="en-US" sz="2400" dirty="0" smtClean="0"/>
              <a:t> is also called a join on compatible projections of 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2</a:t>
            </a:r>
            <a:r>
              <a:rPr lang="en-US" sz="2400" dirty="0" smtClean="0"/>
              <a:t>. If both 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1</a:t>
            </a:r>
            <a:r>
              <a:rPr lang="en-US" sz="2400" dirty="0" smtClean="0"/>
              <a:t> and </a:t>
            </a:r>
            <a:r>
              <a:rPr lang="en-US" sz="2400" b="1" dirty="0" smtClean="0"/>
              <a:t>u</a:t>
            </a:r>
            <a:r>
              <a:rPr lang="en-US" sz="2400" b="1" baseline="-25000" dirty="0" smtClean="0"/>
              <a:t>2</a:t>
            </a:r>
            <a:r>
              <a:rPr lang="en-US" sz="2400" dirty="0" smtClean="0"/>
              <a:t> are canonical graphs, then so is </a:t>
            </a:r>
            <a:r>
              <a:rPr lang="en-US" sz="2400" b="1" dirty="0" smtClean="0"/>
              <a:t>w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two conceptual graphs may have many different common </a:t>
            </a:r>
            <a:r>
              <a:rPr lang="en-US" sz="2400" dirty="0" err="1" smtClean="0"/>
              <a:t>generalisations</a:t>
            </a:r>
            <a:r>
              <a:rPr lang="en-US" sz="2400" dirty="0" smtClean="0"/>
              <a:t>, and may also have many different pairs of compatible projections.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Projection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/>
              <a:t>Example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dirty="0" smtClean="0"/>
              <a:t>V:[person]</a:t>
            </a:r>
          </a:p>
          <a:p>
            <a:pPr>
              <a:buNone/>
            </a:pPr>
            <a:r>
              <a:rPr lang="en-US" sz="2000" b="1" dirty="0" smtClean="0"/>
              <a:t>V’: [PERSON] &lt;- (AGNT) &lt;- [EAT]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u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: [GIRL] &lt;- (AGNT) &lt;- [EAT] -&gt; (MANR) -&gt; [FAST]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u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: [</a:t>
            </a:r>
            <a:r>
              <a:rPr lang="en-US" sz="2000" b="1" dirty="0" err="1" smtClean="0"/>
              <a:t>PERSON:sue</a:t>
            </a:r>
            <a:r>
              <a:rPr lang="en-US" sz="2000" b="1" dirty="0" smtClean="0"/>
              <a:t>] &lt;- (AGNT) &lt;- [EAT] -&gt; (OBJ) -&gt; [PIE]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w: [</a:t>
            </a:r>
            <a:r>
              <a:rPr lang="en-US" sz="2000" b="1" dirty="0" err="1" smtClean="0"/>
              <a:t>GIRL:sue</a:t>
            </a:r>
            <a:r>
              <a:rPr lang="en-US" sz="2000" b="1" dirty="0" smtClean="0"/>
              <a:t>] &lt;- (AGNT) &lt;- [EAT] -                                   </a:t>
            </a:r>
          </a:p>
          <a:p>
            <a:pPr>
              <a:buNone/>
            </a:pPr>
            <a:r>
              <a:rPr lang="en-US" sz="2000" b="1" dirty="0" smtClean="0"/>
              <a:t>                                                           -&gt; (MANR) -&gt;[FAST]                                  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             -&gt; (OBJ) -&gt; [PIE]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1081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Chapter 5</vt:lpstr>
      <vt:lpstr>Canonical Formation Rules</vt:lpstr>
      <vt:lpstr>Example</vt:lpstr>
      <vt:lpstr>Specialisation &amp; Generalisation Relations in CG</vt:lpstr>
      <vt:lpstr>Specialisation &amp; Generalisation Relations in CG (cont..)</vt:lpstr>
      <vt:lpstr>Projection</vt:lpstr>
      <vt:lpstr>Projection(cont..)</vt:lpstr>
      <vt:lpstr>Projection (cont..)</vt:lpstr>
      <vt:lpstr>Projection (cont..)</vt:lpstr>
      <vt:lpstr>Projection (cont..)</vt:lpstr>
      <vt:lpstr>Projection (cont..)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mama</dc:creator>
  <cp:lastModifiedBy>Ben</cp:lastModifiedBy>
  <cp:revision>42</cp:revision>
  <dcterms:created xsi:type="dcterms:W3CDTF">2010-04-02T03:39:48Z</dcterms:created>
  <dcterms:modified xsi:type="dcterms:W3CDTF">2010-04-08T01:24:44Z</dcterms:modified>
</cp:coreProperties>
</file>