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81"/>
  </p:normalViewPr>
  <p:slideViewPr>
    <p:cSldViewPr snapToGrid="0">
      <p:cViewPr varScale="1">
        <p:scale>
          <a:sx n="120" d="100"/>
          <a:sy n="120" d="100"/>
        </p:scale>
        <p:origin x="200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CA46-125B-7349-B71F-4453CF6BE861}" type="datetimeFigureOut">
              <a:rPr lang="de-DE" smtClean="0"/>
              <a:t>09.05.23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CE4E-D887-EC4E-8374-104B836620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5331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CA46-125B-7349-B71F-4453CF6BE861}" type="datetimeFigureOut">
              <a:rPr lang="de-DE" smtClean="0"/>
              <a:t>09.05.23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CE4E-D887-EC4E-8374-104B836620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504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CA46-125B-7349-B71F-4453CF6BE861}" type="datetimeFigureOut">
              <a:rPr lang="de-DE" smtClean="0"/>
              <a:t>09.05.23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CE4E-D887-EC4E-8374-104B836620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9667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CA46-125B-7349-B71F-4453CF6BE861}" type="datetimeFigureOut">
              <a:rPr lang="de-DE" smtClean="0"/>
              <a:t>09.05.23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CE4E-D887-EC4E-8374-104B836620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46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CA46-125B-7349-B71F-4453CF6BE861}" type="datetimeFigureOut">
              <a:rPr lang="de-DE" smtClean="0"/>
              <a:t>09.05.23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CE4E-D887-EC4E-8374-104B836620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34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CA46-125B-7349-B71F-4453CF6BE861}" type="datetimeFigureOut">
              <a:rPr lang="de-DE" smtClean="0"/>
              <a:t>09.05.23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CE4E-D887-EC4E-8374-104B836620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3250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CA46-125B-7349-B71F-4453CF6BE861}" type="datetimeFigureOut">
              <a:rPr lang="de-DE" smtClean="0"/>
              <a:t>09.05.23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CE4E-D887-EC4E-8374-104B836620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6695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CA46-125B-7349-B71F-4453CF6BE861}" type="datetimeFigureOut">
              <a:rPr lang="de-DE" smtClean="0"/>
              <a:t>09.05.23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CE4E-D887-EC4E-8374-104B836620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088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CA46-125B-7349-B71F-4453CF6BE861}" type="datetimeFigureOut">
              <a:rPr lang="de-DE" smtClean="0"/>
              <a:t>09.05.23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CE4E-D887-EC4E-8374-104B836620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4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CA46-125B-7349-B71F-4453CF6BE861}" type="datetimeFigureOut">
              <a:rPr lang="de-DE" smtClean="0"/>
              <a:t>09.05.23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CE4E-D887-EC4E-8374-104B836620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060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CCA46-125B-7349-B71F-4453CF6BE861}" type="datetimeFigureOut">
              <a:rPr lang="de-DE" smtClean="0"/>
              <a:t>09.05.23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DCE4E-D887-EC4E-8374-104B836620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726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CCA46-125B-7349-B71F-4453CF6BE861}" type="datetimeFigureOut">
              <a:rPr lang="de-DE" smtClean="0"/>
              <a:t>09.05.23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DCE4E-D887-EC4E-8374-104B836620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65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elle 28">
            <a:extLst>
              <a:ext uri="{FF2B5EF4-FFF2-40B4-BE49-F238E27FC236}">
                <a16:creationId xmlns:a16="http://schemas.microsoft.com/office/drawing/2014/main" id="{3E2AA80B-6338-537C-BC24-A69EC77E7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912099"/>
              </p:ext>
            </p:extLst>
          </p:nvPr>
        </p:nvGraphicFramePr>
        <p:xfrm>
          <a:off x="531628" y="4929862"/>
          <a:ext cx="8209571" cy="9043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41991">
                  <a:extLst>
                    <a:ext uri="{9D8B030D-6E8A-4147-A177-3AD203B41FA5}">
                      <a16:colId xmlns:a16="http://schemas.microsoft.com/office/drawing/2014/main" val="1483412956"/>
                    </a:ext>
                  </a:extLst>
                </a:gridCol>
                <a:gridCol w="1694532">
                  <a:extLst>
                    <a:ext uri="{9D8B030D-6E8A-4147-A177-3AD203B41FA5}">
                      <a16:colId xmlns:a16="http://schemas.microsoft.com/office/drawing/2014/main" val="2496961236"/>
                    </a:ext>
                  </a:extLst>
                </a:gridCol>
                <a:gridCol w="1368262">
                  <a:extLst>
                    <a:ext uri="{9D8B030D-6E8A-4147-A177-3AD203B41FA5}">
                      <a16:colId xmlns:a16="http://schemas.microsoft.com/office/drawing/2014/main" val="790941004"/>
                    </a:ext>
                  </a:extLst>
                </a:gridCol>
                <a:gridCol w="1368262">
                  <a:extLst>
                    <a:ext uri="{9D8B030D-6E8A-4147-A177-3AD203B41FA5}">
                      <a16:colId xmlns:a16="http://schemas.microsoft.com/office/drawing/2014/main" val="1134706730"/>
                    </a:ext>
                  </a:extLst>
                </a:gridCol>
                <a:gridCol w="1368262">
                  <a:extLst>
                    <a:ext uri="{9D8B030D-6E8A-4147-A177-3AD203B41FA5}">
                      <a16:colId xmlns:a16="http://schemas.microsoft.com/office/drawing/2014/main" val="3384269231"/>
                    </a:ext>
                  </a:extLst>
                </a:gridCol>
                <a:gridCol w="1368262">
                  <a:extLst>
                    <a:ext uri="{9D8B030D-6E8A-4147-A177-3AD203B41FA5}">
                      <a16:colId xmlns:a16="http://schemas.microsoft.com/office/drawing/2014/main" val="420537484"/>
                    </a:ext>
                  </a:extLst>
                </a:gridCol>
              </a:tblGrid>
              <a:tr h="904333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975051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483F50EE-C910-A7E3-2DAB-0C8C9D46C018}"/>
              </a:ext>
            </a:extLst>
          </p:cNvPr>
          <p:cNvSpPr/>
          <p:nvPr/>
        </p:nvSpPr>
        <p:spPr>
          <a:xfrm>
            <a:off x="2890014" y="251933"/>
            <a:ext cx="2183647" cy="62299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Helvetica" pitchFamily="2" charset="0"/>
              </a:rPr>
              <a:t>Kombinatorik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1ADC9A01-17EB-4D05-071A-52233B09F556}"/>
                  </a:ext>
                </a:extLst>
              </p:cNvPr>
              <p:cNvSpPr/>
              <p:nvPr/>
            </p:nvSpPr>
            <p:spPr>
              <a:xfrm>
                <a:off x="4728252" y="1145512"/>
                <a:ext cx="2626242" cy="1090558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600"/>
                  </a:spcAft>
                </a:pPr>
                <a:r>
                  <a:rPr lang="de-DE" b="1" dirty="0">
                    <a:solidFill>
                      <a:schemeClr val="tx1"/>
                    </a:solidFill>
                    <a:latin typeface="Helvetica" pitchFamily="2" charset="0"/>
                  </a:rPr>
                  <a:t>Auswahlproblem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DE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sz="1400" dirty="0">
                    <a:solidFill>
                      <a:schemeClr val="tx1"/>
                    </a:solidFill>
                    <a:latin typeface="Helvetica" pitchFamily="2" charset="0"/>
                  </a:rPr>
                  <a:t> Elemente werden aus </a:t>
                </a:r>
                <a14:m>
                  <m:oMath xmlns:m="http://schemas.openxmlformats.org/officeDocument/2006/math">
                    <m:r>
                      <a:rPr lang="de-DE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sz="1400" dirty="0">
                    <a:solidFill>
                      <a:schemeClr val="tx1"/>
                    </a:solidFill>
                    <a:latin typeface="Helvetica" pitchFamily="2" charset="0"/>
                  </a:rPr>
                  <a:t> Elementen ausgewählt</a:t>
                </a:r>
              </a:p>
            </p:txBody>
          </p:sp>
        </mc:Choice>
        <mc:Fallback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1ADC9A01-17EB-4D05-071A-52233B09F5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252" y="1145512"/>
                <a:ext cx="2626242" cy="109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DD7FEE87-BF73-ED73-766D-17B83719823F}"/>
                  </a:ext>
                </a:extLst>
              </p:cNvPr>
              <p:cNvSpPr/>
              <p:nvPr/>
            </p:nvSpPr>
            <p:spPr>
              <a:xfrm>
                <a:off x="472766" y="1145512"/>
                <a:ext cx="2626242" cy="1090558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600"/>
                  </a:spcAft>
                </a:pPr>
                <a:r>
                  <a:rPr lang="de-DE" b="1" dirty="0">
                    <a:solidFill>
                      <a:schemeClr val="tx1"/>
                    </a:solidFill>
                    <a:latin typeface="Helvetica" pitchFamily="2" charset="0"/>
                  </a:rPr>
                  <a:t>Anordnungsproblem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DE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sz="1400" dirty="0">
                    <a:solidFill>
                      <a:schemeClr val="tx1"/>
                    </a:solidFill>
                    <a:latin typeface="Helvetica" pitchFamily="2" charset="0"/>
                  </a:rPr>
                  <a:t> Elemente werden angeordnet</a:t>
                </a:r>
              </a:p>
            </p:txBody>
          </p:sp>
        </mc:Choice>
        <mc:Fallback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DD7FEE87-BF73-ED73-766D-17B837198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66" y="1145512"/>
                <a:ext cx="2626242" cy="1090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58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hteck 10">
            <a:extLst>
              <a:ext uri="{FF2B5EF4-FFF2-40B4-BE49-F238E27FC236}">
                <a16:creationId xmlns:a16="http://schemas.microsoft.com/office/drawing/2014/main" id="{395A7C79-8B25-BA83-94D5-79E298AA0DE7}"/>
              </a:ext>
            </a:extLst>
          </p:cNvPr>
          <p:cNvSpPr/>
          <p:nvPr/>
        </p:nvSpPr>
        <p:spPr>
          <a:xfrm>
            <a:off x="3733637" y="2562968"/>
            <a:ext cx="1977013" cy="81765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de-DE" b="1" dirty="0">
                <a:solidFill>
                  <a:schemeClr val="tx1"/>
                </a:solidFill>
                <a:latin typeface="Helvetica" pitchFamily="2" charset="0"/>
              </a:rPr>
              <a:t>Variation</a:t>
            </a:r>
          </a:p>
          <a:p>
            <a:pPr algn="ctr"/>
            <a:r>
              <a:rPr lang="de-DE" sz="1400" b="0" dirty="0">
                <a:solidFill>
                  <a:schemeClr val="tx1"/>
                </a:solidFill>
              </a:rPr>
              <a:t>Berücksichtigung der Reihenfolge</a:t>
            </a:r>
            <a:endParaRPr lang="de-DE" sz="14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E344DEE-6E78-1F23-4A15-53A4DE6161CF}"/>
              </a:ext>
            </a:extLst>
          </p:cNvPr>
          <p:cNvSpPr/>
          <p:nvPr/>
        </p:nvSpPr>
        <p:spPr>
          <a:xfrm>
            <a:off x="6412340" y="2562968"/>
            <a:ext cx="1977013" cy="81765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de-DE" b="1" dirty="0">
                <a:solidFill>
                  <a:schemeClr val="tx1"/>
                </a:solidFill>
                <a:latin typeface="Helvetica" pitchFamily="2" charset="0"/>
              </a:rPr>
              <a:t>Kombination</a:t>
            </a:r>
          </a:p>
          <a:p>
            <a:pPr algn="ctr"/>
            <a:r>
              <a:rPr lang="de-DE" sz="1400" b="0" dirty="0">
                <a:solidFill>
                  <a:schemeClr val="tx1"/>
                </a:solidFill>
              </a:rPr>
              <a:t>Vernachlässigung der Reihenfolge</a:t>
            </a:r>
            <a:endParaRPr lang="de-DE" sz="14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544D256-C05B-8FCA-9002-F709CB3E33F7}"/>
              </a:ext>
            </a:extLst>
          </p:cNvPr>
          <p:cNvSpPr/>
          <p:nvPr/>
        </p:nvSpPr>
        <p:spPr>
          <a:xfrm>
            <a:off x="797381" y="2562968"/>
            <a:ext cx="1977013" cy="81765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de-DE" b="1" dirty="0">
                <a:solidFill>
                  <a:schemeClr val="tx1"/>
                </a:solidFill>
                <a:latin typeface="Helvetica" pitchFamily="2" charset="0"/>
              </a:rPr>
              <a:t>Permutation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0531B71-D9CA-52E1-C3B8-C04E40A63652}"/>
              </a:ext>
            </a:extLst>
          </p:cNvPr>
          <p:cNvSpPr/>
          <p:nvPr/>
        </p:nvSpPr>
        <p:spPr>
          <a:xfrm>
            <a:off x="3981838" y="3681178"/>
            <a:ext cx="1480611" cy="52329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0" dirty="0">
                <a:solidFill>
                  <a:schemeClr val="tx1"/>
                </a:solidFill>
              </a:rPr>
              <a:t>Treten Elemente mehrfach auf?</a:t>
            </a:r>
            <a:endParaRPr lang="de-DE" sz="14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548893F-F0CD-CC9F-579A-2D3F8E4C3CE7}"/>
              </a:ext>
            </a:extLst>
          </p:cNvPr>
          <p:cNvSpPr/>
          <p:nvPr/>
        </p:nvSpPr>
        <p:spPr>
          <a:xfrm>
            <a:off x="6660541" y="3681178"/>
            <a:ext cx="1480611" cy="52329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0" dirty="0">
                <a:solidFill>
                  <a:schemeClr val="tx1"/>
                </a:solidFill>
              </a:rPr>
              <a:t>Treten Elemente mehrfach auf?</a:t>
            </a:r>
            <a:endParaRPr lang="de-DE" sz="14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986550C-88BD-9E99-9B2C-6D0B0BD58F06}"/>
              </a:ext>
            </a:extLst>
          </p:cNvPr>
          <p:cNvSpPr/>
          <p:nvPr/>
        </p:nvSpPr>
        <p:spPr>
          <a:xfrm>
            <a:off x="1045582" y="3681178"/>
            <a:ext cx="1480611" cy="52329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0" dirty="0">
                <a:solidFill>
                  <a:schemeClr val="tx1"/>
                </a:solidFill>
              </a:rPr>
              <a:t>Treten Elemente mehrfach auf?</a:t>
            </a:r>
            <a:endParaRPr lang="de-DE" sz="1400" dirty="0">
              <a:solidFill>
                <a:schemeClr val="tx1"/>
              </a:solidFill>
              <a:latin typeface="Helvetica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FC13A151-772D-D975-3997-FCB10CDE70CF}"/>
                  </a:ext>
                </a:extLst>
              </p:cNvPr>
              <p:cNvSpPr txBox="1"/>
              <p:nvPr/>
            </p:nvSpPr>
            <p:spPr>
              <a:xfrm>
                <a:off x="800582" y="5185186"/>
                <a:ext cx="4403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FC13A151-772D-D975-3997-FCB10CDE7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82" y="5185186"/>
                <a:ext cx="44031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D17E07F0-11D5-8B92-BC54-6DDEB7B20491}"/>
                  </a:ext>
                </a:extLst>
              </p:cNvPr>
              <p:cNvSpPr txBox="1"/>
              <p:nvPr/>
            </p:nvSpPr>
            <p:spPr>
              <a:xfrm>
                <a:off x="1573602" y="5053188"/>
                <a:ext cx="1883272" cy="657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!⋅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!⋅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…⋅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D17E07F0-11D5-8B92-BC54-6DDEB7B2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602" y="5053188"/>
                <a:ext cx="1883272" cy="6576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48FC4F7-83D1-7A56-E05C-5A99BDDF55B9}"/>
                  </a:ext>
                </a:extLst>
              </p:cNvPr>
              <p:cNvSpPr txBox="1"/>
              <p:nvPr/>
            </p:nvSpPr>
            <p:spPr>
              <a:xfrm>
                <a:off x="5145112" y="5194893"/>
                <a:ext cx="491673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48FC4F7-83D1-7A56-E05C-5A99BDDF5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112" y="5194893"/>
                <a:ext cx="491673" cy="3742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77745323-207D-355A-CB91-C5DB9869AFC6}"/>
                  </a:ext>
                </a:extLst>
              </p:cNvPr>
              <p:cNvSpPr txBox="1"/>
              <p:nvPr/>
            </p:nvSpPr>
            <p:spPr>
              <a:xfrm>
                <a:off x="3534484" y="5052002"/>
                <a:ext cx="1041760" cy="660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)!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77745323-207D-355A-CB91-C5DB9869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484" y="5052002"/>
                <a:ext cx="1041760" cy="660052"/>
              </a:xfrm>
              <a:prstGeom prst="rect">
                <a:avLst/>
              </a:prstGeom>
              <a:blipFill>
                <a:blip r:embed="rId7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79DAAAF-EBE7-5980-14EB-26334A5A1A20}"/>
                  </a:ext>
                </a:extLst>
              </p:cNvPr>
              <p:cNvSpPr txBox="1"/>
              <p:nvPr/>
            </p:nvSpPr>
            <p:spPr>
              <a:xfrm>
                <a:off x="6391785" y="5098681"/>
                <a:ext cx="600934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79DAAAF-EBE7-5980-14EB-26334A5A1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785" y="5098681"/>
                <a:ext cx="600934" cy="566694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32B67DDB-A19C-0CBD-EBF3-77ED7EB828F3}"/>
                  </a:ext>
                </a:extLst>
              </p:cNvPr>
              <p:cNvSpPr txBox="1"/>
              <p:nvPr/>
            </p:nvSpPr>
            <p:spPr>
              <a:xfrm>
                <a:off x="7325426" y="5069956"/>
                <a:ext cx="1415772" cy="624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32B67DDB-A19C-0CBD-EBF3-77ED7EB82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5426" y="5069956"/>
                <a:ext cx="1415772" cy="624145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019AEDD3-21E6-C66D-F6A7-D565612C0A4E}"/>
              </a:ext>
            </a:extLst>
          </p:cNvPr>
          <p:cNvGrpSpPr/>
          <p:nvPr/>
        </p:nvGrpSpPr>
        <p:grpSpPr>
          <a:xfrm>
            <a:off x="577524" y="4534165"/>
            <a:ext cx="2416726" cy="278115"/>
            <a:chOff x="589729" y="4831887"/>
            <a:chExt cx="2416726" cy="278115"/>
          </a:xfrm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06EEDD7C-E480-EC90-5D33-CF1771DEA120}"/>
                </a:ext>
              </a:extLst>
            </p:cNvPr>
            <p:cNvSpPr/>
            <p:nvPr/>
          </p:nvSpPr>
          <p:spPr>
            <a:xfrm>
              <a:off x="589729" y="4831887"/>
              <a:ext cx="965789" cy="278115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i="1" dirty="0">
                  <a:solidFill>
                    <a:schemeClr val="tx1"/>
                  </a:solidFill>
                </a:rPr>
                <a:t>o</a:t>
              </a:r>
              <a:r>
                <a:rPr lang="de-DE" sz="1400" b="0" i="1" dirty="0">
                  <a:solidFill>
                    <a:schemeClr val="tx1"/>
                  </a:solidFill>
                </a:rPr>
                <a:t>hne </a:t>
              </a:r>
              <a:r>
                <a:rPr lang="de-DE" sz="1400" b="0" i="1" dirty="0" err="1">
                  <a:solidFill>
                    <a:schemeClr val="tx1"/>
                  </a:solidFill>
                </a:rPr>
                <a:t>Wdh</a:t>
              </a:r>
              <a:r>
                <a:rPr lang="de-DE" sz="1400" b="0" i="1" dirty="0">
                  <a:solidFill>
                    <a:schemeClr val="tx1"/>
                  </a:solidFill>
                </a:rPr>
                <a:t>.</a:t>
              </a:r>
              <a:endParaRPr lang="de-DE" sz="1400" i="1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F684110E-0210-A9BF-B023-F91D3582958E}"/>
                </a:ext>
              </a:extLst>
            </p:cNvPr>
            <p:cNvSpPr/>
            <p:nvPr/>
          </p:nvSpPr>
          <p:spPr>
            <a:xfrm>
              <a:off x="2040666" y="4831887"/>
              <a:ext cx="965789" cy="278115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i="1" dirty="0">
                  <a:solidFill>
                    <a:schemeClr val="tx1"/>
                  </a:solidFill>
                </a:rPr>
                <a:t>mit</a:t>
              </a:r>
              <a:r>
                <a:rPr lang="de-DE" sz="1400" b="0" i="1" dirty="0">
                  <a:solidFill>
                    <a:schemeClr val="tx1"/>
                  </a:solidFill>
                </a:rPr>
                <a:t> </a:t>
              </a:r>
              <a:r>
                <a:rPr lang="de-DE" sz="1400" b="0" i="1" dirty="0" err="1">
                  <a:solidFill>
                    <a:schemeClr val="tx1"/>
                  </a:solidFill>
                </a:rPr>
                <a:t>Wdh</a:t>
              </a:r>
              <a:r>
                <a:rPr lang="de-DE" sz="1400" b="0" i="1" dirty="0">
                  <a:solidFill>
                    <a:schemeClr val="tx1"/>
                  </a:solidFill>
                </a:rPr>
                <a:t>.</a:t>
              </a:r>
              <a:endParaRPr lang="de-DE" sz="1400" i="1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083E9185-9AED-C977-4AA3-2DF18D3A9472}"/>
              </a:ext>
            </a:extLst>
          </p:cNvPr>
          <p:cNvGrpSpPr/>
          <p:nvPr/>
        </p:nvGrpSpPr>
        <p:grpSpPr>
          <a:xfrm>
            <a:off x="3596655" y="4534165"/>
            <a:ext cx="2250977" cy="278115"/>
            <a:chOff x="3572469" y="4831887"/>
            <a:chExt cx="2250977" cy="278115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8C5FB996-2784-0E6B-113F-FA1DF2BCB66A}"/>
                </a:ext>
              </a:extLst>
            </p:cNvPr>
            <p:cNvSpPr/>
            <p:nvPr/>
          </p:nvSpPr>
          <p:spPr>
            <a:xfrm>
              <a:off x="3572469" y="4831887"/>
              <a:ext cx="965789" cy="278115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i="1" dirty="0">
                  <a:solidFill>
                    <a:schemeClr val="tx1"/>
                  </a:solidFill>
                </a:rPr>
                <a:t>o</a:t>
              </a:r>
              <a:r>
                <a:rPr lang="de-DE" sz="1400" b="0" i="1" dirty="0">
                  <a:solidFill>
                    <a:schemeClr val="tx1"/>
                  </a:solidFill>
                </a:rPr>
                <a:t>hne </a:t>
              </a:r>
              <a:r>
                <a:rPr lang="de-DE" sz="1400" b="0" i="1" dirty="0" err="1">
                  <a:solidFill>
                    <a:schemeClr val="tx1"/>
                  </a:solidFill>
                </a:rPr>
                <a:t>Wdh</a:t>
              </a:r>
              <a:r>
                <a:rPr lang="de-DE" sz="1400" b="0" i="1" dirty="0">
                  <a:solidFill>
                    <a:schemeClr val="tx1"/>
                  </a:solidFill>
                </a:rPr>
                <a:t>.</a:t>
              </a:r>
              <a:endParaRPr lang="de-DE" sz="1400" i="1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4F99B127-9577-8111-E941-9406DDB03B48}"/>
                </a:ext>
              </a:extLst>
            </p:cNvPr>
            <p:cNvSpPr/>
            <p:nvPr/>
          </p:nvSpPr>
          <p:spPr>
            <a:xfrm>
              <a:off x="4857657" y="4831887"/>
              <a:ext cx="965789" cy="278115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i="1" dirty="0">
                  <a:solidFill>
                    <a:schemeClr val="tx1"/>
                  </a:solidFill>
                </a:rPr>
                <a:t>mit</a:t>
              </a:r>
              <a:r>
                <a:rPr lang="de-DE" sz="1400" b="0" i="1" dirty="0">
                  <a:solidFill>
                    <a:schemeClr val="tx1"/>
                  </a:solidFill>
                </a:rPr>
                <a:t> </a:t>
              </a:r>
              <a:r>
                <a:rPr lang="de-DE" sz="1400" b="0" i="1" dirty="0" err="1">
                  <a:solidFill>
                    <a:schemeClr val="tx1"/>
                  </a:solidFill>
                </a:rPr>
                <a:t>Wdh</a:t>
              </a:r>
              <a:r>
                <a:rPr lang="de-DE" sz="1400" b="0" i="1" dirty="0">
                  <a:solidFill>
                    <a:schemeClr val="tx1"/>
                  </a:solidFill>
                </a:rPr>
                <a:t>.</a:t>
              </a:r>
              <a:endParaRPr lang="de-DE" sz="1400" i="1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5459115F-2635-1675-2C29-B826C7521CCF}"/>
              </a:ext>
            </a:extLst>
          </p:cNvPr>
          <p:cNvGrpSpPr/>
          <p:nvPr/>
        </p:nvGrpSpPr>
        <p:grpSpPr>
          <a:xfrm>
            <a:off x="6247422" y="4534165"/>
            <a:ext cx="2306849" cy="278115"/>
            <a:chOff x="6209357" y="4831887"/>
            <a:chExt cx="2306849" cy="278115"/>
          </a:xfrm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6205A127-CDB2-4B06-286B-BC7BA3654D79}"/>
                </a:ext>
              </a:extLst>
            </p:cNvPr>
            <p:cNvSpPr/>
            <p:nvPr/>
          </p:nvSpPr>
          <p:spPr>
            <a:xfrm>
              <a:off x="6209357" y="4831887"/>
              <a:ext cx="965789" cy="278115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i="1" dirty="0">
                  <a:solidFill>
                    <a:schemeClr val="tx1"/>
                  </a:solidFill>
                </a:rPr>
                <a:t>o</a:t>
              </a:r>
              <a:r>
                <a:rPr lang="de-DE" sz="1400" b="0" i="1" dirty="0">
                  <a:solidFill>
                    <a:schemeClr val="tx1"/>
                  </a:solidFill>
                </a:rPr>
                <a:t>hne </a:t>
              </a:r>
              <a:r>
                <a:rPr lang="de-DE" sz="1400" b="0" i="1" dirty="0" err="1">
                  <a:solidFill>
                    <a:schemeClr val="tx1"/>
                  </a:solidFill>
                </a:rPr>
                <a:t>Wdh</a:t>
              </a:r>
              <a:r>
                <a:rPr lang="de-DE" sz="1400" b="0" i="1" dirty="0">
                  <a:solidFill>
                    <a:schemeClr val="tx1"/>
                  </a:solidFill>
                </a:rPr>
                <a:t>.</a:t>
              </a:r>
              <a:endParaRPr lang="de-DE" sz="1400" i="1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4C1253AF-2F2E-30F4-0CAE-C5290B78C798}"/>
                </a:ext>
              </a:extLst>
            </p:cNvPr>
            <p:cNvSpPr/>
            <p:nvPr/>
          </p:nvSpPr>
          <p:spPr>
            <a:xfrm>
              <a:off x="7550417" y="4831887"/>
              <a:ext cx="965789" cy="278115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i="1" dirty="0">
                  <a:solidFill>
                    <a:schemeClr val="tx1"/>
                  </a:solidFill>
                </a:rPr>
                <a:t>mit</a:t>
              </a:r>
              <a:r>
                <a:rPr lang="de-DE" sz="1400" b="0" i="1" dirty="0">
                  <a:solidFill>
                    <a:schemeClr val="tx1"/>
                  </a:solidFill>
                </a:rPr>
                <a:t> </a:t>
              </a:r>
              <a:r>
                <a:rPr lang="de-DE" sz="1400" b="0" i="1" dirty="0" err="1">
                  <a:solidFill>
                    <a:schemeClr val="tx1"/>
                  </a:solidFill>
                </a:rPr>
                <a:t>Wdh</a:t>
              </a:r>
              <a:r>
                <a:rPr lang="de-DE" sz="1400" b="0" i="1" dirty="0">
                  <a:solidFill>
                    <a:schemeClr val="tx1"/>
                  </a:solidFill>
                </a:rPr>
                <a:t>.</a:t>
              </a:r>
              <a:endParaRPr lang="de-DE" sz="1400" i="1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5971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Tabelle 28">
            <a:extLst>
              <a:ext uri="{FF2B5EF4-FFF2-40B4-BE49-F238E27FC236}">
                <a16:creationId xmlns:a16="http://schemas.microsoft.com/office/drawing/2014/main" id="{3E2AA80B-6338-537C-BC24-A69EC77E7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056595"/>
              </p:ext>
            </p:extLst>
          </p:nvPr>
        </p:nvGraphicFramePr>
        <p:xfrm>
          <a:off x="472765" y="5206320"/>
          <a:ext cx="8268431" cy="90433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4223">
                  <a:extLst>
                    <a:ext uri="{9D8B030D-6E8A-4147-A177-3AD203B41FA5}">
                      <a16:colId xmlns:a16="http://schemas.microsoft.com/office/drawing/2014/main" val="1483412956"/>
                    </a:ext>
                  </a:extLst>
                </a:gridCol>
                <a:gridCol w="1813993">
                  <a:extLst>
                    <a:ext uri="{9D8B030D-6E8A-4147-A177-3AD203B41FA5}">
                      <a16:colId xmlns:a16="http://schemas.microsoft.com/office/drawing/2014/main" val="2496961236"/>
                    </a:ext>
                  </a:extLst>
                </a:gridCol>
                <a:gridCol w="1438685">
                  <a:extLst>
                    <a:ext uri="{9D8B030D-6E8A-4147-A177-3AD203B41FA5}">
                      <a16:colId xmlns:a16="http://schemas.microsoft.com/office/drawing/2014/main" val="790941004"/>
                    </a:ext>
                  </a:extLst>
                </a:gridCol>
                <a:gridCol w="1292732">
                  <a:extLst>
                    <a:ext uri="{9D8B030D-6E8A-4147-A177-3AD203B41FA5}">
                      <a16:colId xmlns:a16="http://schemas.microsoft.com/office/drawing/2014/main" val="1134706730"/>
                    </a:ext>
                  </a:extLst>
                </a:gridCol>
                <a:gridCol w="1260726">
                  <a:extLst>
                    <a:ext uri="{9D8B030D-6E8A-4147-A177-3AD203B41FA5}">
                      <a16:colId xmlns:a16="http://schemas.microsoft.com/office/drawing/2014/main" val="3384269231"/>
                    </a:ext>
                  </a:extLst>
                </a:gridCol>
                <a:gridCol w="1378072">
                  <a:extLst>
                    <a:ext uri="{9D8B030D-6E8A-4147-A177-3AD203B41FA5}">
                      <a16:colId xmlns:a16="http://schemas.microsoft.com/office/drawing/2014/main" val="420537484"/>
                    </a:ext>
                  </a:extLst>
                </a:gridCol>
              </a:tblGrid>
              <a:tr h="904333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975051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483F50EE-C910-A7E3-2DAB-0C8C9D46C018}"/>
              </a:ext>
            </a:extLst>
          </p:cNvPr>
          <p:cNvSpPr/>
          <p:nvPr/>
        </p:nvSpPr>
        <p:spPr>
          <a:xfrm>
            <a:off x="2890014" y="379529"/>
            <a:ext cx="2183647" cy="62299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>
                <a:solidFill>
                  <a:schemeClr val="tx1"/>
                </a:solidFill>
                <a:latin typeface="Helvetica" pitchFamily="2" charset="0"/>
              </a:rPr>
              <a:t>Kombinatorik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1ADC9A01-17EB-4D05-071A-52233B09F556}"/>
                  </a:ext>
                </a:extLst>
              </p:cNvPr>
              <p:cNvSpPr/>
              <p:nvPr/>
            </p:nvSpPr>
            <p:spPr>
              <a:xfrm>
                <a:off x="4728252" y="1273108"/>
                <a:ext cx="2626242" cy="10905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600"/>
                  </a:spcAft>
                </a:pPr>
                <a:r>
                  <a:rPr lang="de-DE" b="1" dirty="0">
                    <a:solidFill>
                      <a:schemeClr val="tx1"/>
                    </a:solidFill>
                    <a:latin typeface="Helvetica" pitchFamily="2" charset="0"/>
                  </a:rPr>
                  <a:t>Auswahlproblem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DE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de-DE" sz="1400" dirty="0">
                    <a:solidFill>
                      <a:schemeClr val="bg1">
                        <a:lumMod val="50000"/>
                      </a:schemeClr>
                    </a:solidFill>
                    <a:latin typeface="Helvetica" pitchFamily="2" charset="0"/>
                  </a:rPr>
                  <a:t> Elemente werden aus </a:t>
                </a:r>
                <a14:m>
                  <m:oMath xmlns:m="http://schemas.openxmlformats.org/officeDocument/2006/math">
                    <m:r>
                      <a:rPr lang="de-DE" sz="14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sz="1400" dirty="0">
                    <a:solidFill>
                      <a:schemeClr val="bg1">
                        <a:lumMod val="50000"/>
                      </a:schemeClr>
                    </a:solidFill>
                    <a:latin typeface="Helvetica" pitchFamily="2" charset="0"/>
                  </a:rPr>
                  <a:t> Elementen ausgewählt</a:t>
                </a:r>
              </a:p>
            </p:txBody>
          </p:sp>
        </mc:Choice>
        <mc:Fallback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1ADC9A01-17EB-4D05-071A-52233B09F5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8252" y="1273108"/>
                <a:ext cx="2626242" cy="109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5875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DD7FEE87-BF73-ED73-766D-17B83719823F}"/>
                  </a:ext>
                </a:extLst>
              </p:cNvPr>
              <p:cNvSpPr/>
              <p:nvPr/>
            </p:nvSpPr>
            <p:spPr>
              <a:xfrm>
                <a:off x="472766" y="1273108"/>
                <a:ext cx="2626242" cy="109055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587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Aft>
                    <a:spcPts val="600"/>
                  </a:spcAft>
                </a:pPr>
                <a:r>
                  <a:rPr lang="de-DE" b="1" dirty="0">
                    <a:solidFill>
                      <a:schemeClr val="tx1"/>
                    </a:solidFill>
                    <a:latin typeface="Helvetica" pitchFamily="2" charset="0"/>
                  </a:rPr>
                  <a:t>Anordnungsproblem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de-DE" sz="1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de-DE" sz="1400" dirty="0">
                    <a:solidFill>
                      <a:schemeClr val="bg1">
                        <a:lumMod val="50000"/>
                      </a:schemeClr>
                    </a:solidFill>
                    <a:latin typeface="Helvetica" pitchFamily="2" charset="0"/>
                  </a:rPr>
                  <a:t> Elemente werden angeordnet</a:t>
                </a:r>
              </a:p>
            </p:txBody>
          </p:sp>
        </mc:Choice>
        <mc:Fallback>
          <p:sp>
            <p:nvSpPr>
              <p:cNvPr id="8" name="Rechteck 7">
                <a:extLst>
                  <a:ext uri="{FF2B5EF4-FFF2-40B4-BE49-F238E27FC236}">
                    <a16:creationId xmlns:a16="http://schemas.microsoft.com/office/drawing/2014/main" id="{DD7FEE87-BF73-ED73-766D-17B837198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66" y="1273108"/>
                <a:ext cx="2626242" cy="10905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5875"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hteck 10">
            <a:extLst>
              <a:ext uri="{FF2B5EF4-FFF2-40B4-BE49-F238E27FC236}">
                <a16:creationId xmlns:a16="http://schemas.microsoft.com/office/drawing/2014/main" id="{395A7C79-8B25-BA83-94D5-79E298AA0DE7}"/>
              </a:ext>
            </a:extLst>
          </p:cNvPr>
          <p:cNvSpPr/>
          <p:nvPr/>
        </p:nvSpPr>
        <p:spPr>
          <a:xfrm>
            <a:off x="3733637" y="2839426"/>
            <a:ext cx="1977013" cy="81765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de-DE" b="1" dirty="0">
                <a:solidFill>
                  <a:schemeClr val="tx1"/>
                </a:solidFill>
                <a:latin typeface="Helvetica" pitchFamily="2" charset="0"/>
              </a:rPr>
              <a:t>Variation</a:t>
            </a:r>
          </a:p>
          <a:p>
            <a:pPr algn="ctr"/>
            <a:r>
              <a:rPr lang="de-DE" sz="1400" b="0" dirty="0">
                <a:solidFill>
                  <a:schemeClr val="bg1">
                    <a:lumMod val="50000"/>
                  </a:schemeClr>
                </a:solidFill>
              </a:rPr>
              <a:t>Berücksichtigung der Reihenfolge</a:t>
            </a:r>
            <a:endParaRPr lang="de-DE" sz="1400" dirty="0">
              <a:solidFill>
                <a:schemeClr val="bg1">
                  <a:lumMod val="50000"/>
                </a:schemeClr>
              </a:solidFill>
              <a:latin typeface="Helvetica" pitchFamily="2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E344DEE-6E78-1F23-4A15-53A4DE6161CF}"/>
              </a:ext>
            </a:extLst>
          </p:cNvPr>
          <p:cNvSpPr/>
          <p:nvPr/>
        </p:nvSpPr>
        <p:spPr>
          <a:xfrm>
            <a:off x="6412340" y="2839426"/>
            <a:ext cx="1977013" cy="81765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de-DE" b="1" dirty="0">
                <a:solidFill>
                  <a:schemeClr val="tx1"/>
                </a:solidFill>
                <a:latin typeface="Helvetica" pitchFamily="2" charset="0"/>
              </a:rPr>
              <a:t>Kombination</a:t>
            </a:r>
          </a:p>
          <a:p>
            <a:pPr algn="ctr"/>
            <a:r>
              <a:rPr lang="de-DE" sz="1400" b="0" dirty="0">
                <a:solidFill>
                  <a:schemeClr val="bg1">
                    <a:lumMod val="50000"/>
                  </a:schemeClr>
                </a:solidFill>
              </a:rPr>
              <a:t>Vernachlässigung der Reihenfolge</a:t>
            </a:r>
            <a:endParaRPr lang="de-DE" sz="1400" dirty="0">
              <a:solidFill>
                <a:schemeClr val="bg1">
                  <a:lumMod val="50000"/>
                </a:schemeClr>
              </a:solidFill>
              <a:latin typeface="Helvetica" pitchFamily="2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544D256-C05B-8FCA-9002-F709CB3E33F7}"/>
              </a:ext>
            </a:extLst>
          </p:cNvPr>
          <p:cNvSpPr/>
          <p:nvPr/>
        </p:nvSpPr>
        <p:spPr>
          <a:xfrm>
            <a:off x="797381" y="2839426"/>
            <a:ext cx="1977013" cy="817658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de-DE" b="1" dirty="0">
                <a:solidFill>
                  <a:schemeClr val="tx1"/>
                </a:solidFill>
                <a:latin typeface="Helvetica" pitchFamily="2" charset="0"/>
              </a:rPr>
              <a:t>Permutation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50531B71-D9CA-52E1-C3B8-C04E40A63652}"/>
              </a:ext>
            </a:extLst>
          </p:cNvPr>
          <p:cNvSpPr/>
          <p:nvPr/>
        </p:nvSpPr>
        <p:spPr>
          <a:xfrm>
            <a:off x="3981838" y="3787508"/>
            <a:ext cx="1480611" cy="523294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0" dirty="0">
                <a:solidFill>
                  <a:schemeClr val="tx1"/>
                </a:solidFill>
              </a:rPr>
              <a:t>Treten Elemente mehrfach auf?</a:t>
            </a:r>
            <a:endParaRPr lang="de-DE" sz="14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5548893F-F0CD-CC9F-579A-2D3F8E4C3CE7}"/>
              </a:ext>
            </a:extLst>
          </p:cNvPr>
          <p:cNvSpPr/>
          <p:nvPr/>
        </p:nvSpPr>
        <p:spPr>
          <a:xfrm>
            <a:off x="6660541" y="3787508"/>
            <a:ext cx="1480611" cy="523294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0" dirty="0">
                <a:solidFill>
                  <a:schemeClr val="tx1"/>
                </a:solidFill>
              </a:rPr>
              <a:t>Treten Elemente mehrfach auf?</a:t>
            </a:r>
            <a:endParaRPr lang="de-DE" sz="14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986550C-88BD-9E99-9B2C-6D0B0BD58F06}"/>
              </a:ext>
            </a:extLst>
          </p:cNvPr>
          <p:cNvSpPr/>
          <p:nvPr/>
        </p:nvSpPr>
        <p:spPr>
          <a:xfrm>
            <a:off x="1045582" y="3787508"/>
            <a:ext cx="1480611" cy="523294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0" dirty="0">
                <a:solidFill>
                  <a:schemeClr val="tx1"/>
                </a:solidFill>
              </a:rPr>
              <a:t>Treten Elemente mehrfach auf?</a:t>
            </a:r>
            <a:endParaRPr lang="de-DE" sz="1400" dirty="0">
              <a:solidFill>
                <a:schemeClr val="tx1"/>
              </a:solidFill>
              <a:latin typeface="Helvetica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FC13A151-772D-D975-3997-FCB10CDE70CF}"/>
                  </a:ext>
                </a:extLst>
              </p:cNvPr>
              <p:cNvSpPr txBox="1"/>
              <p:nvPr/>
            </p:nvSpPr>
            <p:spPr>
              <a:xfrm>
                <a:off x="800582" y="5473820"/>
                <a:ext cx="4403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FC13A151-772D-D975-3997-FCB10CDE70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82" y="5473820"/>
                <a:ext cx="44031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D17E07F0-11D5-8B92-BC54-6DDEB7B20491}"/>
                  </a:ext>
                </a:extLst>
              </p:cNvPr>
              <p:cNvSpPr txBox="1"/>
              <p:nvPr/>
            </p:nvSpPr>
            <p:spPr>
              <a:xfrm>
                <a:off x="1523772" y="5329646"/>
                <a:ext cx="1883272" cy="657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!⋅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!⋅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…⋅</m:t>
                          </m:r>
                          <m:sSub>
                            <m:sSub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D17E07F0-11D5-8B92-BC54-6DDEB7B20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772" y="5329646"/>
                <a:ext cx="1883272" cy="6576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48FC4F7-83D1-7A56-E05C-5A99BDDF55B9}"/>
                  </a:ext>
                </a:extLst>
              </p:cNvPr>
              <p:cNvSpPr txBox="1"/>
              <p:nvPr/>
            </p:nvSpPr>
            <p:spPr>
              <a:xfrm>
                <a:off x="5187644" y="5471351"/>
                <a:ext cx="491673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48FC4F7-83D1-7A56-E05C-5A99BDDF5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644" y="5471351"/>
                <a:ext cx="491673" cy="3742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77745323-207D-355A-CB91-C5DB9869AFC6}"/>
                  </a:ext>
                </a:extLst>
              </p:cNvPr>
              <p:cNvSpPr txBox="1"/>
              <p:nvPr/>
            </p:nvSpPr>
            <p:spPr>
              <a:xfrm>
                <a:off x="3565220" y="5328460"/>
                <a:ext cx="1041760" cy="6600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)!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1" name="Textfeld 20">
                <a:extLst>
                  <a:ext uri="{FF2B5EF4-FFF2-40B4-BE49-F238E27FC236}">
                    <a16:creationId xmlns:a16="http://schemas.microsoft.com/office/drawing/2014/main" id="{77745323-207D-355A-CB91-C5DB9869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5220" y="5328460"/>
                <a:ext cx="1041760" cy="660052"/>
              </a:xfrm>
              <a:prstGeom prst="rect">
                <a:avLst/>
              </a:prstGeom>
              <a:blipFill>
                <a:blip r:embed="rId7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79DAAAF-EBE7-5980-14EB-26334A5A1A20}"/>
                  </a:ext>
                </a:extLst>
              </p:cNvPr>
              <p:cNvSpPr txBox="1"/>
              <p:nvPr/>
            </p:nvSpPr>
            <p:spPr>
              <a:xfrm>
                <a:off x="6391785" y="5375139"/>
                <a:ext cx="600934" cy="566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179DAAAF-EBE7-5980-14EB-26334A5A1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785" y="5375139"/>
                <a:ext cx="600934" cy="566694"/>
              </a:xfrm>
              <a:prstGeom prst="rect">
                <a:avLst/>
              </a:prstGeom>
              <a:blipFill>
                <a:blip r:embed="rId8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32B67DDB-A19C-0CBD-EBF3-77ED7EB828F3}"/>
                  </a:ext>
                </a:extLst>
              </p:cNvPr>
              <p:cNvSpPr txBox="1"/>
              <p:nvPr/>
            </p:nvSpPr>
            <p:spPr>
              <a:xfrm>
                <a:off x="7378591" y="5346414"/>
                <a:ext cx="1415772" cy="624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32B67DDB-A19C-0CBD-EBF3-77ED7EB82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591" y="5346414"/>
                <a:ext cx="1415772" cy="624145"/>
              </a:xfrm>
              <a:prstGeom prst="rect">
                <a:avLst/>
              </a:prstGeom>
              <a:blipFill>
                <a:blip r:embed="rId9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019AEDD3-21E6-C66D-F6A7-D565612C0A4E}"/>
              </a:ext>
            </a:extLst>
          </p:cNvPr>
          <p:cNvGrpSpPr/>
          <p:nvPr/>
        </p:nvGrpSpPr>
        <p:grpSpPr>
          <a:xfrm>
            <a:off x="577524" y="4810623"/>
            <a:ext cx="2416726" cy="278115"/>
            <a:chOff x="589729" y="4831887"/>
            <a:chExt cx="2416726" cy="278115"/>
          </a:xfrm>
          <a:solidFill>
            <a:schemeClr val="bg1">
              <a:lumMod val="95000"/>
            </a:schemeClr>
          </a:solidFill>
        </p:grpSpPr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06EEDD7C-E480-EC90-5D33-CF1771DEA120}"/>
                </a:ext>
              </a:extLst>
            </p:cNvPr>
            <p:cNvSpPr/>
            <p:nvPr/>
          </p:nvSpPr>
          <p:spPr>
            <a:xfrm>
              <a:off x="589729" y="4831887"/>
              <a:ext cx="965789" cy="278115"/>
            </a:xfrm>
            <a:prstGeom prst="rect">
              <a:avLst/>
            </a:prstGeom>
            <a:grp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i="1" dirty="0">
                  <a:solidFill>
                    <a:schemeClr val="tx1"/>
                  </a:solidFill>
                </a:rPr>
                <a:t>o</a:t>
              </a:r>
              <a:r>
                <a:rPr lang="de-DE" sz="1400" b="0" i="1" dirty="0">
                  <a:solidFill>
                    <a:schemeClr val="tx1"/>
                  </a:solidFill>
                </a:rPr>
                <a:t>hne </a:t>
              </a:r>
              <a:r>
                <a:rPr lang="de-DE" sz="1400" b="0" i="1" dirty="0" err="1">
                  <a:solidFill>
                    <a:schemeClr val="tx1"/>
                  </a:solidFill>
                </a:rPr>
                <a:t>Wdh</a:t>
              </a:r>
              <a:r>
                <a:rPr lang="de-DE" sz="1400" b="0" i="1" dirty="0">
                  <a:solidFill>
                    <a:schemeClr val="tx1"/>
                  </a:solidFill>
                </a:rPr>
                <a:t>.</a:t>
              </a:r>
              <a:endParaRPr lang="de-DE" sz="1400" i="1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F684110E-0210-A9BF-B023-F91D3582958E}"/>
                </a:ext>
              </a:extLst>
            </p:cNvPr>
            <p:cNvSpPr/>
            <p:nvPr/>
          </p:nvSpPr>
          <p:spPr>
            <a:xfrm>
              <a:off x="2040666" y="4831887"/>
              <a:ext cx="965789" cy="278115"/>
            </a:xfrm>
            <a:prstGeom prst="rect">
              <a:avLst/>
            </a:prstGeom>
            <a:grp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i="1" dirty="0">
                  <a:solidFill>
                    <a:schemeClr val="tx1"/>
                  </a:solidFill>
                </a:rPr>
                <a:t>mit</a:t>
              </a:r>
              <a:r>
                <a:rPr lang="de-DE" sz="1400" b="0" i="1" dirty="0">
                  <a:solidFill>
                    <a:schemeClr val="tx1"/>
                  </a:solidFill>
                </a:rPr>
                <a:t> </a:t>
              </a:r>
              <a:r>
                <a:rPr lang="de-DE" sz="1400" b="0" i="1" dirty="0" err="1">
                  <a:solidFill>
                    <a:schemeClr val="tx1"/>
                  </a:solidFill>
                </a:rPr>
                <a:t>Wdh</a:t>
              </a:r>
              <a:r>
                <a:rPr lang="de-DE" sz="1400" b="0" i="1" dirty="0">
                  <a:solidFill>
                    <a:schemeClr val="tx1"/>
                  </a:solidFill>
                </a:rPr>
                <a:t>.</a:t>
              </a:r>
              <a:endParaRPr lang="de-DE" sz="1400" i="1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</p:grp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083E9185-9AED-C977-4AA3-2DF18D3A9472}"/>
              </a:ext>
            </a:extLst>
          </p:cNvPr>
          <p:cNvGrpSpPr/>
          <p:nvPr/>
        </p:nvGrpSpPr>
        <p:grpSpPr>
          <a:xfrm>
            <a:off x="3596655" y="4810623"/>
            <a:ext cx="2250977" cy="278115"/>
            <a:chOff x="3572469" y="4831887"/>
            <a:chExt cx="2250977" cy="278115"/>
          </a:xfrm>
          <a:solidFill>
            <a:schemeClr val="bg1">
              <a:lumMod val="95000"/>
            </a:schemeClr>
          </a:solidFill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8C5FB996-2784-0E6B-113F-FA1DF2BCB66A}"/>
                </a:ext>
              </a:extLst>
            </p:cNvPr>
            <p:cNvSpPr/>
            <p:nvPr/>
          </p:nvSpPr>
          <p:spPr>
            <a:xfrm>
              <a:off x="3572469" y="4831887"/>
              <a:ext cx="965789" cy="278115"/>
            </a:xfrm>
            <a:prstGeom prst="rect">
              <a:avLst/>
            </a:prstGeom>
            <a:grp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i="1" dirty="0">
                  <a:solidFill>
                    <a:schemeClr val="tx1"/>
                  </a:solidFill>
                </a:rPr>
                <a:t>o</a:t>
              </a:r>
              <a:r>
                <a:rPr lang="de-DE" sz="1400" b="0" i="1" dirty="0">
                  <a:solidFill>
                    <a:schemeClr val="tx1"/>
                  </a:solidFill>
                </a:rPr>
                <a:t>hne </a:t>
              </a:r>
              <a:r>
                <a:rPr lang="de-DE" sz="1400" b="0" i="1" dirty="0" err="1">
                  <a:solidFill>
                    <a:schemeClr val="tx1"/>
                  </a:solidFill>
                </a:rPr>
                <a:t>Wdh</a:t>
              </a:r>
              <a:r>
                <a:rPr lang="de-DE" sz="1400" b="0" i="1" dirty="0">
                  <a:solidFill>
                    <a:schemeClr val="tx1"/>
                  </a:solidFill>
                </a:rPr>
                <a:t>.</a:t>
              </a:r>
              <a:endParaRPr lang="de-DE" sz="1400" i="1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4F99B127-9577-8111-E941-9406DDB03B48}"/>
                </a:ext>
              </a:extLst>
            </p:cNvPr>
            <p:cNvSpPr/>
            <p:nvPr/>
          </p:nvSpPr>
          <p:spPr>
            <a:xfrm>
              <a:off x="4857657" y="4831887"/>
              <a:ext cx="965789" cy="278115"/>
            </a:xfrm>
            <a:prstGeom prst="rect">
              <a:avLst/>
            </a:prstGeom>
            <a:grp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i="1" dirty="0">
                  <a:solidFill>
                    <a:schemeClr val="tx1"/>
                  </a:solidFill>
                </a:rPr>
                <a:t>mit</a:t>
              </a:r>
              <a:r>
                <a:rPr lang="de-DE" sz="1400" b="0" i="1" dirty="0">
                  <a:solidFill>
                    <a:schemeClr val="tx1"/>
                  </a:solidFill>
                </a:rPr>
                <a:t> </a:t>
              </a:r>
              <a:r>
                <a:rPr lang="de-DE" sz="1400" b="0" i="1" dirty="0" err="1">
                  <a:solidFill>
                    <a:schemeClr val="tx1"/>
                  </a:solidFill>
                </a:rPr>
                <a:t>Wdh</a:t>
              </a:r>
              <a:r>
                <a:rPr lang="de-DE" sz="1400" b="0" i="1" dirty="0">
                  <a:solidFill>
                    <a:schemeClr val="tx1"/>
                  </a:solidFill>
                </a:rPr>
                <a:t>.</a:t>
              </a:r>
              <a:endParaRPr lang="de-DE" sz="1400" i="1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5459115F-2635-1675-2C29-B826C7521CCF}"/>
              </a:ext>
            </a:extLst>
          </p:cNvPr>
          <p:cNvGrpSpPr/>
          <p:nvPr/>
        </p:nvGrpSpPr>
        <p:grpSpPr>
          <a:xfrm>
            <a:off x="6247422" y="4810623"/>
            <a:ext cx="2306849" cy="278115"/>
            <a:chOff x="6209357" y="4831887"/>
            <a:chExt cx="2306849" cy="278115"/>
          </a:xfrm>
          <a:solidFill>
            <a:schemeClr val="bg1">
              <a:lumMod val="95000"/>
            </a:schemeClr>
          </a:solidFill>
        </p:grpSpPr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6205A127-CDB2-4B06-286B-BC7BA3654D79}"/>
                </a:ext>
              </a:extLst>
            </p:cNvPr>
            <p:cNvSpPr/>
            <p:nvPr/>
          </p:nvSpPr>
          <p:spPr>
            <a:xfrm>
              <a:off x="6209357" y="4831887"/>
              <a:ext cx="965789" cy="278115"/>
            </a:xfrm>
            <a:prstGeom prst="rect">
              <a:avLst/>
            </a:prstGeom>
            <a:grp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i="1" dirty="0">
                  <a:solidFill>
                    <a:schemeClr val="tx1"/>
                  </a:solidFill>
                </a:rPr>
                <a:t>o</a:t>
              </a:r>
              <a:r>
                <a:rPr lang="de-DE" sz="1400" b="0" i="1" dirty="0">
                  <a:solidFill>
                    <a:schemeClr val="tx1"/>
                  </a:solidFill>
                </a:rPr>
                <a:t>hne </a:t>
              </a:r>
              <a:r>
                <a:rPr lang="de-DE" sz="1400" b="0" i="1" dirty="0" err="1">
                  <a:solidFill>
                    <a:schemeClr val="tx1"/>
                  </a:solidFill>
                </a:rPr>
                <a:t>Wdh</a:t>
              </a:r>
              <a:r>
                <a:rPr lang="de-DE" sz="1400" b="0" i="1" dirty="0">
                  <a:solidFill>
                    <a:schemeClr val="tx1"/>
                  </a:solidFill>
                </a:rPr>
                <a:t>.</a:t>
              </a:r>
              <a:endParaRPr lang="de-DE" sz="1400" i="1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4C1253AF-2F2E-30F4-0CAE-C5290B78C798}"/>
                </a:ext>
              </a:extLst>
            </p:cNvPr>
            <p:cNvSpPr/>
            <p:nvPr/>
          </p:nvSpPr>
          <p:spPr>
            <a:xfrm>
              <a:off x="7550417" y="4831887"/>
              <a:ext cx="965789" cy="278115"/>
            </a:xfrm>
            <a:prstGeom prst="rect">
              <a:avLst/>
            </a:prstGeom>
            <a:grpFill/>
            <a:ln w="158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i="1" dirty="0">
                  <a:solidFill>
                    <a:schemeClr val="tx1"/>
                  </a:solidFill>
                </a:rPr>
                <a:t>mit</a:t>
              </a:r>
              <a:r>
                <a:rPr lang="de-DE" sz="1400" b="0" i="1" dirty="0">
                  <a:solidFill>
                    <a:schemeClr val="tx1"/>
                  </a:solidFill>
                </a:rPr>
                <a:t> </a:t>
              </a:r>
              <a:r>
                <a:rPr lang="de-DE" sz="1400" b="0" i="1" dirty="0" err="1">
                  <a:solidFill>
                    <a:schemeClr val="tx1"/>
                  </a:solidFill>
                </a:rPr>
                <a:t>Wdh</a:t>
              </a:r>
              <a:r>
                <a:rPr lang="de-DE" sz="1400" b="0" i="1" dirty="0">
                  <a:solidFill>
                    <a:schemeClr val="tx1"/>
                  </a:solidFill>
                </a:rPr>
                <a:t>.</a:t>
              </a:r>
              <a:endParaRPr lang="de-DE" sz="1400" i="1" dirty="0">
                <a:solidFill>
                  <a:schemeClr val="tx1"/>
                </a:solidFill>
                <a:latin typeface="Helvetica" pitchFamily="2" charset="0"/>
              </a:endParaRPr>
            </a:p>
          </p:txBody>
        </p:sp>
      </p:grpSp>
      <p:cxnSp>
        <p:nvCxnSpPr>
          <p:cNvPr id="6" name="Gewinkelte Verbindung 5">
            <a:extLst>
              <a:ext uri="{FF2B5EF4-FFF2-40B4-BE49-F238E27FC236}">
                <a16:creationId xmlns:a16="http://schemas.microsoft.com/office/drawing/2014/main" id="{1029F2C1-6388-0C6E-2CDC-AE3CD180B67A}"/>
              </a:ext>
            </a:extLst>
          </p:cNvPr>
          <p:cNvCxnSpPr>
            <a:stCxn id="5" idx="2"/>
            <a:endCxn id="7" idx="1"/>
          </p:cNvCxnSpPr>
          <p:nvPr/>
        </p:nvCxnSpPr>
        <p:spPr>
          <a:xfrm rot="16200000" flipH="1">
            <a:off x="3947115" y="1037250"/>
            <a:ext cx="815860" cy="746414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winkelte Verbindung 9">
            <a:extLst>
              <a:ext uri="{FF2B5EF4-FFF2-40B4-BE49-F238E27FC236}">
                <a16:creationId xmlns:a16="http://schemas.microsoft.com/office/drawing/2014/main" id="{1ACEE024-BD60-93AE-29CC-F29B8A70AD15}"/>
              </a:ext>
            </a:extLst>
          </p:cNvPr>
          <p:cNvCxnSpPr>
            <a:stCxn id="5" idx="2"/>
            <a:endCxn id="8" idx="3"/>
          </p:cNvCxnSpPr>
          <p:nvPr/>
        </p:nvCxnSpPr>
        <p:spPr>
          <a:xfrm rot="5400000">
            <a:off x="3132493" y="969042"/>
            <a:ext cx="815860" cy="882830"/>
          </a:xfrm>
          <a:prstGeom prst="bentConnector2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914546A1-0579-9BAD-64CF-1E508C540A3D}"/>
              </a:ext>
            </a:extLst>
          </p:cNvPr>
          <p:cNvCxnSpPr>
            <a:stCxn id="8" idx="2"/>
            <a:endCxn id="14" idx="0"/>
          </p:cNvCxnSpPr>
          <p:nvPr/>
        </p:nvCxnSpPr>
        <p:spPr>
          <a:xfrm>
            <a:off x="1785887" y="2363666"/>
            <a:ext cx="1" cy="47576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>
            <a:extLst>
              <a:ext uri="{FF2B5EF4-FFF2-40B4-BE49-F238E27FC236}">
                <a16:creationId xmlns:a16="http://schemas.microsoft.com/office/drawing/2014/main" id="{3683B5E8-32E9-E2CA-EC79-7ABF3F2587DC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>
            <a:off x="1785888" y="3657084"/>
            <a:ext cx="0" cy="13042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winkelte Verbindung 28">
            <a:extLst>
              <a:ext uri="{FF2B5EF4-FFF2-40B4-BE49-F238E27FC236}">
                <a16:creationId xmlns:a16="http://schemas.microsoft.com/office/drawing/2014/main" id="{D8B43D36-2315-CB50-38FE-DC3312BFB0C9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5400000">
            <a:off x="5143879" y="1941932"/>
            <a:ext cx="475760" cy="1319229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winkelte Verbindung 39">
            <a:extLst>
              <a:ext uri="{FF2B5EF4-FFF2-40B4-BE49-F238E27FC236}">
                <a16:creationId xmlns:a16="http://schemas.microsoft.com/office/drawing/2014/main" id="{628330CB-9CC0-BD91-3BF7-BC90D44B9C54}"/>
              </a:ext>
            </a:extLst>
          </p:cNvPr>
          <p:cNvCxnSpPr>
            <a:stCxn id="7" idx="2"/>
            <a:endCxn id="13" idx="0"/>
          </p:cNvCxnSpPr>
          <p:nvPr/>
        </p:nvCxnSpPr>
        <p:spPr>
          <a:xfrm rot="16200000" flipH="1">
            <a:off x="6483230" y="1921809"/>
            <a:ext cx="475760" cy="1359474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41">
            <a:extLst>
              <a:ext uri="{FF2B5EF4-FFF2-40B4-BE49-F238E27FC236}">
                <a16:creationId xmlns:a16="http://schemas.microsoft.com/office/drawing/2014/main" id="{DD6F1930-A827-4995-B6B5-6C549E838716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>
            <a:off x="4722144" y="3657084"/>
            <a:ext cx="0" cy="13042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>
            <a:extLst>
              <a:ext uri="{FF2B5EF4-FFF2-40B4-BE49-F238E27FC236}">
                <a16:creationId xmlns:a16="http://schemas.microsoft.com/office/drawing/2014/main" id="{E14E505E-2055-D49E-3565-5C562DF3DC0B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>
            <a:off x="7400847" y="3657084"/>
            <a:ext cx="0" cy="130424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winkelte Verbindung 45">
            <a:extLst>
              <a:ext uri="{FF2B5EF4-FFF2-40B4-BE49-F238E27FC236}">
                <a16:creationId xmlns:a16="http://schemas.microsoft.com/office/drawing/2014/main" id="{C2365055-ED68-1C84-B0E2-CC8210ED0993}"/>
              </a:ext>
            </a:extLst>
          </p:cNvPr>
          <p:cNvCxnSpPr>
            <a:stCxn id="17" idx="2"/>
            <a:endCxn id="31" idx="0"/>
          </p:cNvCxnSpPr>
          <p:nvPr/>
        </p:nvCxnSpPr>
        <p:spPr>
          <a:xfrm rot="16200000" flipH="1">
            <a:off x="1898712" y="4197978"/>
            <a:ext cx="499821" cy="725468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winkelte Verbindung 47">
            <a:extLst>
              <a:ext uri="{FF2B5EF4-FFF2-40B4-BE49-F238E27FC236}">
                <a16:creationId xmlns:a16="http://schemas.microsoft.com/office/drawing/2014/main" id="{C0631C9A-B262-2A04-6BC5-404E8607E6A0}"/>
              </a:ext>
            </a:extLst>
          </p:cNvPr>
          <p:cNvCxnSpPr>
            <a:stCxn id="17" idx="2"/>
            <a:endCxn id="30" idx="0"/>
          </p:cNvCxnSpPr>
          <p:nvPr/>
        </p:nvCxnSpPr>
        <p:spPr>
          <a:xfrm rot="5400000">
            <a:off x="1173244" y="4197978"/>
            <a:ext cx="499821" cy="725469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winkelte Verbindung 49">
            <a:extLst>
              <a:ext uri="{FF2B5EF4-FFF2-40B4-BE49-F238E27FC236}">
                <a16:creationId xmlns:a16="http://schemas.microsoft.com/office/drawing/2014/main" id="{293F07E8-213D-6619-908D-640612C4E923}"/>
              </a:ext>
            </a:extLst>
          </p:cNvPr>
          <p:cNvCxnSpPr>
            <a:stCxn id="15" idx="2"/>
            <a:endCxn id="32" idx="0"/>
          </p:cNvCxnSpPr>
          <p:nvPr/>
        </p:nvCxnSpPr>
        <p:spPr>
          <a:xfrm rot="5400000">
            <a:off x="4150937" y="4239415"/>
            <a:ext cx="499821" cy="642594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winkelte Verbindung 51">
            <a:extLst>
              <a:ext uri="{FF2B5EF4-FFF2-40B4-BE49-F238E27FC236}">
                <a16:creationId xmlns:a16="http://schemas.microsoft.com/office/drawing/2014/main" id="{EE65D16A-8ECF-A1AB-8AB3-BF7DBB7271BC}"/>
              </a:ext>
            </a:extLst>
          </p:cNvPr>
          <p:cNvCxnSpPr>
            <a:stCxn id="15" idx="2"/>
            <a:endCxn id="33" idx="0"/>
          </p:cNvCxnSpPr>
          <p:nvPr/>
        </p:nvCxnSpPr>
        <p:spPr>
          <a:xfrm rot="16200000" flipH="1">
            <a:off x="4793531" y="4239415"/>
            <a:ext cx="499821" cy="642594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53">
            <a:extLst>
              <a:ext uri="{FF2B5EF4-FFF2-40B4-BE49-F238E27FC236}">
                <a16:creationId xmlns:a16="http://schemas.microsoft.com/office/drawing/2014/main" id="{3AE73C4F-CFA7-52CE-DF6C-69963AB57233}"/>
              </a:ext>
            </a:extLst>
          </p:cNvPr>
          <p:cNvCxnSpPr>
            <a:cxnSpLocks/>
            <a:stCxn id="16" idx="2"/>
            <a:endCxn id="34" idx="0"/>
          </p:cNvCxnSpPr>
          <p:nvPr/>
        </p:nvCxnSpPr>
        <p:spPr>
          <a:xfrm rot="5400000">
            <a:off x="6815672" y="4225447"/>
            <a:ext cx="499821" cy="670530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winkelte Verbindung 55">
            <a:extLst>
              <a:ext uri="{FF2B5EF4-FFF2-40B4-BE49-F238E27FC236}">
                <a16:creationId xmlns:a16="http://schemas.microsoft.com/office/drawing/2014/main" id="{B3B434BE-0A86-3ADE-ED1B-AD7A429B006A}"/>
              </a:ext>
            </a:extLst>
          </p:cNvPr>
          <p:cNvCxnSpPr>
            <a:cxnSpLocks/>
            <a:stCxn id="16" idx="2"/>
            <a:endCxn id="35" idx="0"/>
          </p:cNvCxnSpPr>
          <p:nvPr/>
        </p:nvCxnSpPr>
        <p:spPr>
          <a:xfrm rot="16200000" flipH="1">
            <a:off x="7486202" y="4225447"/>
            <a:ext cx="499821" cy="670530"/>
          </a:xfrm>
          <a:prstGeom prst="bentConnector3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F8A43233-3412-8BD5-A21F-1FD5EAE80854}"/>
              </a:ext>
            </a:extLst>
          </p:cNvPr>
          <p:cNvGrpSpPr/>
          <p:nvPr/>
        </p:nvGrpSpPr>
        <p:grpSpPr>
          <a:xfrm>
            <a:off x="1205354" y="4327319"/>
            <a:ext cx="1169799" cy="276999"/>
            <a:chOff x="1205354" y="4306053"/>
            <a:chExt cx="1169799" cy="276999"/>
          </a:xfrm>
        </p:grpSpPr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8160419D-7736-3EC8-C47D-1C04334C8CE5}"/>
                </a:ext>
              </a:extLst>
            </p:cNvPr>
            <p:cNvSpPr txBox="1"/>
            <p:nvPr/>
          </p:nvSpPr>
          <p:spPr>
            <a:xfrm>
              <a:off x="1205354" y="4306053"/>
              <a:ext cx="3032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ja</a:t>
              </a: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A22C2CF6-3136-AD7D-FBC5-06544FFEF0FF}"/>
                </a:ext>
              </a:extLst>
            </p:cNvPr>
            <p:cNvSpPr txBox="1"/>
            <p:nvPr/>
          </p:nvSpPr>
          <p:spPr>
            <a:xfrm>
              <a:off x="1901947" y="4306053"/>
              <a:ext cx="473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nein</a:t>
              </a:r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2AE7C8AB-6375-AFBD-77AC-E0CDE803CE82}"/>
              </a:ext>
            </a:extLst>
          </p:cNvPr>
          <p:cNvGrpSpPr/>
          <p:nvPr/>
        </p:nvGrpSpPr>
        <p:grpSpPr>
          <a:xfrm>
            <a:off x="4154202" y="4327319"/>
            <a:ext cx="1169799" cy="276999"/>
            <a:chOff x="1205354" y="4306053"/>
            <a:chExt cx="1169799" cy="276999"/>
          </a:xfrm>
        </p:grpSpPr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78AA0782-CC0F-2D8C-BF6E-E7045EEC5C13}"/>
                </a:ext>
              </a:extLst>
            </p:cNvPr>
            <p:cNvSpPr txBox="1"/>
            <p:nvPr/>
          </p:nvSpPr>
          <p:spPr>
            <a:xfrm>
              <a:off x="1205354" y="4306053"/>
              <a:ext cx="3032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ja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11E451AF-E3FB-8638-387F-2DCAD5423C3F}"/>
                </a:ext>
              </a:extLst>
            </p:cNvPr>
            <p:cNvSpPr txBox="1"/>
            <p:nvPr/>
          </p:nvSpPr>
          <p:spPr>
            <a:xfrm>
              <a:off x="1901947" y="4306053"/>
              <a:ext cx="473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nein</a:t>
              </a:r>
            </a:p>
          </p:txBody>
        </p:sp>
      </p:grp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CC4F7F25-5053-6618-5D9F-753C297AAE3D}"/>
              </a:ext>
            </a:extLst>
          </p:cNvPr>
          <p:cNvGrpSpPr/>
          <p:nvPr/>
        </p:nvGrpSpPr>
        <p:grpSpPr>
          <a:xfrm>
            <a:off x="6845161" y="4327319"/>
            <a:ext cx="1169799" cy="276999"/>
            <a:chOff x="1205354" y="4306053"/>
            <a:chExt cx="1169799" cy="276999"/>
          </a:xfrm>
        </p:grpSpPr>
        <p:sp>
          <p:nvSpPr>
            <p:cNvPr id="65" name="Textfeld 64">
              <a:extLst>
                <a:ext uri="{FF2B5EF4-FFF2-40B4-BE49-F238E27FC236}">
                  <a16:creationId xmlns:a16="http://schemas.microsoft.com/office/drawing/2014/main" id="{7E5D3415-1EF4-C773-B3D2-576FAB32781C}"/>
                </a:ext>
              </a:extLst>
            </p:cNvPr>
            <p:cNvSpPr txBox="1"/>
            <p:nvPr/>
          </p:nvSpPr>
          <p:spPr>
            <a:xfrm>
              <a:off x="1205354" y="4306053"/>
              <a:ext cx="3032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ja</a:t>
              </a:r>
            </a:p>
          </p:txBody>
        </p: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F1DC88EB-257E-9860-C010-0B9EB7A8E0FB}"/>
                </a:ext>
              </a:extLst>
            </p:cNvPr>
            <p:cNvSpPr txBox="1"/>
            <p:nvPr/>
          </p:nvSpPr>
          <p:spPr>
            <a:xfrm>
              <a:off x="1901947" y="4306053"/>
              <a:ext cx="473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solidFill>
                    <a:schemeClr val="bg1">
                      <a:lumMod val="50000"/>
                    </a:schemeClr>
                  </a:solidFill>
                  <a:latin typeface="Helvetica" pitchFamily="2" charset="0"/>
                </a:rPr>
                <a:t>nein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8660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132</Words>
  <Application>Microsoft Macintosh PowerPoint</Application>
  <PresentationFormat>Bildschirmpräsentation (4:3)</PresentationFormat>
  <Paragraphs>56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Helvetica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8</cp:revision>
  <dcterms:created xsi:type="dcterms:W3CDTF">2023-05-09T18:42:18Z</dcterms:created>
  <dcterms:modified xsi:type="dcterms:W3CDTF">2023-05-09T19:32:04Z</dcterms:modified>
</cp:coreProperties>
</file>