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8"/>
  </p:notesMasterIdLst>
  <p:sldIdLst>
    <p:sldId id="256" r:id="rId2"/>
    <p:sldId id="289" r:id="rId3"/>
    <p:sldId id="257" r:id="rId4"/>
    <p:sldId id="280" r:id="rId5"/>
    <p:sldId id="285" r:id="rId6"/>
    <p:sldId id="286" r:id="rId7"/>
    <p:sldId id="287" r:id="rId8"/>
    <p:sldId id="288" r:id="rId9"/>
    <p:sldId id="281" r:id="rId10"/>
    <p:sldId id="270" r:id="rId11"/>
    <p:sldId id="273" r:id="rId12"/>
    <p:sldId id="274" r:id="rId13"/>
    <p:sldId id="282" r:id="rId14"/>
    <p:sldId id="283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120"/>
    <a:srgbClr val="C42F19"/>
    <a:srgbClr val="E86617"/>
    <a:srgbClr val="90C226"/>
    <a:srgbClr val="FFC00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9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2667B-CD47-514C-9156-7F9EE020D697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4EDE0-AE9F-F84A-91B5-2B1BEC2FEFC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2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58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90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3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6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7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0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7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0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7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20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FB79-BB2B-417B-A557-E0276AE5CA86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B3F3F-EC71-4C03-B5EE-221C1F9D4F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08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969A5-FE62-4581-AF94-3A9BB534A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56" y="2194273"/>
            <a:ext cx="6675144" cy="1234727"/>
          </a:xfrm>
        </p:spPr>
        <p:txBody>
          <a:bodyPr/>
          <a:lstStyle/>
          <a:p>
            <a:br>
              <a:rPr lang="de-DE" b="1" dirty="0"/>
            </a:br>
            <a:r>
              <a:rPr lang="de-DE" b="1" dirty="0"/>
              <a:t>Cancer </a:t>
            </a:r>
            <a:r>
              <a:rPr lang="de-DE" b="1" dirty="0" err="1"/>
              <a:t>Methylome</a:t>
            </a:r>
            <a:r>
              <a:rPr lang="de-DE" b="1" dirty="0"/>
              <a:t> Analysis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52BA67-460E-4328-89B7-A9E6EC23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250"/>
              <a:t>CLL vs. B-cells</a:t>
            </a:r>
            <a:endParaRPr lang="de-DE" sz="225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314738-8564-4194-89AF-C253D82EDB70}"/>
              </a:ext>
            </a:extLst>
          </p:cNvPr>
          <p:cNvSpPr txBox="1"/>
          <p:nvPr/>
        </p:nvSpPr>
        <p:spPr>
          <a:xfrm>
            <a:off x="573656" y="4958588"/>
            <a:ext cx="697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Datascience</a:t>
            </a:r>
            <a:r>
              <a:rPr lang="de-DE" sz="1050" dirty="0"/>
              <a:t> 2019  </a:t>
            </a:r>
          </a:p>
          <a:p>
            <a:r>
              <a:rPr lang="de-DE" sz="1050" dirty="0"/>
              <a:t>Group 4: Leona Brandl, Carlotta Brüggen, Tim Kühn, Violetta Schaaf</a:t>
            </a:r>
          </a:p>
          <a:p>
            <a:r>
              <a:rPr lang="de-DE" sz="1050" dirty="0"/>
              <a:t>Supervisor: Dr. Matthias </a:t>
            </a:r>
            <a:r>
              <a:rPr lang="de-DE" sz="1050" dirty="0" err="1"/>
              <a:t>Schlesner</a:t>
            </a:r>
            <a:r>
              <a:rPr lang="de-DE" sz="1050" dirty="0"/>
              <a:t>, Christian Heyer</a:t>
            </a:r>
          </a:p>
          <a:p>
            <a:r>
              <a:rPr lang="de-DE" sz="1050" dirty="0"/>
              <a:t>Tutor: Valentina </a:t>
            </a:r>
            <a:r>
              <a:rPr lang="de-DE" sz="1050" dirty="0" err="1"/>
              <a:t>Giunchiglia</a:t>
            </a:r>
            <a:endParaRPr lang="de-DE" sz="105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BC957E-B5EF-5640-B86D-035AE10BABB1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0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370B9D1-6C07-EF48-AB5C-175D017E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49" y="693225"/>
            <a:ext cx="2890896" cy="411329"/>
          </a:xfrm>
        </p:spPr>
        <p:txBody>
          <a:bodyPr/>
          <a:lstStyle/>
          <a:p>
            <a:r>
              <a:rPr lang="en-GB" dirty="0"/>
              <a:t>Data processing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C4050C-A613-4745-A775-F0943C9F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749" y="1192726"/>
            <a:ext cx="2890896" cy="4485899"/>
          </a:xfrm>
        </p:spPr>
        <p:txBody>
          <a:bodyPr>
            <a:normAutofit/>
          </a:bodyPr>
          <a:lstStyle/>
          <a:p>
            <a:r>
              <a:rPr lang="en-GB" sz="1800" dirty="0"/>
              <a:t>Reorganize the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Divide dataset into four tables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Rename columns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Divide table into beta—values and coverage values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Divide table into healthy and sick patients</a:t>
            </a:r>
          </a:p>
          <a:p>
            <a:endParaRPr lang="en-GB" dirty="0"/>
          </a:p>
          <a:p>
            <a:r>
              <a:rPr lang="en-GB" sz="1800" dirty="0"/>
              <a:t>Quality control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800" dirty="0"/>
              <a:t>Remove missing values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800" dirty="0"/>
              <a:t>Remove senseless coverage values</a:t>
            </a:r>
          </a:p>
        </p:txBody>
      </p:sp>
      <p:sp>
        <p:nvSpPr>
          <p:cNvPr id="4" name="타원 73">
            <a:extLst>
              <a:ext uri="{FF2B5EF4-FFF2-40B4-BE49-F238E27FC236}">
                <a16:creationId xmlns:a16="http://schemas.microsoft.com/office/drawing/2014/main" id="{80E151AF-323C-5645-A16A-4306748DB9F1}"/>
              </a:ext>
            </a:extLst>
          </p:cNvPr>
          <p:cNvSpPr/>
          <p:nvPr/>
        </p:nvSpPr>
        <p:spPr>
          <a:xfrm>
            <a:off x="5777400" y="988543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AA8A830A-310C-A249-B7A4-C6141F7FC9DC}"/>
              </a:ext>
            </a:extLst>
          </p:cNvPr>
          <p:cNvCxnSpPr>
            <a:cxnSpLocks/>
          </p:cNvCxnSpPr>
          <p:nvPr/>
        </p:nvCxnSpPr>
        <p:spPr>
          <a:xfrm>
            <a:off x="6050499" y="1562748"/>
            <a:ext cx="0" cy="945000"/>
          </a:xfrm>
          <a:prstGeom prst="line">
            <a:avLst/>
          </a:prstGeom>
          <a:ln w="25400" cap="rnd">
            <a:solidFill>
              <a:schemeClr val="accent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1CA6C99B-3A74-CD4C-B677-CC748FB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99" y="1128462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>
                <a:solidFill>
                  <a:schemeClr val="accent1"/>
                </a:solidFill>
              </a:rPr>
              <a:t>29.05.</a:t>
            </a:r>
          </a:p>
        </p:txBody>
      </p:sp>
      <p:sp>
        <p:nvSpPr>
          <p:cNvPr id="19" name="Titel 12">
            <a:extLst>
              <a:ext uri="{FF2B5EF4-FFF2-40B4-BE49-F238E27FC236}">
                <a16:creationId xmlns:a16="http://schemas.microsoft.com/office/drawing/2014/main" id="{53C06528-2CCD-1E48-B1E6-E7A0A9FE170B}"/>
              </a:ext>
            </a:extLst>
          </p:cNvPr>
          <p:cNvSpPr txBox="1">
            <a:spLocks/>
          </p:cNvSpPr>
          <p:nvPr/>
        </p:nvSpPr>
        <p:spPr>
          <a:xfrm>
            <a:off x="714749" y="5185050"/>
            <a:ext cx="2890896" cy="41132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Normalisation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7EC375C5-EFB6-564E-8321-A4DB1127D7EA}"/>
              </a:ext>
            </a:extLst>
          </p:cNvPr>
          <p:cNvSpPr txBox="1">
            <a:spLocks/>
          </p:cNvSpPr>
          <p:nvPr/>
        </p:nvSpPr>
        <p:spPr>
          <a:xfrm>
            <a:off x="714749" y="5390715"/>
            <a:ext cx="2890896" cy="19383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dirty="0"/>
              <a:t>Transform beta-values into M-values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41D2E6-BBC7-3340-981D-9548B737607E}"/>
              </a:ext>
            </a:extLst>
          </p:cNvPr>
          <p:cNvSpPr txBox="1"/>
          <p:nvPr/>
        </p:nvSpPr>
        <p:spPr>
          <a:xfrm>
            <a:off x="4611681" y="4365605"/>
            <a:ext cx="285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Make dataset easy to work with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EC7143-035A-BF42-BF5F-2A75A74240AD}"/>
              </a:ext>
            </a:extLst>
          </p:cNvPr>
          <p:cNvSpPr txBox="1"/>
          <p:nvPr/>
        </p:nvSpPr>
        <p:spPr>
          <a:xfrm>
            <a:off x="4611681" y="5864393"/>
            <a:ext cx="272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Prepare data for statistical tests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3D0F5CBF-3779-7A49-AE80-646E32DFEB94}"/>
              </a:ext>
            </a:extLst>
          </p:cNvPr>
          <p:cNvSpPr/>
          <p:nvPr/>
        </p:nvSpPr>
        <p:spPr>
          <a:xfrm>
            <a:off x="3900122" y="4415522"/>
            <a:ext cx="575727" cy="205740"/>
          </a:xfrm>
          <a:prstGeom prst="rightArrow">
            <a:avLst/>
          </a:prstGeom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A801B403-8E5F-7B41-81C1-A21250CFDD44}"/>
              </a:ext>
            </a:extLst>
          </p:cNvPr>
          <p:cNvSpPr/>
          <p:nvPr/>
        </p:nvSpPr>
        <p:spPr>
          <a:xfrm>
            <a:off x="3900122" y="5911564"/>
            <a:ext cx="575727" cy="205740"/>
          </a:xfrm>
          <a:prstGeom prst="rightArrow">
            <a:avLst/>
          </a:prstGeom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AE50E1-B061-0842-987C-9603C68D6E8C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391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73">
            <a:extLst>
              <a:ext uri="{FF2B5EF4-FFF2-40B4-BE49-F238E27FC236}">
                <a16:creationId xmlns:a16="http://schemas.microsoft.com/office/drawing/2014/main" id="{80E151AF-323C-5645-A16A-4306748DB9F1}"/>
              </a:ext>
            </a:extLst>
          </p:cNvPr>
          <p:cNvSpPr/>
          <p:nvPr/>
        </p:nvSpPr>
        <p:spPr>
          <a:xfrm>
            <a:off x="5777396" y="992449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rgbClr val="E86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AA8A830A-310C-A249-B7A4-C6141F7FC9DC}"/>
              </a:ext>
            </a:extLst>
          </p:cNvPr>
          <p:cNvCxnSpPr>
            <a:cxnSpLocks/>
          </p:cNvCxnSpPr>
          <p:nvPr/>
        </p:nvCxnSpPr>
        <p:spPr>
          <a:xfrm>
            <a:off x="6050495" y="1566654"/>
            <a:ext cx="0" cy="945000"/>
          </a:xfrm>
          <a:prstGeom prst="line">
            <a:avLst/>
          </a:prstGeom>
          <a:ln w="25400" cap="rnd">
            <a:solidFill>
              <a:srgbClr val="E86617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1CA6C99B-3A74-CD4C-B677-CC748FB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95" y="1132368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dirty="0">
                <a:solidFill>
                  <a:srgbClr val="E86617"/>
                </a:solidFill>
              </a:rPr>
              <a:t>12.06.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0C2CA53-150B-D941-A540-D1CE93A10E14}"/>
              </a:ext>
            </a:extLst>
          </p:cNvPr>
          <p:cNvSpPr/>
          <p:nvPr/>
        </p:nvSpPr>
        <p:spPr>
          <a:xfrm>
            <a:off x="3899119" y="3878254"/>
            <a:ext cx="575727" cy="20574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accent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FFE429-71B9-0D4E-B33C-125FFFF4715A}"/>
              </a:ext>
            </a:extLst>
          </p:cNvPr>
          <p:cNvSpPr txBox="1"/>
          <p:nvPr/>
        </p:nvSpPr>
        <p:spPr>
          <a:xfrm>
            <a:off x="4605512" y="3727208"/>
            <a:ext cx="2858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an initial view on distribution and maybe see a tendency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C820C2-FE31-D24B-A0C9-AF355C4ABF6C}"/>
              </a:ext>
            </a:extLst>
          </p:cNvPr>
          <p:cNvSpPr txBox="1"/>
          <p:nvPr/>
        </p:nvSpPr>
        <p:spPr>
          <a:xfrm>
            <a:off x="4605512" y="5564480"/>
            <a:ext cx="272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Reduce dimensions to perform calculations easier</a:t>
            </a:r>
          </a:p>
        </p:txBody>
      </p:sp>
      <p:sp>
        <p:nvSpPr>
          <p:cNvPr id="37" name="Titel 12">
            <a:extLst>
              <a:ext uri="{FF2B5EF4-FFF2-40B4-BE49-F238E27FC236}">
                <a16:creationId xmlns:a16="http://schemas.microsoft.com/office/drawing/2014/main" id="{41AEF45C-FF06-AD4C-A63D-96601D315AFD}"/>
              </a:ext>
            </a:extLst>
          </p:cNvPr>
          <p:cNvSpPr txBox="1">
            <a:spLocks/>
          </p:cNvSpPr>
          <p:nvPr/>
        </p:nvSpPr>
        <p:spPr>
          <a:xfrm>
            <a:off x="714749" y="1165871"/>
            <a:ext cx="2890896" cy="411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4"/>
                </a:solidFill>
              </a:rPr>
              <a:t>Visualisation</a:t>
            </a:r>
          </a:p>
        </p:txBody>
      </p:sp>
      <p:sp>
        <p:nvSpPr>
          <p:cNvPr id="38" name="Textplatzhalter 14">
            <a:extLst>
              <a:ext uri="{FF2B5EF4-FFF2-40B4-BE49-F238E27FC236}">
                <a16:creationId xmlns:a16="http://schemas.microsoft.com/office/drawing/2014/main" id="{068846CF-E876-274D-9235-C765DDD8AD4F}"/>
              </a:ext>
            </a:extLst>
          </p:cNvPr>
          <p:cNvSpPr txBox="1">
            <a:spLocks/>
          </p:cNvSpPr>
          <p:nvPr/>
        </p:nvSpPr>
        <p:spPr>
          <a:xfrm>
            <a:off x="714749" y="1665374"/>
            <a:ext cx="2890896" cy="2792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86617"/>
              </a:buClr>
            </a:pPr>
            <a:r>
              <a:rPr lang="en-GB" sz="1800" dirty="0">
                <a:solidFill>
                  <a:prstClr val="white"/>
                </a:solidFill>
              </a:rPr>
              <a:t>View distribution of methylation data</a:t>
            </a: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</a:rPr>
              <a:t>among all genes</a:t>
            </a: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</a:rPr>
              <a:t>at specific genes associated with CLL</a:t>
            </a: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white"/>
              </a:solidFill>
            </a:endParaRPr>
          </a:p>
          <a:p>
            <a:pPr lvl="0">
              <a:buClr>
                <a:srgbClr val="E86617"/>
              </a:buClr>
            </a:pPr>
            <a:r>
              <a:rPr lang="en-GB" sz="1900" dirty="0">
                <a:solidFill>
                  <a:prstClr val="white"/>
                </a:solidFill>
              </a:rPr>
              <a:t>By creating</a:t>
            </a: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</a:rPr>
              <a:t>boxplots or density plots of methylation data of sick and healthy B-cells</a:t>
            </a: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white"/>
              </a:solidFill>
            </a:endParaRP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white"/>
              </a:solidFill>
            </a:endParaRP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white"/>
              </a:solidFill>
            </a:endParaRPr>
          </a:p>
          <a:p>
            <a:pPr marL="285750" lvl="0" indent="-285750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prstClr val="white">
                  <a:lumMod val="75000"/>
                  <a:lumOff val="25000"/>
                </a:prstClr>
              </a:solidFill>
            </a:endParaRPr>
          </a:p>
          <a:p>
            <a:endParaRPr lang="en-GB" sz="1600" dirty="0"/>
          </a:p>
        </p:txBody>
      </p:sp>
      <p:sp>
        <p:nvSpPr>
          <p:cNvPr id="42" name="Titel 12">
            <a:extLst>
              <a:ext uri="{FF2B5EF4-FFF2-40B4-BE49-F238E27FC236}">
                <a16:creationId xmlns:a16="http://schemas.microsoft.com/office/drawing/2014/main" id="{3F0E9D7F-5405-5741-94C0-605453053283}"/>
              </a:ext>
            </a:extLst>
          </p:cNvPr>
          <p:cNvSpPr txBox="1">
            <a:spLocks/>
          </p:cNvSpPr>
          <p:nvPr/>
        </p:nvSpPr>
        <p:spPr>
          <a:xfrm>
            <a:off x="714749" y="4713998"/>
            <a:ext cx="2890896" cy="41132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4"/>
                </a:solidFill>
              </a:rPr>
              <a:t>Data reduction</a:t>
            </a:r>
          </a:p>
        </p:txBody>
      </p:sp>
      <p:sp>
        <p:nvSpPr>
          <p:cNvPr id="43" name="Textplatzhalter 14">
            <a:extLst>
              <a:ext uri="{FF2B5EF4-FFF2-40B4-BE49-F238E27FC236}">
                <a16:creationId xmlns:a16="http://schemas.microsoft.com/office/drawing/2014/main" id="{14D73FEE-747A-814A-8008-94A1B0145974}"/>
              </a:ext>
            </a:extLst>
          </p:cNvPr>
          <p:cNvSpPr txBox="1">
            <a:spLocks/>
          </p:cNvSpPr>
          <p:nvPr/>
        </p:nvSpPr>
        <p:spPr>
          <a:xfrm>
            <a:off x="714749" y="4919663"/>
            <a:ext cx="2890896" cy="19383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E86617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14313" indent="-214313">
              <a:buClr>
                <a:srgbClr val="E86617"/>
              </a:buClr>
              <a:buFont typeface="Arial" panose="020B0604020202020204" pitchFamily="34" charset="0"/>
              <a:buChar char="•"/>
            </a:pPr>
            <a:r>
              <a:rPr lang="en-GB" dirty="0"/>
              <a:t>Feature selection</a:t>
            </a:r>
          </a:p>
          <a:p>
            <a:pPr marL="214313" indent="-214313">
              <a:buClr>
                <a:srgbClr val="E86617"/>
              </a:buClr>
              <a:buFont typeface="Arial" panose="020B0604020202020204" pitchFamily="34" charset="0"/>
              <a:buChar char="•"/>
            </a:pPr>
            <a:r>
              <a:rPr lang="en-GB" dirty="0"/>
              <a:t>Dimensionality reduction (PCA)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Pfeil nach rechts 46">
            <a:extLst>
              <a:ext uri="{FF2B5EF4-FFF2-40B4-BE49-F238E27FC236}">
                <a16:creationId xmlns:a16="http://schemas.microsoft.com/office/drawing/2014/main" id="{B0B5C5B9-A86D-9040-B4B0-3E6C12480FD0}"/>
              </a:ext>
            </a:extLst>
          </p:cNvPr>
          <p:cNvSpPr/>
          <p:nvPr/>
        </p:nvSpPr>
        <p:spPr>
          <a:xfrm>
            <a:off x="3900122" y="5650334"/>
            <a:ext cx="575727" cy="205740"/>
          </a:xfrm>
          <a:prstGeom prst="rightArrow">
            <a:avLst/>
          </a:prstGeom>
          <a:solidFill>
            <a:srgbClr val="E86617"/>
          </a:solidFill>
          <a:ln>
            <a:solidFill>
              <a:srgbClr val="E86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0B0A56-8F2A-234D-9BD4-94D744154510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409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2" grpId="0"/>
      <p:bldP spid="43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73">
            <a:extLst>
              <a:ext uri="{FF2B5EF4-FFF2-40B4-BE49-F238E27FC236}">
                <a16:creationId xmlns:a16="http://schemas.microsoft.com/office/drawing/2014/main" id="{80E151AF-323C-5645-A16A-4306748DB9F1}"/>
              </a:ext>
            </a:extLst>
          </p:cNvPr>
          <p:cNvSpPr/>
          <p:nvPr/>
        </p:nvSpPr>
        <p:spPr>
          <a:xfrm>
            <a:off x="5777397" y="986584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rgbClr val="C42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AA8A830A-310C-A249-B7A4-C6141F7FC9DC}"/>
              </a:ext>
            </a:extLst>
          </p:cNvPr>
          <p:cNvCxnSpPr>
            <a:cxnSpLocks/>
          </p:cNvCxnSpPr>
          <p:nvPr/>
        </p:nvCxnSpPr>
        <p:spPr>
          <a:xfrm>
            <a:off x="6050496" y="1560789"/>
            <a:ext cx="0" cy="945000"/>
          </a:xfrm>
          <a:prstGeom prst="line">
            <a:avLst/>
          </a:prstGeom>
          <a:ln w="25400" cap="rnd">
            <a:solidFill>
              <a:srgbClr val="C42F19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1CA6C99B-3A74-CD4C-B677-CC748FB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96" y="1126503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>
                <a:solidFill>
                  <a:srgbClr val="C42F19"/>
                </a:solidFill>
              </a:rPr>
              <a:t>26.06.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32681112-0153-6540-9713-9137D4F8ECDC}"/>
              </a:ext>
            </a:extLst>
          </p:cNvPr>
          <p:cNvSpPr/>
          <p:nvPr/>
        </p:nvSpPr>
        <p:spPr>
          <a:xfrm>
            <a:off x="3900121" y="3161154"/>
            <a:ext cx="575727" cy="205740"/>
          </a:xfrm>
          <a:prstGeom prst="rightArrow">
            <a:avLst/>
          </a:prstGeom>
          <a:solidFill>
            <a:schemeClr val="accent5"/>
          </a:solidFill>
          <a:ln>
            <a:solidFill>
              <a:srgbClr val="C42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3C4D2F-7DA3-874E-B1EB-7EC0C5D2D9BB}"/>
              </a:ext>
            </a:extLst>
          </p:cNvPr>
          <p:cNvSpPr txBox="1"/>
          <p:nvPr/>
        </p:nvSpPr>
        <p:spPr>
          <a:xfrm>
            <a:off x="4611682" y="3050132"/>
            <a:ext cx="289089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Cluster patients into meaningful groups</a:t>
            </a:r>
          </a:p>
          <a:p>
            <a:endParaRPr lang="en-GB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28FBAA1-10E7-1342-A04B-8531D8CBF372}"/>
              </a:ext>
            </a:extLst>
          </p:cNvPr>
          <p:cNvSpPr txBox="1"/>
          <p:nvPr/>
        </p:nvSpPr>
        <p:spPr>
          <a:xfrm>
            <a:off x="4617369" y="5152771"/>
            <a:ext cx="2890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 systematic differences in methylation level in specific regions between sick and healthy cells</a:t>
            </a:r>
          </a:p>
        </p:txBody>
      </p:sp>
      <p:sp>
        <p:nvSpPr>
          <p:cNvPr id="31" name="Titel 12">
            <a:extLst>
              <a:ext uri="{FF2B5EF4-FFF2-40B4-BE49-F238E27FC236}">
                <a16:creationId xmlns:a16="http://schemas.microsoft.com/office/drawing/2014/main" id="{F4CF2D4B-B929-2D40-999A-9E44464E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49" y="2577324"/>
            <a:ext cx="2890896" cy="411329"/>
          </a:xfrm>
        </p:spPr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Clustering</a:t>
            </a:r>
            <a:endParaRPr lang="en-GB" dirty="0"/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32C29020-5389-A846-A33F-2690D29251A9}"/>
              </a:ext>
            </a:extLst>
          </p:cNvPr>
          <p:cNvSpPr txBox="1">
            <a:spLocks/>
          </p:cNvSpPr>
          <p:nvPr/>
        </p:nvSpPr>
        <p:spPr>
          <a:xfrm>
            <a:off x="714749" y="3076828"/>
            <a:ext cx="2890896" cy="688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C42F19"/>
              </a:buClr>
              <a:buFont typeface="Arial" panose="020B0604020202020204" pitchFamily="34" charset="0"/>
              <a:buChar char="•"/>
            </a:pPr>
            <a:r>
              <a:rPr lang="en-GB" dirty="0"/>
              <a:t>Perform k-means clustering</a:t>
            </a:r>
          </a:p>
          <a:p>
            <a:pPr marL="214313" indent="-214313">
              <a:buClr>
                <a:srgbClr val="C42F19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14313" indent="-214313">
              <a:buClr>
                <a:srgbClr val="C42F19"/>
              </a:buClr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33" name="Titel 12">
            <a:extLst>
              <a:ext uri="{FF2B5EF4-FFF2-40B4-BE49-F238E27FC236}">
                <a16:creationId xmlns:a16="http://schemas.microsoft.com/office/drawing/2014/main" id="{EBDDB911-C95C-1941-A27F-7EA60139212D}"/>
              </a:ext>
            </a:extLst>
          </p:cNvPr>
          <p:cNvSpPr txBox="1">
            <a:spLocks/>
          </p:cNvSpPr>
          <p:nvPr/>
        </p:nvSpPr>
        <p:spPr>
          <a:xfrm>
            <a:off x="714749" y="3964131"/>
            <a:ext cx="2890896" cy="46761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dirty="0">
                <a:solidFill>
                  <a:schemeClr val="accent5"/>
                </a:solidFill>
              </a:rPr>
              <a:t>Identification of DMRs </a:t>
            </a:r>
            <a:r>
              <a:rPr lang="en-GB" dirty="0">
                <a:solidFill>
                  <a:schemeClr val="accent5"/>
                </a:solidFill>
              </a:rPr>
              <a:t>(Differentially methylated regions)</a:t>
            </a:r>
            <a:endParaRPr lang="en-GB" sz="3600" dirty="0">
              <a:solidFill>
                <a:schemeClr val="accent5"/>
              </a:solidFill>
            </a:endParaRPr>
          </a:p>
        </p:txBody>
      </p:sp>
      <p:sp>
        <p:nvSpPr>
          <p:cNvPr id="34" name="Textplatzhalter 14">
            <a:extLst>
              <a:ext uri="{FF2B5EF4-FFF2-40B4-BE49-F238E27FC236}">
                <a16:creationId xmlns:a16="http://schemas.microsoft.com/office/drawing/2014/main" id="{7F9B69F3-EBC0-3D4F-BAE8-46CAD8AF7470}"/>
              </a:ext>
            </a:extLst>
          </p:cNvPr>
          <p:cNvSpPr txBox="1">
            <a:spLocks/>
          </p:cNvSpPr>
          <p:nvPr/>
        </p:nvSpPr>
        <p:spPr>
          <a:xfrm>
            <a:off x="714749" y="4654705"/>
            <a:ext cx="2890896" cy="19383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C42F19"/>
              </a:buClr>
              <a:buFont typeface="Arial" panose="020B0604020202020204" pitchFamily="34" charset="0"/>
              <a:buChar char="•"/>
            </a:pPr>
            <a:r>
              <a:rPr lang="en-GB" dirty="0"/>
              <a:t>T-test to get significance of methylation differences</a:t>
            </a:r>
          </a:p>
          <a:p>
            <a:pPr marL="214313" indent="-214313">
              <a:buClr>
                <a:srgbClr val="C42F19"/>
              </a:buClr>
              <a:buFont typeface="Arial" panose="020B0604020202020204" pitchFamily="34" charset="0"/>
              <a:buChar char="•"/>
            </a:pPr>
            <a:r>
              <a:rPr lang="en-GB" dirty="0"/>
              <a:t>Scatter plot to visually identify different methylation levels of sick and healthy patients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5" name="Pfeil nach rechts 34">
            <a:extLst>
              <a:ext uri="{FF2B5EF4-FFF2-40B4-BE49-F238E27FC236}">
                <a16:creationId xmlns:a16="http://schemas.microsoft.com/office/drawing/2014/main" id="{94717A44-6923-374D-B88E-87B5CC78E841}"/>
              </a:ext>
            </a:extLst>
          </p:cNvPr>
          <p:cNvSpPr/>
          <p:nvPr/>
        </p:nvSpPr>
        <p:spPr>
          <a:xfrm>
            <a:off x="3900121" y="5511566"/>
            <a:ext cx="575727" cy="205740"/>
          </a:xfrm>
          <a:prstGeom prst="rightArrow">
            <a:avLst/>
          </a:prstGeom>
          <a:solidFill>
            <a:schemeClr val="accent5"/>
          </a:solidFill>
          <a:ln>
            <a:solidFill>
              <a:srgbClr val="C42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DEF2A9-126C-0D44-8148-29BFBB5FFD9B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25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34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73">
            <a:extLst>
              <a:ext uri="{FF2B5EF4-FFF2-40B4-BE49-F238E27FC236}">
                <a16:creationId xmlns:a16="http://schemas.microsoft.com/office/drawing/2014/main" id="{0AC94A7D-03B3-E74D-B389-FD1493C375BC}"/>
              </a:ext>
            </a:extLst>
          </p:cNvPr>
          <p:cNvSpPr/>
          <p:nvPr/>
        </p:nvSpPr>
        <p:spPr>
          <a:xfrm>
            <a:off x="5777398" y="988311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B807F56-2707-5544-B989-FDD1387D71FA}"/>
              </a:ext>
            </a:extLst>
          </p:cNvPr>
          <p:cNvCxnSpPr>
            <a:cxnSpLocks/>
          </p:cNvCxnSpPr>
          <p:nvPr/>
        </p:nvCxnSpPr>
        <p:spPr>
          <a:xfrm>
            <a:off x="6050497" y="1562516"/>
            <a:ext cx="0" cy="945000"/>
          </a:xfrm>
          <a:prstGeom prst="line">
            <a:avLst/>
          </a:prstGeom>
          <a:ln w="25400" cap="rnd">
            <a:solidFill>
              <a:schemeClr val="accent2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81CCCED0-815F-DF4F-9C8A-16AD03DD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97" y="1128230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>
                <a:solidFill>
                  <a:schemeClr val="accent2"/>
                </a:solidFill>
              </a:rPr>
              <a:t>10.07.</a:t>
            </a:r>
          </a:p>
        </p:txBody>
      </p:sp>
      <p:sp>
        <p:nvSpPr>
          <p:cNvPr id="25" name="Titel 12">
            <a:extLst>
              <a:ext uri="{FF2B5EF4-FFF2-40B4-BE49-F238E27FC236}">
                <a16:creationId xmlns:a16="http://schemas.microsoft.com/office/drawing/2014/main" id="{5A705D66-C977-F245-8BCF-90E62F12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49" y="2202254"/>
            <a:ext cx="2890896" cy="411329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Logistic regression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ED7D354D-382F-5B40-9C70-67999347D7B4}"/>
              </a:ext>
            </a:extLst>
          </p:cNvPr>
          <p:cNvSpPr txBox="1">
            <a:spLocks/>
          </p:cNvSpPr>
          <p:nvPr/>
        </p:nvSpPr>
        <p:spPr>
          <a:xfrm>
            <a:off x="714749" y="2701757"/>
            <a:ext cx="2890896" cy="279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54A120"/>
              </a:buClr>
              <a:buFont typeface="Arial" panose="020B0604020202020204" pitchFamily="34" charset="0"/>
              <a:buChar char="•"/>
            </a:pPr>
            <a:r>
              <a:rPr lang="en-GB" dirty="0"/>
              <a:t>Using methylation data of genome regions to make predictions about the phenotype: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cancer cells or healthy cells</a:t>
            </a:r>
          </a:p>
          <a:p>
            <a:endParaRPr lang="en-GB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9874AF-1ED9-8E4D-AB3A-2C08A71621CC}"/>
              </a:ext>
            </a:extLst>
          </p:cNvPr>
          <p:cNvSpPr txBox="1"/>
          <p:nvPr/>
        </p:nvSpPr>
        <p:spPr>
          <a:xfrm>
            <a:off x="4611681" y="3685001"/>
            <a:ext cx="285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To conclude from methylation data on cancer or health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865FD8E1-49EF-2C46-95E5-65D5C0C1CA8B}"/>
              </a:ext>
            </a:extLst>
          </p:cNvPr>
          <p:cNvSpPr/>
          <p:nvPr/>
        </p:nvSpPr>
        <p:spPr>
          <a:xfrm>
            <a:off x="3900121" y="3836047"/>
            <a:ext cx="575727" cy="205740"/>
          </a:xfrm>
          <a:prstGeom prst="rightArrow">
            <a:avLst/>
          </a:prstGeom>
          <a:solidFill>
            <a:srgbClr val="54A120"/>
          </a:solidFill>
          <a:ln>
            <a:solidFill>
              <a:srgbClr val="54A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4F49B1-0262-484D-9309-082E0D366A13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34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73">
            <a:extLst>
              <a:ext uri="{FF2B5EF4-FFF2-40B4-BE49-F238E27FC236}">
                <a16:creationId xmlns:a16="http://schemas.microsoft.com/office/drawing/2014/main" id="{80E151AF-323C-5645-A16A-4306748DB9F1}"/>
              </a:ext>
            </a:extLst>
          </p:cNvPr>
          <p:cNvSpPr/>
          <p:nvPr/>
        </p:nvSpPr>
        <p:spPr>
          <a:xfrm>
            <a:off x="5777396" y="982894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 dirty="0"/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AA8A830A-310C-A249-B7A4-C6141F7FC9DC}"/>
              </a:ext>
            </a:extLst>
          </p:cNvPr>
          <p:cNvCxnSpPr>
            <a:cxnSpLocks/>
          </p:cNvCxnSpPr>
          <p:nvPr/>
        </p:nvCxnSpPr>
        <p:spPr>
          <a:xfrm>
            <a:off x="6050495" y="1557099"/>
            <a:ext cx="0" cy="945000"/>
          </a:xfrm>
          <a:prstGeom prst="line">
            <a:avLst/>
          </a:prstGeom>
          <a:ln w="25400" cap="rnd">
            <a:solidFill>
              <a:schemeClr val="accent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1CA6C99B-3A74-CD4C-B677-CC748FB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395" y="1122813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dirty="0">
                <a:solidFill>
                  <a:schemeClr val="accent3"/>
                </a:solidFill>
              </a:rPr>
              <a:t>24.07.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32681112-0153-6540-9713-9137D4F8ECDC}"/>
              </a:ext>
            </a:extLst>
          </p:cNvPr>
          <p:cNvSpPr/>
          <p:nvPr/>
        </p:nvSpPr>
        <p:spPr>
          <a:xfrm>
            <a:off x="3900120" y="4869226"/>
            <a:ext cx="575727" cy="2057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3C4D2F-7DA3-874E-B1EB-7EC0C5D2D9BB}"/>
              </a:ext>
            </a:extLst>
          </p:cNvPr>
          <p:cNvSpPr txBox="1"/>
          <p:nvPr/>
        </p:nvSpPr>
        <p:spPr>
          <a:xfrm>
            <a:off x="4611681" y="2912833"/>
            <a:ext cx="285882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Make biological conclusions</a:t>
            </a:r>
          </a:p>
          <a:p>
            <a:endParaRPr lang="en-GB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28FBAA1-10E7-1342-A04B-8531D8CBF372}"/>
              </a:ext>
            </a:extLst>
          </p:cNvPr>
          <p:cNvSpPr txBox="1"/>
          <p:nvPr/>
        </p:nvSpPr>
        <p:spPr>
          <a:xfrm>
            <a:off x="4611681" y="4718180"/>
            <a:ext cx="272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 our project on 24</a:t>
            </a:r>
            <a:r>
              <a:rPr lang="en-GB" altLang="ko-KR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July</a:t>
            </a:r>
          </a:p>
        </p:txBody>
      </p:sp>
      <p:sp>
        <p:nvSpPr>
          <p:cNvPr id="32" name="Titel 12">
            <a:extLst>
              <a:ext uri="{FF2B5EF4-FFF2-40B4-BE49-F238E27FC236}">
                <a16:creationId xmlns:a16="http://schemas.microsoft.com/office/drawing/2014/main" id="{B09663CE-D50B-AF4F-9ED9-C8DAE65F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49" y="2046017"/>
            <a:ext cx="2890896" cy="411329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Data interpretation</a:t>
            </a:r>
          </a:p>
        </p:txBody>
      </p:sp>
      <p:sp>
        <p:nvSpPr>
          <p:cNvPr id="33" name="Textplatzhalter 14">
            <a:extLst>
              <a:ext uri="{FF2B5EF4-FFF2-40B4-BE49-F238E27FC236}">
                <a16:creationId xmlns:a16="http://schemas.microsoft.com/office/drawing/2014/main" id="{C2C35B5E-411C-2E49-A591-26DFF2714E95}"/>
              </a:ext>
            </a:extLst>
          </p:cNvPr>
          <p:cNvSpPr txBox="1">
            <a:spLocks/>
          </p:cNvSpPr>
          <p:nvPr/>
        </p:nvSpPr>
        <p:spPr>
          <a:xfrm>
            <a:off x="714749" y="2545520"/>
            <a:ext cx="2890896" cy="120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r>
              <a:rPr lang="en-GB" dirty="0"/>
              <a:t>Sum up results</a:t>
            </a:r>
          </a:p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r>
              <a:rPr lang="en-GB" dirty="0"/>
              <a:t>Interpret results</a:t>
            </a:r>
          </a:p>
          <a:p>
            <a:pPr>
              <a:buClr>
                <a:srgbClr val="FFC001"/>
              </a:buClr>
            </a:pPr>
            <a:endParaRPr lang="en-GB" dirty="0"/>
          </a:p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4" name="Titel 12">
            <a:extLst>
              <a:ext uri="{FF2B5EF4-FFF2-40B4-BE49-F238E27FC236}">
                <a16:creationId xmlns:a16="http://schemas.microsoft.com/office/drawing/2014/main" id="{EC34B952-0EB6-F643-BF55-9F1C339CAE04}"/>
              </a:ext>
            </a:extLst>
          </p:cNvPr>
          <p:cNvSpPr txBox="1">
            <a:spLocks/>
          </p:cNvSpPr>
          <p:nvPr/>
        </p:nvSpPr>
        <p:spPr>
          <a:xfrm>
            <a:off x="714749" y="3966991"/>
            <a:ext cx="2890896" cy="41132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3"/>
                </a:solidFill>
              </a:rPr>
              <a:t>Create...</a:t>
            </a:r>
          </a:p>
        </p:txBody>
      </p:sp>
      <p:sp>
        <p:nvSpPr>
          <p:cNvPr id="35" name="Textplatzhalter 14">
            <a:extLst>
              <a:ext uri="{FF2B5EF4-FFF2-40B4-BE49-F238E27FC236}">
                <a16:creationId xmlns:a16="http://schemas.microsoft.com/office/drawing/2014/main" id="{F8B7F8D3-5DB8-C544-B38E-9D3C70F2C2A7}"/>
              </a:ext>
            </a:extLst>
          </p:cNvPr>
          <p:cNvSpPr txBox="1">
            <a:spLocks/>
          </p:cNvSpPr>
          <p:nvPr/>
        </p:nvSpPr>
        <p:spPr>
          <a:xfrm>
            <a:off x="714749" y="4450449"/>
            <a:ext cx="2890896" cy="8976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r>
              <a:rPr lang="en-GB" dirty="0"/>
              <a:t>… a Markdown document</a:t>
            </a:r>
          </a:p>
          <a:p>
            <a:pPr marL="214313" indent="-214313">
              <a:buClr>
                <a:srgbClr val="FFC001"/>
              </a:buClr>
              <a:buFont typeface="Arial" panose="020B0604020202020204" pitchFamily="34" charset="0"/>
              <a:buChar char="•"/>
            </a:pPr>
            <a:r>
              <a:rPr lang="en-GB" dirty="0"/>
              <a:t>… a PP presentation</a:t>
            </a: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46EE495-746C-B34C-B03E-FB5EB95F02FC}"/>
              </a:ext>
            </a:extLst>
          </p:cNvPr>
          <p:cNvSpPr/>
          <p:nvPr/>
        </p:nvSpPr>
        <p:spPr>
          <a:xfrm>
            <a:off x="3900120" y="2952258"/>
            <a:ext cx="575727" cy="2057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0DC3954-99B0-3D40-B146-10CCFCA3B262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39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47621-4144-7540-8E65-F2D5917D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54" y="1270000"/>
            <a:ext cx="6914606" cy="3880773"/>
          </a:xfrm>
        </p:spPr>
        <p:txBody>
          <a:bodyPr>
            <a:noAutofit/>
          </a:bodyPr>
          <a:lstStyle/>
          <a:p>
            <a:r>
              <a:rPr lang="de-DE" sz="1300" dirty="0"/>
              <a:t>Bock, C. (2012). </a:t>
            </a:r>
            <a:r>
              <a:rPr lang="de-DE" sz="1300" dirty="0" err="1"/>
              <a:t>Analysing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interpreting</a:t>
            </a:r>
            <a:r>
              <a:rPr lang="de-DE" sz="1300" dirty="0"/>
              <a:t> DNA </a:t>
            </a:r>
            <a:r>
              <a:rPr lang="de-DE" sz="1300" dirty="0" err="1"/>
              <a:t>methylation</a:t>
            </a:r>
            <a:r>
              <a:rPr lang="de-DE" sz="1300" dirty="0"/>
              <a:t> </a:t>
            </a:r>
            <a:r>
              <a:rPr lang="de-DE" sz="1300" dirty="0" err="1"/>
              <a:t>data</a:t>
            </a:r>
            <a:r>
              <a:rPr lang="de-DE" sz="1300" dirty="0"/>
              <a:t>. Nature Reviews </a:t>
            </a:r>
            <a:r>
              <a:rPr lang="de-DE" sz="1300" dirty="0" err="1"/>
              <a:t>Genetics</a:t>
            </a:r>
            <a:r>
              <a:rPr lang="de-DE" sz="1300" i="1" dirty="0"/>
              <a:t> 13</a:t>
            </a:r>
            <a:r>
              <a:rPr lang="de-DE" sz="1300" dirty="0"/>
              <a:t>, 705.</a:t>
            </a:r>
          </a:p>
          <a:p>
            <a:pPr marL="0" indent="0">
              <a:buNone/>
            </a:pPr>
            <a:r>
              <a:rPr lang="de-DE" sz="1300" dirty="0"/>
              <a:t> </a:t>
            </a:r>
          </a:p>
          <a:p>
            <a:r>
              <a:rPr lang="de-DE" sz="1300" dirty="0" err="1"/>
              <a:t>Cahill</a:t>
            </a:r>
            <a:r>
              <a:rPr lang="de-DE" sz="1300" dirty="0"/>
              <a:t>, N.,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Rosenquist</a:t>
            </a:r>
            <a:r>
              <a:rPr lang="de-DE" sz="1300" dirty="0"/>
              <a:t>, R. (2013). </a:t>
            </a:r>
            <a:r>
              <a:rPr lang="de-DE" sz="1300" dirty="0" err="1"/>
              <a:t>Uncovering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DNA </a:t>
            </a:r>
            <a:r>
              <a:rPr lang="de-DE" sz="1300" dirty="0" err="1"/>
              <a:t>methylome</a:t>
            </a:r>
            <a:r>
              <a:rPr lang="de-DE" sz="1300" dirty="0"/>
              <a:t> in </a:t>
            </a:r>
            <a:r>
              <a:rPr lang="de-DE" sz="1300" dirty="0" err="1"/>
              <a:t>chronic</a:t>
            </a:r>
            <a:r>
              <a:rPr lang="de-DE" sz="1300" dirty="0"/>
              <a:t> </a:t>
            </a:r>
            <a:r>
              <a:rPr lang="de-DE" sz="1300" dirty="0" err="1"/>
              <a:t>lymphocytic</a:t>
            </a:r>
            <a:r>
              <a:rPr lang="de-DE" sz="1300" dirty="0"/>
              <a:t> </a:t>
            </a:r>
            <a:r>
              <a:rPr lang="de-DE" sz="1300" dirty="0" err="1"/>
              <a:t>leukemia</a:t>
            </a:r>
            <a:r>
              <a:rPr lang="de-DE" sz="1300" dirty="0"/>
              <a:t>. </a:t>
            </a:r>
            <a:r>
              <a:rPr lang="de-DE" sz="1300" dirty="0" err="1"/>
              <a:t>Epigenetics</a:t>
            </a:r>
            <a:r>
              <a:rPr lang="de-DE" sz="1300" i="1" dirty="0"/>
              <a:t> 8</a:t>
            </a:r>
            <a:r>
              <a:rPr lang="de-DE" sz="1300" dirty="0"/>
              <a:t>, 138-148.</a:t>
            </a:r>
          </a:p>
          <a:p>
            <a:pPr marL="0" indent="0">
              <a:buNone/>
            </a:pPr>
            <a:r>
              <a:rPr lang="de-DE" sz="1300" dirty="0"/>
              <a:t>  </a:t>
            </a:r>
          </a:p>
          <a:p>
            <a:r>
              <a:rPr lang="de-DE" sz="1300" dirty="0"/>
              <a:t>Du, P., Zhang, X., Huang, C.-C., Jafari, N., </a:t>
            </a:r>
            <a:r>
              <a:rPr lang="de-DE" sz="1300" dirty="0" err="1"/>
              <a:t>Kibbe</a:t>
            </a:r>
            <a:r>
              <a:rPr lang="de-DE" sz="1300" dirty="0"/>
              <a:t>, W.A., Hou, L., </a:t>
            </a:r>
            <a:r>
              <a:rPr lang="de-DE" sz="1300" dirty="0" err="1"/>
              <a:t>and</a:t>
            </a:r>
            <a:r>
              <a:rPr lang="de-DE" sz="1300" dirty="0"/>
              <a:t> Lin, S.M. (2010). </a:t>
            </a:r>
            <a:r>
              <a:rPr lang="de-DE" sz="1300" dirty="0" err="1"/>
              <a:t>Comparison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Beta-</a:t>
            </a:r>
            <a:r>
              <a:rPr lang="de-DE" sz="1300" dirty="0" err="1"/>
              <a:t>value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M-</a:t>
            </a:r>
            <a:r>
              <a:rPr lang="de-DE" sz="1300" dirty="0" err="1"/>
              <a:t>value</a:t>
            </a:r>
            <a:r>
              <a:rPr lang="de-DE" sz="1300" dirty="0"/>
              <a:t> </a:t>
            </a:r>
            <a:r>
              <a:rPr lang="de-DE" sz="1300" dirty="0" err="1"/>
              <a:t>methods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quantifying</a:t>
            </a:r>
            <a:r>
              <a:rPr lang="de-DE" sz="1300" dirty="0"/>
              <a:t> </a:t>
            </a:r>
            <a:r>
              <a:rPr lang="de-DE" sz="1300" dirty="0" err="1"/>
              <a:t>methylation</a:t>
            </a:r>
            <a:r>
              <a:rPr lang="de-DE" sz="1300" dirty="0"/>
              <a:t> </a:t>
            </a:r>
            <a:r>
              <a:rPr lang="de-DE" sz="1300" dirty="0" err="1"/>
              <a:t>levels</a:t>
            </a:r>
            <a:r>
              <a:rPr lang="de-DE" sz="1300" dirty="0"/>
              <a:t> </a:t>
            </a:r>
            <a:r>
              <a:rPr lang="de-DE" sz="1300" dirty="0" err="1"/>
              <a:t>by</a:t>
            </a:r>
            <a:r>
              <a:rPr lang="de-DE" sz="1300" dirty="0"/>
              <a:t> </a:t>
            </a:r>
            <a:r>
              <a:rPr lang="de-DE" sz="1300" dirty="0" err="1"/>
              <a:t>microarray</a:t>
            </a:r>
            <a:r>
              <a:rPr lang="de-DE" sz="1300" dirty="0"/>
              <a:t> </a:t>
            </a:r>
            <a:r>
              <a:rPr lang="de-DE" sz="1300" dirty="0" err="1"/>
              <a:t>analysis</a:t>
            </a:r>
            <a:r>
              <a:rPr lang="de-DE" sz="1300" dirty="0"/>
              <a:t>. BMC </a:t>
            </a:r>
            <a:r>
              <a:rPr lang="de-DE" sz="1300" dirty="0" err="1"/>
              <a:t>Bioinformatics</a:t>
            </a:r>
            <a:r>
              <a:rPr lang="de-DE" sz="1300" i="1" dirty="0"/>
              <a:t> 11</a:t>
            </a:r>
            <a:r>
              <a:rPr lang="de-DE" sz="1300" dirty="0"/>
              <a:t>, 587.</a:t>
            </a:r>
          </a:p>
          <a:p>
            <a:pPr marL="0" indent="0">
              <a:buNone/>
            </a:pPr>
            <a:r>
              <a:rPr lang="de-DE" sz="1300" dirty="0"/>
              <a:t> </a:t>
            </a:r>
          </a:p>
          <a:p>
            <a:r>
              <a:rPr lang="de-DE" sz="1300" dirty="0" err="1"/>
              <a:t>Hallek</a:t>
            </a:r>
            <a:r>
              <a:rPr lang="de-DE" sz="1300" dirty="0"/>
              <a:t>, M. (2017). </a:t>
            </a:r>
            <a:r>
              <a:rPr lang="de-DE" sz="1300" dirty="0" err="1"/>
              <a:t>Chronic</a:t>
            </a:r>
            <a:r>
              <a:rPr lang="de-DE" sz="1300" dirty="0"/>
              <a:t> </a:t>
            </a:r>
            <a:r>
              <a:rPr lang="de-DE" sz="1300" dirty="0" err="1"/>
              <a:t>lymphocytic</a:t>
            </a:r>
            <a:r>
              <a:rPr lang="de-DE" sz="1300" dirty="0"/>
              <a:t> </a:t>
            </a:r>
            <a:r>
              <a:rPr lang="de-DE" sz="1300" dirty="0" err="1"/>
              <a:t>leukemia</a:t>
            </a:r>
            <a:r>
              <a:rPr lang="de-DE" sz="1300" dirty="0"/>
              <a:t>: 2017 update on </a:t>
            </a:r>
            <a:r>
              <a:rPr lang="de-DE" sz="1300" dirty="0" err="1"/>
              <a:t>diagnosis</a:t>
            </a:r>
            <a:r>
              <a:rPr lang="de-DE" sz="1300" dirty="0"/>
              <a:t>, </a:t>
            </a:r>
            <a:r>
              <a:rPr lang="de-DE" sz="1300" dirty="0" err="1"/>
              <a:t>risk</a:t>
            </a:r>
            <a:r>
              <a:rPr lang="de-DE" sz="1300" dirty="0"/>
              <a:t> </a:t>
            </a:r>
            <a:r>
              <a:rPr lang="de-DE" sz="1300" dirty="0" err="1"/>
              <a:t>stratification</a:t>
            </a:r>
            <a:r>
              <a:rPr lang="de-DE" sz="1300" dirty="0"/>
              <a:t>,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treatment</a:t>
            </a:r>
            <a:r>
              <a:rPr lang="de-DE" sz="1300" dirty="0"/>
              <a:t>. American Journal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Hematology</a:t>
            </a:r>
            <a:r>
              <a:rPr lang="de-DE" sz="1300" i="1" dirty="0"/>
              <a:t> 92</a:t>
            </a:r>
            <a:r>
              <a:rPr lang="de-DE" sz="1300" dirty="0"/>
              <a:t>, 946-965.</a:t>
            </a:r>
          </a:p>
          <a:p>
            <a:pPr marL="0" indent="0">
              <a:buNone/>
            </a:pPr>
            <a:r>
              <a:rPr lang="de-DE" sz="1300" dirty="0"/>
              <a:t> </a:t>
            </a:r>
          </a:p>
          <a:p>
            <a:r>
              <a:rPr lang="de-DE" sz="1300" dirty="0"/>
              <a:t>Mansouri, L., </a:t>
            </a:r>
            <a:r>
              <a:rPr lang="de-DE" sz="1300" dirty="0" err="1"/>
              <a:t>Wierzbinska</a:t>
            </a:r>
            <a:r>
              <a:rPr lang="de-DE" sz="1300" dirty="0"/>
              <a:t>, J.A., </a:t>
            </a:r>
            <a:r>
              <a:rPr lang="de-DE" sz="1300" dirty="0" err="1"/>
              <a:t>Plass</a:t>
            </a:r>
            <a:r>
              <a:rPr lang="de-DE" sz="1300" dirty="0"/>
              <a:t>, C.,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Rosenquist</a:t>
            </a:r>
            <a:r>
              <a:rPr lang="de-DE" sz="1300" dirty="0"/>
              <a:t>, R. (2018). </a:t>
            </a:r>
            <a:r>
              <a:rPr lang="de-DE" sz="1300" dirty="0" err="1"/>
              <a:t>Epigenetic</a:t>
            </a:r>
            <a:r>
              <a:rPr lang="de-DE" sz="1300" dirty="0"/>
              <a:t> </a:t>
            </a:r>
            <a:r>
              <a:rPr lang="de-DE" sz="1300" dirty="0" err="1"/>
              <a:t>deregulation</a:t>
            </a:r>
            <a:r>
              <a:rPr lang="de-DE" sz="1300" dirty="0"/>
              <a:t> in </a:t>
            </a:r>
            <a:r>
              <a:rPr lang="de-DE" sz="1300" dirty="0" err="1"/>
              <a:t>chronic</a:t>
            </a:r>
            <a:r>
              <a:rPr lang="de-DE" sz="1300" dirty="0"/>
              <a:t> </a:t>
            </a:r>
            <a:r>
              <a:rPr lang="de-DE" sz="1300" dirty="0" err="1"/>
              <a:t>lymphocytic</a:t>
            </a:r>
            <a:r>
              <a:rPr lang="de-DE" sz="1300" dirty="0"/>
              <a:t> </a:t>
            </a:r>
            <a:r>
              <a:rPr lang="de-DE" sz="1300" dirty="0" err="1"/>
              <a:t>leukemia</a:t>
            </a:r>
            <a:r>
              <a:rPr lang="de-DE" sz="1300" dirty="0"/>
              <a:t>: Clinical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biological</a:t>
            </a:r>
            <a:r>
              <a:rPr lang="de-DE" sz="1300" dirty="0"/>
              <a:t> </a:t>
            </a:r>
            <a:r>
              <a:rPr lang="de-DE" sz="1300" dirty="0" err="1"/>
              <a:t>impact</a:t>
            </a:r>
            <a:r>
              <a:rPr lang="de-DE" sz="1300" dirty="0"/>
              <a:t>. Seminars in Cancer </a:t>
            </a:r>
            <a:r>
              <a:rPr lang="de-DE" sz="1300" dirty="0" err="1"/>
              <a:t>Biology</a:t>
            </a:r>
            <a:r>
              <a:rPr lang="de-DE" sz="1300" i="1" dirty="0"/>
              <a:t> 51</a:t>
            </a:r>
            <a:r>
              <a:rPr lang="de-DE" sz="1300" dirty="0"/>
              <a:t>, 1-11.</a:t>
            </a:r>
          </a:p>
          <a:p>
            <a:pPr marL="0" indent="0">
              <a:buNone/>
            </a:pPr>
            <a:r>
              <a:rPr lang="de-DE" sz="1300" dirty="0"/>
              <a:t> </a:t>
            </a:r>
          </a:p>
          <a:p>
            <a:r>
              <a:rPr lang="de-DE" sz="1300" dirty="0" err="1"/>
              <a:t>Teschendorff</a:t>
            </a:r>
            <a:r>
              <a:rPr lang="de-DE" sz="1300" dirty="0"/>
              <a:t>, A.E.,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Relton</a:t>
            </a:r>
            <a:r>
              <a:rPr lang="de-DE" sz="1300" dirty="0"/>
              <a:t>, C.L. (2017). Statistical </a:t>
            </a:r>
            <a:r>
              <a:rPr lang="de-DE" sz="1300" dirty="0" err="1"/>
              <a:t>and</a:t>
            </a:r>
            <a:r>
              <a:rPr lang="de-DE" sz="1300" dirty="0"/>
              <a:t> integrative system-level </a:t>
            </a:r>
            <a:r>
              <a:rPr lang="de-DE" sz="1300" dirty="0" err="1"/>
              <a:t>analysis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DNA </a:t>
            </a:r>
            <a:r>
              <a:rPr lang="de-DE" sz="1300" dirty="0" err="1"/>
              <a:t>methylation</a:t>
            </a:r>
            <a:r>
              <a:rPr lang="de-DE" sz="1300" dirty="0"/>
              <a:t> </a:t>
            </a:r>
            <a:r>
              <a:rPr lang="de-DE" sz="1300" dirty="0" err="1"/>
              <a:t>data</a:t>
            </a:r>
            <a:r>
              <a:rPr lang="de-DE" sz="1300" dirty="0"/>
              <a:t>. Nature Reviews </a:t>
            </a:r>
            <a:r>
              <a:rPr lang="de-DE" sz="1300" dirty="0" err="1"/>
              <a:t>Genetics</a:t>
            </a:r>
            <a:r>
              <a:rPr lang="de-DE" sz="1300" i="1" dirty="0"/>
              <a:t> 19</a:t>
            </a:r>
            <a:r>
              <a:rPr lang="de-DE" sz="1300" dirty="0"/>
              <a:t>, 129.</a:t>
            </a:r>
          </a:p>
          <a:p>
            <a:endParaRPr lang="en-GB" sz="130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B4DDA0A-AC81-F544-8DBE-60E51557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/>
              <a:t>Sources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8855AD-0B56-2648-A7C9-7E66987FE8CF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9100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73">
            <a:extLst>
              <a:ext uri="{FF2B5EF4-FFF2-40B4-BE49-F238E27FC236}">
                <a16:creationId xmlns:a16="http://schemas.microsoft.com/office/drawing/2014/main" id="{955C4D33-4282-4011-8612-6F3BEBDF3C69}"/>
              </a:ext>
            </a:extLst>
          </p:cNvPr>
          <p:cNvSpPr/>
          <p:nvPr/>
        </p:nvSpPr>
        <p:spPr>
          <a:xfrm>
            <a:off x="1055240" y="2331392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cxnSp>
        <p:nvCxnSpPr>
          <p:cNvPr id="20" name="Straight Arrow Connector 3">
            <a:extLst>
              <a:ext uri="{FF2B5EF4-FFF2-40B4-BE49-F238E27FC236}">
                <a16:creationId xmlns:a16="http://schemas.microsoft.com/office/drawing/2014/main" id="{29699292-7996-4310-8C26-283AE06E1DCA}"/>
              </a:ext>
            </a:extLst>
          </p:cNvPr>
          <p:cNvCxnSpPr>
            <a:cxnSpLocks/>
          </p:cNvCxnSpPr>
          <p:nvPr/>
        </p:nvCxnSpPr>
        <p:spPr>
          <a:xfrm>
            <a:off x="320272" y="3850144"/>
            <a:ext cx="7679531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703AF169-8686-43A1-A7F4-1D6D6430CA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89020" y="2905596"/>
            <a:ext cx="10450" cy="945000"/>
          </a:xfrm>
          <a:prstGeom prst="line">
            <a:avLst/>
          </a:prstGeom>
          <a:ln w="25400" cap="rnd">
            <a:solidFill>
              <a:schemeClr val="accent5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AAE60331-DD3E-4C31-8C9C-F227F16E3384}"/>
              </a:ext>
            </a:extLst>
          </p:cNvPr>
          <p:cNvCxnSpPr>
            <a:cxnSpLocks/>
          </p:cNvCxnSpPr>
          <p:nvPr/>
        </p:nvCxnSpPr>
        <p:spPr>
          <a:xfrm>
            <a:off x="7060146" y="2905596"/>
            <a:ext cx="0" cy="945000"/>
          </a:xfrm>
          <a:prstGeom prst="line">
            <a:avLst/>
          </a:prstGeom>
          <a:ln w="25400" cap="rnd">
            <a:solidFill>
              <a:schemeClr val="accent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D304469-446C-4B9B-A6EB-14A0098FEC56}"/>
              </a:ext>
            </a:extLst>
          </p:cNvPr>
          <p:cNvCxnSpPr>
            <a:cxnSpLocks/>
          </p:cNvCxnSpPr>
          <p:nvPr/>
        </p:nvCxnSpPr>
        <p:spPr>
          <a:xfrm rot="10800000">
            <a:off x="5629808" y="3850144"/>
            <a:ext cx="0" cy="945000"/>
          </a:xfrm>
          <a:prstGeom prst="line">
            <a:avLst/>
          </a:prstGeom>
          <a:ln w="25400" cap="rnd">
            <a:solidFill>
              <a:schemeClr val="accent2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2B93BF8-6C3F-4DE0-B877-82740D847782}"/>
              </a:ext>
            </a:extLst>
          </p:cNvPr>
          <p:cNvCxnSpPr>
            <a:cxnSpLocks/>
          </p:cNvCxnSpPr>
          <p:nvPr/>
        </p:nvCxnSpPr>
        <p:spPr>
          <a:xfrm>
            <a:off x="1328340" y="2905596"/>
            <a:ext cx="0" cy="945000"/>
          </a:xfrm>
          <a:prstGeom prst="line">
            <a:avLst/>
          </a:prstGeom>
          <a:ln w="25400" cap="rnd">
            <a:solidFill>
              <a:schemeClr val="accent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64B560B5-2C92-47B3-B525-351317C72225}"/>
              </a:ext>
            </a:extLst>
          </p:cNvPr>
          <p:cNvCxnSpPr>
            <a:cxnSpLocks/>
          </p:cNvCxnSpPr>
          <p:nvPr/>
        </p:nvCxnSpPr>
        <p:spPr>
          <a:xfrm flipV="1">
            <a:off x="2758679" y="3850144"/>
            <a:ext cx="0" cy="945000"/>
          </a:xfrm>
          <a:prstGeom prst="line">
            <a:avLst/>
          </a:prstGeom>
          <a:ln w="25400" cap="rnd">
            <a:solidFill>
              <a:schemeClr val="accent4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C700D5D3-66D9-4142-A55E-FE912EA3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40" y="2471311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ko-KR" sz="1200" dirty="0">
                <a:solidFill>
                  <a:schemeClr val="accent1"/>
                </a:solidFill>
              </a:rPr>
              <a:t>29.05.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459">
            <a:extLst>
              <a:ext uri="{FF2B5EF4-FFF2-40B4-BE49-F238E27FC236}">
                <a16:creationId xmlns:a16="http://schemas.microsoft.com/office/drawing/2014/main" id="{D1043E1A-5498-4571-B949-6406BCF89934}"/>
              </a:ext>
            </a:extLst>
          </p:cNvPr>
          <p:cNvSpPr txBox="1"/>
          <p:nvPr/>
        </p:nvSpPr>
        <p:spPr>
          <a:xfrm>
            <a:off x="2047102" y="1930400"/>
            <a:ext cx="14934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Visualization</a:t>
            </a: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Global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on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methylation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eg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boxplot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density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,…)</a:t>
            </a:r>
          </a:p>
          <a:p>
            <a:pPr algn="ctr"/>
            <a:endParaRPr lang="de-DE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400" b="1" dirty="0">
                <a:solidFill>
                  <a:schemeClr val="accent4"/>
                </a:solidFill>
                <a:cs typeface="Arial" pitchFamily="34" charset="0"/>
              </a:rPr>
              <a:t>Data</a:t>
            </a:r>
            <a:r>
              <a:rPr lang="de-DE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400" b="1" dirty="0" err="1">
                <a:solidFill>
                  <a:schemeClr val="accent4"/>
                </a:solidFill>
                <a:cs typeface="Arial" pitchFamily="34" charset="0"/>
              </a:rPr>
              <a:t>reduction</a:t>
            </a:r>
            <a:endParaRPr lang="de-DE" altLang="ko-KR" sz="1400" b="1" dirty="0">
              <a:solidFill>
                <a:schemeClr val="accent4"/>
              </a:solidFill>
              <a:cs typeface="Arial" pitchFamily="34" charset="0"/>
            </a:endParaRP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selection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Dimensionality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reduction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(PCA)</a:t>
            </a:r>
          </a:p>
        </p:txBody>
      </p:sp>
      <p:sp>
        <p:nvSpPr>
          <p:cNvPr id="35" name="TextBox 462">
            <a:extLst>
              <a:ext uri="{FF2B5EF4-FFF2-40B4-BE49-F238E27FC236}">
                <a16:creationId xmlns:a16="http://schemas.microsoft.com/office/drawing/2014/main" id="{EFE53B13-CA6D-4C10-A7DE-26FF02949D80}"/>
              </a:ext>
            </a:extLst>
          </p:cNvPr>
          <p:cNvSpPr txBox="1"/>
          <p:nvPr/>
        </p:nvSpPr>
        <p:spPr>
          <a:xfrm>
            <a:off x="4672668" y="3135992"/>
            <a:ext cx="179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400" b="1" dirty="0" err="1">
                <a:solidFill>
                  <a:schemeClr val="accent2"/>
                </a:solidFill>
                <a:cs typeface="Arial" pitchFamily="34" charset="0"/>
              </a:rPr>
              <a:t>Logistic</a:t>
            </a:r>
            <a:r>
              <a:rPr lang="de-DE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400" b="1" dirty="0" err="1">
                <a:solidFill>
                  <a:schemeClr val="accent2"/>
                </a:solidFill>
                <a:cs typeface="Arial" pitchFamily="34" charset="0"/>
              </a:rPr>
              <a:t>regression</a:t>
            </a:r>
            <a:endParaRPr lang="de-DE" altLang="ko-KR" sz="1400" b="1" dirty="0">
              <a:solidFill>
                <a:schemeClr val="accent2"/>
              </a:solidFill>
              <a:cs typeface="Arial" pitchFamily="34" charset="0"/>
            </a:endParaRPr>
          </a:p>
          <a:p>
            <a:pPr algn="ctr"/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find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predictions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variables</a:t>
            </a:r>
          </a:p>
        </p:txBody>
      </p:sp>
      <p:sp>
        <p:nvSpPr>
          <p:cNvPr id="42" name="TextBox 469">
            <a:extLst>
              <a:ext uri="{FF2B5EF4-FFF2-40B4-BE49-F238E27FC236}">
                <a16:creationId xmlns:a16="http://schemas.microsoft.com/office/drawing/2014/main" id="{10691D4E-37B0-4A7B-B453-C26851FB805A}"/>
              </a:ext>
            </a:extLst>
          </p:cNvPr>
          <p:cNvSpPr txBox="1"/>
          <p:nvPr/>
        </p:nvSpPr>
        <p:spPr>
          <a:xfrm>
            <a:off x="470604" y="4036979"/>
            <a:ext cx="17242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Data processing</a:t>
            </a:r>
          </a:p>
          <a:p>
            <a:pPr algn="ctr"/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Reorganize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coverage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NA)</a:t>
            </a:r>
          </a:p>
          <a:p>
            <a:pPr algn="ctr"/>
            <a:endParaRPr lang="de-DE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 err="1">
                <a:solidFill>
                  <a:schemeClr val="accent1"/>
                </a:solidFill>
                <a:cs typeface="Arial" pitchFamily="34" charset="0"/>
              </a:rPr>
              <a:t>Normalisation</a:t>
            </a:r>
            <a:endParaRPr lang="de-DE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M-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value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71">
            <a:extLst>
              <a:ext uri="{FF2B5EF4-FFF2-40B4-BE49-F238E27FC236}">
                <a16:creationId xmlns:a16="http://schemas.microsoft.com/office/drawing/2014/main" id="{71DE980B-360A-4414-95AE-289CAE5256D6}"/>
              </a:ext>
            </a:extLst>
          </p:cNvPr>
          <p:cNvSpPr txBox="1"/>
          <p:nvPr/>
        </p:nvSpPr>
        <p:spPr>
          <a:xfrm>
            <a:off x="6181652" y="4036805"/>
            <a:ext cx="18124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Data interpretation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interpret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results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bological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conclusions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de-DE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400" b="1" dirty="0">
                <a:solidFill>
                  <a:schemeClr val="accent3"/>
                </a:solidFill>
                <a:cs typeface="Arial" pitchFamily="34" charset="0"/>
              </a:rPr>
              <a:t>Create</a:t>
            </a:r>
            <a:r>
              <a:rPr lang="de-DE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Markdown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document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itel 1">
            <a:extLst>
              <a:ext uri="{FF2B5EF4-FFF2-40B4-BE49-F238E27FC236}">
                <a16:creationId xmlns:a16="http://schemas.microsoft.com/office/drawing/2014/main" id="{189DEF34-8212-CE4F-9777-A25A9FF89D28}"/>
              </a:ext>
            </a:extLst>
          </p:cNvPr>
          <p:cNvSpPr txBox="1">
            <a:spLocks/>
          </p:cNvSpPr>
          <p:nvPr/>
        </p:nvSpPr>
        <p:spPr>
          <a:xfrm>
            <a:off x="609600" y="609600"/>
            <a:ext cx="63477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cs typeface="Calibri Light" panose="020F0302020204030204" pitchFamily="34" charset="0"/>
              </a:rPr>
              <a:t>Timeline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49" name="타원 72">
            <a:extLst>
              <a:ext uri="{FF2B5EF4-FFF2-40B4-BE49-F238E27FC236}">
                <a16:creationId xmlns:a16="http://schemas.microsoft.com/office/drawing/2014/main" id="{AA703E91-7796-0941-919E-C250A548CA0C}"/>
              </a:ext>
            </a:extLst>
          </p:cNvPr>
          <p:cNvSpPr/>
          <p:nvPr/>
        </p:nvSpPr>
        <p:spPr>
          <a:xfrm>
            <a:off x="3929177" y="2340111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50" name="직사각형 113">
            <a:extLst>
              <a:ext uri="{FF2B5EF4-FFF2-40B4-BE49-F238E27FC236}">
                <a16:creationId xmlns:a16="http://schemas.microsoft.com/office/drawing/2014/main" id="{5559F921-AC95-EC4D-A20A-FBFCD994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253" y="2471311"/>
            <a:ext cx="6925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5"/>
                </a:solidFill>
                <a:cs typeface="Arial" charset="0"/>
              </a:rPr>
              <a:t>26.06.</a:t>
            </a:r>
            <a:endParaRPr lang="en-GB" altLang="ko-KR" sz="1200" dirty="0">
              <a:solidFill>
                <a:schemeClr val="accent5"/>
              </a:solidFill>
            </a:endParaRPr>
          </a:p>
        </p:txBody>
      </p:sp>
      <p:sp>
        <p:nvSpPr>
          <p:cNvPr id="51" name="타원 74">
            <a:extLst>
              <a:ext uri="{FF2B5EF4-FFF2-40B4-BE49-F238E27FC236}">
                <a16:creationId xmlns:a16="http://schemas.microsoft.com/office/drawing/2014/main" id="{10995F81-5FD0-7A4A-8F42-CD4522F55092}"/>
              </a:ext>
            </a:extLst>
          </p:cNvPr>
          <p:cNvSpPr/>
          <p:nvPr/>
        </p:nvSpPr>
        <p:spPr>
          <a:xfrm>
            <a:off x="6795779" y="2342294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44F929CB-3C82-4A4E-9F0A-1C7F083A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1" y="2471311"/>
            <a:ext cx="6594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3"/>
                </a:solidFill>
                <a:cs typeface="Arial" charset="0"/>
              </a:rPr>
              <a:t>24.07.</a:t>
            </a:r>
            <a:endParaRPr lang="en-GB" altLang="ko-KR" sz="1200" dirty="0">
              <a:solidFill>
                <a:schemeClr val="accent3"/>
              </a:solidFill>
            </a:endParaRPr>
          </a:p>
        </p:txBody>
      </p:sp>
      <p:sp>
        <p:nvSpPr>
          <p:cNvPr id="53" name="타원 70">
            <a:extLst>
              <a:ext uri="{FF2B5EF4-FFF2-40B4-BE49-F238E27FC236}">
                <a16:creationId xmlns:a16="http://schemas.microsoft.com/office/drawing/2014/main" id="{6B757119-FF06-3E4A-B0C0-DE6177C73081}"/>
              </a:ext>
            </a:extLst>
          </p:cNvPr>
          <p:cNvSpPr/>
          <p:nvPr/>
        </p:nvSpPr>
        <p:spPr>
          <a:xfrm>
            <a:off x="5362478" y="4835807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056AFCC9-3C7F-974C-9DC2-7A3267C1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035" y="4975439"/>
            <a:ext cx="665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2"/>
                </a:solidFill>
                <a:cs typeface="Arial" charset="0"/>
              </a:rPr>
              <a:t>10.07.</a:t>
            </a:r>
            <a:endParaRPr lang="en-GB" altLang="ko-KR" sz="1200" dirty="0">
              <a:solidFill>
                <a:schemeClr val="accent2"/>
              </a:solidFill>
            </a:endParaRPr>
          </a:p>
        </p:txBody>
      </p:sp>
      <p:sp>
        <p:nvSpPr>
          <p:cNvPr id="55" name="타원 71">
            <a:extLst>
              <a:ext uri="{FF2B5EF4-FFF2-40B4-BE49-F238E27FC236}">
                <a16:creationId xmlns:a16="http://schemas.microsoft.com/office/drawing/2014/main" id="{4C10D09F-DC9D-4A46-95D7-17D763DBF129}"/>
              </a:ext>
            </a:extLst>
          </p:cNvPr>
          <p:cNvSpPr/>
          <p:nvPr/>
        </p:nvSpPr>
        <p:spPr>
          <a:xfrm>
            <a:off x="2495876" y="4835807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60ABD75E-60C9-794B-9D00-99FC8343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855" y="4975439"/>
            <a:ext cx="665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4"/>
                </a:solidFill>
                <a:cs typeface="Arial" charset="0"/>
              </a:rPr>
              <a:t>12.06.</a:t>
            </a:r>
            <a:endParaRPr lang="en-GB" altLang="ko-KR" sz="1200" dirty="0">
              <a:solidFill>
                <a:schemeClr val="accent4"/>
              </a:solidFill>
            </a:endParaRPr>
          </a:p>
        </p:txBody>
      </p:sp>
      <p:sp>
        <p:nvSpPr>
          <p:cNvPr id="57" name="TextBox 466">
            <a:extLst>
              <a:ext uri="{FF2B5EF4-FFF2-40B4-BE49-F238E27FC236}">
                <a16:creationId xmlns:a16="http://schemas.microsoft.com/office/drawing/2014/main" id="{08E4544F-F842-874E-B2FC-615A559EAB2D}"/>
              </a:ext>
            </a:extLst>
          </p:cNvPr>
          <p:cNvSpPr txBox="1"/>
          <p:nvPr/>
        </p:nvSpPr>
        <p:spPr>
          <a:xfrm>
            <a:off x="3360633" y="4036979"/>
            <a:ext cx="16552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1400" b="1" dirty="0">
                <a:solidFill>
                  <a:srgbClr val="C42F19"/>
                </a:solidFill>
                <a:cs typeface="Arial" pitchFamily="34" charset="0"/>
              </a:rPr>
              <a:t>Clustering</a:t>
            </a:r>
            <a:br>
              <a:rPr lang="de-DE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k-means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de-DE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400" b="1" dirty="0" err="1">
                <a:solidFill>
                  <a:schemeClr val="accent5"/>
                </a:solidFill>
                <a:cs typeface="Arial" pitchFamily="34" charset="0"/>
              </a:rPr>
              <a:t>Identify</a:t>
            </a:r>
            <a:r>
              <a:rPr lang="de-DE" altLang="ko-KR" sz="1400" b="1" dirty="0">
                <a:solidFill>
                  <a:schemeClr val="accent5"/>
                </a:solidFill>
                <a:cs typeface="Arial" pitchFamily="34" charset="0"/>
              </a:rPr>
              <a:t> DMRs</a:t>
            </a: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Find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systematic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differences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methylation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level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between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sick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healthy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cells</a:t>
            </a:r>
            <a:endParaRPr lang="de-DE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scatter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de-DE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plot</a:t>
            </a:r>
            <a:r>
              <a:rPr lang="de-DE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t-test)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F7741B-152E-BA4A-BC18-E89945C7F5E1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505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DA9F9-54DF-2640-9360-BDBE9785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Are there significant differences in DNA methylation between cancer cells and healthy cells?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5EFD2-036F-1849-B82A-17C0989CB92F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222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D7CD-77AF-4F0C-8E0C-8DFFD292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cs typeface="Calibri Light" panose="020F0302020204030204" pitchFamily="34" charset="0"/>
              </a:rPr>
              <a:t>Chronic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 err="1">
                <a:cs typeface="Calibri Light" panose="020F0302020204030204" pitchFamily="34" charset="0"/>
              </a:rPr>
              <a:t>lymphocytic</a:t>
            </a:r>
            <a:r>
              <a:rPr lang="de-DE" dirty="0">
                <a:cs typeface="Calibri Light" panose="020F0302020204030204" pitchFamily="34" charset="0"/>
              </a:rPr>
              <a:t> </a:t>
            </a:r>
            <a:r>
              <a:rPr lang="de-DE" dirty="0" err="1">
                <a:cs typeface="Calibri Light" panose="020F0302020204030204" pitchFamily="34" charset="0"/>
              </a:rPr>
              <a:t>leukemia</a:t>
            </a:r>
            <a:r>
              <a:rPr lang="de-DE" dirty="0">
                <a:cs typeface="Calibri Light" panose="020F0302020204030204" pitchFamily="34" charset="0"/>
              </a:rPr>
              <a:t> (CLL)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EFDD8-2A42-49A8-9CB9-2BEF98C7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305050"/>
            <a:ext cx="6647612" cy="291058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Uncontrolled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r>
              <a:rPr lang="de-DE" dirty="0"/>
              <a:t> and </a:t>
            </a:r>
            <a:r>
              <a:rPr lang="de-DE" dirty="0" err="1"/>
              <a:t>inhibition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B-</a:t>
            </a:r>
            <a:r>
              <a:rPr lang="de-DE" dirty="0" err="1"/>
              <a:t>Lymphocytes</a:t>
            </a:r>
            <a:endParaRPr lang="de-DE" dirty="0"/>
          </a:p>
          <a:p>
            <a:pPr lvl="1"/>
            <a:r>
              <a:rPr lang="de-DE" sz="1800" dirty="0" err="1"/>
              <a:t>functional</a:t>
            </a:r>
            <a:r>
              <a:rPr lang="de-DE" sz="1800" dirty="0"/>
              <a:t> </a:t>
            </a:r>
            <a:r>
              <a:rPr lang="de-DE" sz="1800" dirty="0" err="1"/>
              <a:t>incompetent</a:t>
            </a:r>
            <a:endParaRPr lang="de-DE" sz="1800" dirty="0"/>
          </a:p>
          <a:p>
            <a:pPr lvl="1"/>
            <a:r>
              <a:rPr lang="de-DE" sz="1800" dirty="0" err="1"/>
              <a:t>accumulate</a:t>
            </a:r>
            <a:r>
              <a:rPr lang="de-DE" sz="1800" dirty="0"/>
              <a:t> and </a:t>
            </a:r>
            <a:r>
              <a:rPr lang="de-DE" sz="1800" dirty="0" err="1"/>
              <a:t>displace</a:t>
            </a:r>
            <a:r>
              <a:rPr lang="de-DE" sz="1800" dirty="0"/>
              <a:t> </a:t>
            </a:r>
            <a:r>
              <a:rPr lang="de-DE" sz="1800" dirty="0" err="1"/>
              <a:t>healthy</a:t>
            </a:r>
            <a:r>
              <a:rPr lang="de-DE" sz="1800" dirty="0"/>
              <a:t> </a:t>
            </a:r>
            <a:r>
              <a:rPr lang="de-DE" sz="1800" dirty="0" err="1"/>
              <a:t>blood</a:t>
            </a:r>
            <a:r>
              <a:rPr lang="de-DE" sz="1800" dirty="0"/>
              <a:t> </a:t>
            </a:r>
            <a:r>
              <a:rPr lang="de-DE" sz="1800" dirty="0" err="1"/>
              <a:t>cells</a:t>
            </a:r>
            <a:endParaRPr lang="de-DE" sz="1800" dirty="0"/>
          </a:p>
          <a:p>
            <a:pPr marL="342900" lvl="1" indent="0">
              <a:buNone/>
            </a:pPr>
            <a:endParaRPr lang="de-DE" sz="1800" dirty="0"/>
          </a:p>
          <a:p>
            <a:r>
              <a:rPr lang="de-DE" dirty="0" err="1"/>
              <a:t>Consequences</a:t>
            </a:r>
            <a:endParaRPr lang="de-DE" dirty="0"/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vulnerable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infections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oxygen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blood</a:t>
            </a:r>
            <a:endParaRPr lang="de-DE" sz="1800" dirty="0"/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longer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bleeding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case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of</a:t>
            </a:r>
            <a:r>
              <a:rPr lang="de-DE" sz="1800" dirty="0">
                <a:sym typeface="Wingdings" panose="05000000000000000000" pitchFamily="2" charset="2"/>
              </a:rPr>
              <a:t> an </a:t>
            </a:r>
            <a:r>
              <a:rPr lang="de-DE" sz="1800" dirty="0" err="1">
                <a:sym typeface="Wingdings" panose="05000000000000000000" pitchFamily="2" charset="2"/>
              </a:rPr>
              <a:t>injury</a:t>
            </a:r>
            <a:endParaRPr lang="de-DE" sz="1800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de-DE" sz="1350" dirty="0">
              <a:sym typeface="Wingdings" panose="05000000000000000000" pitchFamily="2" charset="2"/>
            </a:endParaRPr>
          </a:p>
          <a:p>
            <a:pPr lvl="1"/>
            <a:endParaRPr lang="de-DE" sz="1350" dirty="0"/>
          </a:p>
          <a:p>
            <a:pPr marL="342900" lvl="1" indent="0">
              <a:buNone/>
            </a:pPr>
            <a:endParaRPr lang="de-DE" sz="1350" dirty="0"/>
          </a:p>
          <a:p>
            <a:pPr marL="342900" lvl="1" indent="0">
              <a:buNone/>
            </a:pPr>
            <a:endParaRPr lang="de-DE" sz="1350" dirty="0"/>
          </a:p>
          <a:p>
            <a:pPr marL="342900" lvl="1" indent="0">
              <a:buNone/>
            </a:pPr>
            <a:endParaRPr lang="de-DE" sz="135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FE2805-B831-4E2D-B736-7D7CA248D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" r="2775"/>
          <a:stretch/>
        </p:blipFill>
        <p:spPr>
          <a:xfrm>
            <a:off x="5849956" y="2962655"/>
            <a:ext cx="1430204" cy="217329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7849F0-1D88-4A9A-9971-BD3E05671A98}"/>
              </a:ext>
            </a:extLst>
          </p:cNvPr>
          <p:cNvSpPr txBox="1"/>
          <p:nvPr/>
        </p:nvSpPr>
        <p:spPr>
          <a:xfrm>
            <a:off x="6008037" y="5135952"/>
            <a:ext cx="146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25" dirty="0"/>
              <a:t>https://selpers.com/lektion/cll-verstehen-wie-entsteht-cll/</a:t>
            </a:r>
          </a:p>
          <a:p>
            <a:endParaRPr lang="de-DE" sz="135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365045-E750-3E4C-8618-CC8AE61FFC09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24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FAF1-0545-4944-B6F7-02F30442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>
                <a:cs typeface="Calibri Light" panose="020F0302020204030204" pitchFamily="34" charset="0"/>
              </a:rPr>
              <a:t>Methylation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D56B3-86DE-473C-96F5-58BAEC63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1" y="2222023"/>
            <a:ext cx="3138026" cy="2910579"/>
          </a:xfrm>
        </p:spPr>
        <p:txBody>
          <a:bodyPr>
            <a:normAutofit fontScale="92500" lnSpcReduction="20000"/>
          </a:bodyPr>
          <a:lstStyle/>
          <a:p>
            <a:r>
              <a:rPr lang="en" dirty="0"/>
              <a:t>Most common form of DNA methylation is 5‐methylcytosine</a:t>
            </a:r>
          </a:p>
          <a:p>
            <a:endParaRPr lang="en" sz="1500" dirty="0"/>
          </a:p>
          <a:p>
            <a:endParaRPr lang="en" sz="1500" dirty="0"/>
          </a:p>
          <a:p>
            <a:pPr marL="0" indent="0">
              <a:buNone/>
            </a:pPr>
            <a:endParaRPr lang="en" sz="1500" dirty="0"/>
          </a:p>
          <a:p>
            <a:endParaRPr lang="en" sz="1500" dirty="0"/>
          </a:p>
          <a:p>
            <a:endParaRPr lang="de-DE" sz="15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FA00359-405E-0244-8F11-9AAC35BFA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5714" y="2222021"/>
            <a:ext cx="3230871" cy="34717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In CLL</a:t>
            </a:r>
          </a:p>
          <a:p>
            <a:r>
              <a:rPr lang="en-GB" dirty="0"/>
              <a:t>Global hypomethylation compared to healthy cells </a:t>
            </a:r>
            <a:br>
              <a:rPr lang="en-GB" dirty="0"/>
            </a:br>
            <a:r>
              <a:rPr lang="en" dirty="0">
                <a:solidFill>
                  <a:srgbClr val="90C226"/>
                </a:solidFill>
              </a:rPr>
              <a:t>➔ </a:t>
            </a:r>
            <a:r>
              <a:rPr lang="en" dirty="0">
                <a:solidFill>
                  <a:schemeClr val="tx1"/>
                </a:solidFill>
              </a:rPr>
              <a:t>activation of gene expression (e.g. ERB-A1)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rgbClr val="90C226"/>
                </a:solidFill>
              </a:rPr>
              <a:t>➔ </a:t>
            </a:r>
            <a:r>
              <a:rPr lang="en" dirty="0">
                <a:solidFill>
                  <a:schemeClr val="tx1"/>
                </a:solidFill>
              </a:rPr>
              <a:t>genomic instability</a:t>
            </a:r>
          </a:p>
          <a:p>
            <a:pPr marL="0" indent="0">
              <a:buNone/>
            </a:pPr>
            <a:endParaRPr lang="en" dirty="0">
              <a:solidFill>
                <a:schemeClr val="tx1"/>
              </a:solidFill>
            </a:endParaRPr>
          </a:p>
          <a:p>
            <a:r>
              <a:rPr lang="en-GB" dirty="0"/>
              <a:t>Hypermethylation of gene promoters </a:t>
            </a:r>
            <a:br>
              <a:rPr lang="en-GB" dirty="0"/>
            </a:br>
            <a:r>
              <a:rPr lang="en" dirty="0">
                <a:solidFill>
                  <a:srgbClr val="90C226"/>
                </a:solidFill>
              </a:rPr>
              <a:t>➔</a:t>
            </a:r>
            <a:r>
              <a:rPr lang="en" dirty="0"/>
              <a:t> inhibition of promoter activity (e.g. hTERT)</a:t>
            </a:r>
            <a:br>
              <a:rPr lang="en" dirty="0"/>
            </a:br>
            <a:r>
              <a:rPr lang="en" dirty="0">
                <a:solidFill>
                  <a:srgbClr val="90C226"/>
                </a:solidFill>
              </a:rPr>
              <a:t>➔</a:t>
            </a:r>
            <a:r>
              <a:rPr lang="en" dirty="0">
                <a:solidFill>
                  <a:schemeClr val="tx1"/>
                </a:solidFill>
              </a:rPr>
              <a:t> affects tumor suppressor genes</a:t>
            </a:r>
            <a:endParaRPr lang="en-GB" dirty="0"/>
          </a:p>
          <a:p>
            <a:endParaRPr lang="en-GB" sz="1125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C972688-1483-EB42-A410-62F2DD39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7" y="3339317"/>
            <a:ext cx="2791126" cy="113761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43BCCE-2543-3E41-BFC7-AE6AD2E8CCAD}"/>
              </a:ext>
            </a:extLst>
          </p:cNvPr>
          <p:cNvSpPr txBox="1"/>
          <p:nvPr/>
        </p:nvSpPr>
        <p:spPr>
          <a:xfrm>
            <a:off x="508000" y="5264638"/>
            <a:ext cx="6350696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7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700" dirty="0"/>
              <a:t>Important in epigenetics</a:t>
            </a:r>
          </a:p>
          <a:p>
            <a:pPr marL="557213" lvl="1" indent="-214313">
              <a:spcBef>
                <a:spcPts val="75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GB" sz="1700" dirty="0"/>
              <a:t>Methylation leads to gene silencing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3F0D12-12EF-D54B-8A48-824DBA6E19A3}"/>
              </a:ext>
            </a:extLst>
          </p:cNvPr>
          <p:cNvSpPr txBox="1"/>
          <p:nvPr/>
        </p:nvSpPr>
        <p:spPr>
          <a:xfrm>
            <a:off x="508000" y="4528937"/>
            <a:ext cx="34612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525" dirty="0"/>
              <a:t>Day, J.J., and </a:t>
            </a:r>
            <a:r>
              <a:rPr lang="en" sz="525" dirty="0" err="1"/>
              <a:t>Sweatt</a:t>
            </a:r>
            <a:r>
              <a:rPr lang="en" sz="525" dirty="0"/>
              <a:t>, J.D. (2010). DNA methylation and memory formation. Nature Neuroscience 13, 1319.</a:t>
            </a:r>
          </a:p>
          <a:p>
            <a:endParaRPr lang="de-DE" sz="525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F44B960-EEB7-B145-A443-EE132AC59572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85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66EAEEF0-B1F2-3A48-A082-8715436BDACF}"/>
              </a:ext>
            </a:extLst>
          </p:cNvPr>
          <p:cNvSpPr txBox="1">
            <a:spLocks/>
          </p:cNvSpPr>
          <p:nvPr/>
        </p:nvSpPr>
        <p:spPr>
          <a:xfrm>
            <a:off x="919284" y="4231893"/>
            <a:ext cx="6534802" cy="199198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CpG – islands </a:t>
            </a:r>
          </a:p>
          <a:p>
            <a:pPr marL="0" indent="0">
              <a:buNone/>
            </a:pPr>
            <a:endParaRPr lang="en-GB" sz="1050" dirty="0"/>
          </a:p>
          <a:p>
            <a:r>
              <a:rPr lang="en-GB" dirty="0"/>
              <a:t>Regions in genome containing a high amount of CpG dinucleotides</a:t>
            </a:r>
          </a:p>
          <a:p>
            <a:r>
              <a:rPr lang="en-GB" dirty="0"/>
              <a:t>~ 40% of mammalian promoters contain CpG islands</a:t>
            </a:r>
          </a:p>
          <a:p>
            <a:r>
              <a:rPr lang="en-GB" dirty="0"/>
              <a:t>Control of transcription in (housekeeping) genes ➝ methylation could silence genes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7005D0-EACA-8649-849C-7C420FCAC45B}"/>
              </a:ext>
            </a:extLst>
          </p:cNvPr>
          <p:cNvSpPr txBox="1"/>
          <p:nvPr/>
        </p:nvSpPr>
        <p:spPr>
          <a:xfrm>
            <a:off x="919284" y="1816093"/>
            <a:ext cx="16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12" name="Inhaltsplatzhalter 15">
            <a:extLst>
              <a:ext uri="{FF2B5EF4-FFF2-40B4-BE49-F238E27FC236}">
                <a16:creationId xmlns:a16="http://schemas.microsoft.com/office/drawing/2014/main" id="{1DD31121-1B4A-D74B-9EBD-77743714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4" y="2474596"/>
            <a:ext cx="5019310" cy="1213101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B135A7E-EB86-B443-AB89-5C8C94FE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>
                <a:cs typeface="Calibri Light" panose="020F0302020204030204" pitchFamily="34" charset="0"/>
              </a:rPr>
              <a:t>Datasets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FC4E9D-FCAD-524E-ACE5-B6A2B2EE2925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61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8DC81E2-65F8-4B61-8768-0A95648FE2BD}"/>
              </a:ext>
            </a:extLst>
          </p:cNvPr>
          <p:cNvSpPr txBox="1"/>
          <p:nvPr/>
        </p:nvSpPr>
        <p:spPr>
          <a:xfrm>
            <a:off x="919284" y="4231893"/>
            <a:ext cx="25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Annotation</a:t>
            </a:r>
            <a:endParaRPr lang="de-DE" sz="135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980634-2A60-4BCC-AEB5-F774FA5B1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3" y="4697835"/>
            <a:ext cx="6332863" cy="166833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FF2F3C4-501C-4079-A5CF-ED5E4C7F94D3}"/>
              </a:ext>
            </a:extLst>
          </p:cNvPr>
          <p:cNvSpPr/>
          <p:nvPr/>
        </p:nvSpPr>
        <p:spPr>
          <a:xfrm>
            <a:off x="3037970" y="4697835"/>
            <a:ext cx="1106191" cy="1668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D94A2FF-B484-5742-9C9D-BD741196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>
                <a:cs typeface="Calibri Light" panose="020F0302020204030204" pitchFamily="34" charset="0"/>
              </a:rPr>
              <a:t>Datasets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C6FA8FA-72C8-0044-93C8-C37AAF6BD91B}"/>
              </a:ext>
            </a:extLst>
          </p:cNvPr>
          <p:cNvSpPr txBox="1"/>
          <p:nvPr/>
        </p:nvSpPr>
        <p:spPr>
          <a:xfrm>
            <a:off x="919284" y="1816093"/>
            <a:ext cx="16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17" name="Inhaltsplatzhalter 15">
            <a:extLst>
              <a:ext uri="{FF2B5EF4-FFF2-40B4-BE49-F238E27FC236}">
                <a16:creationId xmlns:a16="http://schemas.microsoft.com/office/drawing/2014/main" id="{D374E7E0-8352-4E4E-B44A-D076088F5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4" y="2474596"/>
            <a:ext cx="5019310" cy="121310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8AED698-EC7B-0A44-B813-48845F868F5A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6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0870FC-70E6-4105-B2BD-6642E205D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64" y="3150190"/>
            <a:ext cx="2586858" cy="291107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FAC460D-9174-4457-98B2-F301EEE99F96}"/>
              </a:ext>
            </a:extLst>
          </p:cNvPr>
          <p:cNvSpPr txBox="1"/>
          <p:nvPr/>
        </p:nvSpPr>
        <p:spPr>
          <a:xfrm>
            <a:off x="822115" y="4506597"/>
            <a:ext cx="347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5´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B981AA-0269-4F96-A82B-2A86DBA220E6}"/>
              </a:ext>
            </a:extLst>
          </p:cNvPr>
          <p:cNvSpPr txBox="1"/>
          <p:nvPr/>
        </p:nvSpPr>
        <p:spPr>
          <a:xfrm>
            <a:off x="3740031" y="5379121"/>
            <a:ext cx="481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3´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AFA495-9158-44BD-B1BA-6CEFBCAFF951}"/>
              </a:ext>
            </a:extLst>
          </p:cNvPr>
          <p:cNvSpPr txBox="1"/>
          <p:nvPr/>
        </p:nvSpPr>
        <p:spPr>
          <a:xfrm>
            <a:off x="849538" y="3588245"/>
            <a:ext cx="347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5´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A83972-4265-4170-9594-BB5D18C31753}"/>
              </a:ext>
            </a:extLst>
          </p:cNvPr>
          <p:cNvSpPr txBox="1"/>
          <p:nvPr/>
        </p:nvSpPr>
        <p:spPr>
          <a:xfrm>
            <a:off x="849538" y="5379121"/>
            <a:ext cx="347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5´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7050B17-8DF6-41F4-BBC4-2F1193AD5890}"/>
              </a:ext>
            </a:extLst>
          </p:cNvPr>
          <p:cNvSpPr txBox="1"/>
          <p:nvPr/>
        </p:nvSpPr>
        <p:spPr>
          <a:xfrm>
            <a:off x="3708573" y="4508393"/>
            <a:ext cx="481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3´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6899FF5-4010-4541-BC4A-C4B749326D60}"/>
              </a:ext>
            </a:extLst>
          </p:cNvPr>
          <p:cNvSpPr txBox="1"/>
          <p:nvPr/>
        </p:nvSpPr>
        <p:spPr>
          <a:xfrm>
            <a:off x="3708572" y="3588245"/>
            <a:ext cx="481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3´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CC6156-AC42-4A52-9339-23DF9B793063}"/>
              </a:ext>
            </a:extLst>
          </p:cNvPr>
          <p:cNvSpPr txBox="1"/>
          <p:nvPr/>
        </p:nvSpPr>
        <p:spPr>
          <a:xfrm>
            <a:off x="852789" y="5635696"/>
            <a:ext cx="481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3´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EBE605-D20D-4AE9-B790-322B6F8F4478}"/>
              </a:ext>
            </a:extLst>
          </p:cNvPr>
          <p:cNvSpPr txBox="1"/>
          <p:nvPr/>
        </p:nvSpPr>
        <p:spPr>
          <a:xfrm>
            <a:off x="3729073" y="5635696"/>
            <a:ext cx="347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5´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2AEF7DD7-3F2A-47C5-9BD2-056662D5B93F}"/>
              </a:ext>
            </a:extLst>
          </p:cNvPr>
          <p:cNvSpPr/>
          <p:nvPr/>
        </p:nvSpPr>
        <p:spPr>
          <a:xfrm>
            <a:off x="4076592" y="3726745"/>
            <a:ext cx="321338" cy="779852"/>
          </a:xfrm>
          <a:prstGeom prst="downArrow">
            <a:avLst/>
          </a:prstGeom>
          <a:solidFill>
            <a:srgbClr val="FFC001"/>
          </a:solidFill>
          <a:ln>
            <a:solidFill>
              <a:srgbClr val="FFC00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rgbClr val="FFC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C51570-7E48-4AAA-B54A-EC215982DF20}"/>
              </a:ext>
            </a:extLst>
          </p:cNvPr>
          <p:cNvSpPr txBox="1"/>
          <p:nvPr/>
        </p:nvSpPr>
        <p:spPr>
          <a:xfrm>
            <a:off x="4410026" y="3976423"/>
            <a:ext cx="18812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b="1" dirty="0">
                <a:solidFill>
                  <a:srgbClr val="FFC000"/>
                </a:solidFill>
              </a:rPr>
              <a:t>Bisulfite </a:t>
            </a:r>
            <a:r>
              <a:rPr lang="de-DE" sz="1350" b="1" dirty="0" err="1">
                <a:solidFill>
                  <a:srgbClr val="FFC000"/>
                </a:solidFill>
              </a:rPr>
              <a:t>conversion</a:t>
            </a:r>
            <a:endParaRPr lang="de-DE" sz="1350" b="1" dirty="0">
              <a:solidFill>
                <a:srgbClr val="FFC000"/>
              </a:solidFill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4CCAB16-6A91-4108-880C-7627E9919A19}"/>
              </a:ext>
            </a:extLst>
          </p:cNvPr>
          <p:cNvSpPr/>
          <p:nvPr/>
        </p:nvSpPr>
        <p:spPr>
          <a:xfrm>
            <a:off x="4076592" y="4686076"/>
            <a:ext cx="321338" cy="792362"/>
          </a:xfrm>
          <a:prstGeom prst="downArrow">
            <a:avLst/>
          </a:prstGeom>
          <a:solidFill>
            <a:srgbClr val="90C226"/>
          </a:solidFill>
          <a:ln>
            <a:solidFill>
              <a:srgbClr val="90C22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BAF5528-97EC-41C8-9D17-2DDE79C61689}"/>
              </a:ext>
            </a:extLst>
          </p:cNvPr>
          <p:cNvSpPr txBox="1"/>
          <p:nvPr/>
        </p:nvSpPr>
        <p:spPr>
          <a:xfrm>
            <a:off x="4410026" y="4943757"/>
            <a:ext cx="1692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rgbClr val="90C226"/>
                </a:solidFill>
              </a:rPr>
              <a:t>PCR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A0F5DE4B-8644-4F96-8F23-4F5C1DAA3DA6}"/>
              </a:ext>
            </a:extLst>
          </p:cNvPr>
          <p:cNvSpPr/>
          <p:nvPr/>
        </p:nvSpPr>
        <p:spPr>
          <a:xfrm>
            <a:off x="2265028" y="3883443"/>
            <a:ext cx="119543" cy="5739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C80C5818-52A2-430E-BF14-F2292C5C543E}"/>
              </a:ext>
            </a:extLst>
          </p:cNvPr>
          <p:cNvSpPr/>
          <p:nvPr/>
        </p:nvSpPr>
        <p:spPr>
          <a:xfrm>
            <a:off x="2669988" y="3865245"/>
            <a:ext cx="165205" cy="3222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D5C5052E-6B7D-424E-BA1A-DD513015824D}"/>
              </a:ext>
            </a:extLst>
          </p:cNvPr>
          <p:cNvSpPr/>
          <p:nvPr/>
        </p:nvSpPr>
        <p:spPr>
          <a:xfrm>
            <a:off x="1594754" y="3869883"/>
            <a:ext cx="165205" cy="32228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0077C9C5-C572-4A7C-8C12-914B386CEE59}"/>
              </a:ext>
            </a:extLst>
          </p:cNvPr>
          <p:cNvSpPr/>
          <p:nvPr/>
        </p:nvSpPr>
        <p:spPr>
          <a:xfrm>
            <a:off x="2265028" y="4800400"/>
            <a:ext cx="119543" cy="5739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26C3542-D7C4-4606-96D2-2843397091D8}"/>
              </a:ext>
            </a:extLst>
          </p:cNvPr>
          <p:cNvSpPr txBox="1"/>
          <p:nvPr/>
        </p:nvSpPr>
        <p:spPr>
          <a:xfrm>
            <a:off x="513540" y="6554048"/>
            <a:ext cx="2321653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25" dirty="0"/>
              <a:t>https://www.youtube.com/watch?v=5NEoqa-k3xM&amp;t=204s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0FAFB43-94B2-470E-9ACE-837006B6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72" y="1720423"/>
            <a:ext cx="3954869" cy="990601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CD59810-654C-4B90-9E50-6B1B9255DF75}"/>
              </a:ext>
            </a:extLst>
          </p:cNvPr>
          <p:cNvSpPr txBox="1"/>
          <p:nvPr/>
        </p:nvSpPr>
        <p:spPr>
          <a:xfrm>
            <a:off x="3852230" y="6554048"/>
            <a:ext cx="3749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25" dirty="0" err="1"/>
              <a:t>Darst</a:t>
            </a:r>
            <a:r>
              <a:rPr lang="de-DE" sz="525" dirty="0"/>
              <a:t> RP, Pardo CE, Ai L, Brown KD, Kladde MP. Bisulfite </a:t>
            </a:r>
            <a:r>
              <a:rPr lang="de-DE" sz="525" dirty="0" err="1"/>
              <a:t>sequencing</a:t>
            </a:r>
            <a:r>
              <a:rPr lang="de-DE" sz="525" dirty="0"/>
              <a:t> </a:t>
            </a:r>
            <a:r>
              <a:rPr lang="de-DE" sz="525" dirty="0" err="1"/>
              <a:t>of</a:t>
            </a:r>
            <a:r>
              <a:rPr lang="de-DE" sz="525" dirty="0"/>
              <a:t> DNA. </a:t>
            </a:r>
            <a:r>
              <a:rPr lang="de-DE" sz="525" i="1" dirty="0" err="1"/>
              <a:t>Curr</a:t>
            </a:r>
            <a:r>
              <a:rPr lang="de-DE" sz="525" i="1" dirty="0"/>
              <a:t> </a:t>
            </a:r>
            <a:r>
              <a:rPr lang="de-DE" sz="525" i="1" dirty="0" err="1"/>
              <a:t>Protoc</a:t>
            </a:r>
            <a:r>
              <a:rPr lang="de-DE" sz="525" i="1" dirty="0"/>
              <a:t> Mol </a:t>
            </a:r>
            <a:r>
              <a:rPr lang="de-DE" sz="525" i="1" dirty="0" err="1"/>
              <a:t>Biol</a:t>
            </a:r>
            <a:r>
              <a:rPr lang="de-DE" sz="525" dirty="0"/>
              <a:t>. 2010;Chapter 7:Unit–7.9.17. doi:10.1002/0471142727.mb0709s91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E8221FD-C980-4C22-9CBB-5FB1F84BAC4D}"/>
                  </a:ext>
                </a:extLst>
              </p:cNvPr>
              <p:cNvSpPr txBox="1"/>
              <p:nvPr/>
            </p:nvSpPr>
            <p:spPr>
              <a:xfrm>
                <a:off x="5375247" y="4645097"/>
                <a:ext cx="3067225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100" dirty="0"/>
                  <a:t> </a:t>
                </a:r>
                <a:r>
                  <a:rPr lang="el-GR" sz="2700" dirty="0"/>
                  <a:t>β</a:t>
                </a:r>
                <a:r>
                  <a:rPr lang="de-DE" sz="2700" dirty="0"/>
                  <a:t> =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7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700" i="1" baseline="-25000">
                            <a:latin typeface="Cambria Math" panose="02040503050406030204" pitchFamily="18" charset="0"/>
                          </a:rPr>
                          <m:t>𝑎𝑓𝑡𝑒𝑟</m:t>
                        </m:r>
                      </m:num>
                      <m:den>
                        <m:r>
                          <a:rPr lang="de-DE" sz="27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700" i="1" baseline="-25000">
                            <a:latin typeface="Cambria Math" panose="02040503050406030204" pitchFamily="18" charset="0"/>
                          </a:rPr>
                          <m:t>𝑏𝑒𝑔𝑖𝑛𝑛𝑖𝑛𝑔</m:t>
                        </m:r>
                        <m:r>
                          <a:rPr lang="de-DE" sz="27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de-DE" sz="135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E8221FD-C980-4C22-9CBB-5FB1F84B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47" y="4645097"/>
                <a:ext cx="3067225" cy="715581"/>
              </a:xfrm>
              <a:prstGeom prst="rect">
                <a:avLst/>
              </a:prstGeom>
              <a:blipFill>
                <a:blip r:embed="rId4"/>
                <a:stretch>
                  <a:fillRect l="-823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75ADCF1-512A-468F-8E1C-880A81D2A628}"/>
              </a:ext>
            </a:extLst>
          </p:cNvPr>
          <p:cNvSpPr txBox="1"/>
          <p:nvPr/>
        </p:nvSpPr>
        <p:spPr>
          <a:xfrm>
            <a:off x="2556035" y="6545352"/>
            <a:ext cx="354647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25" dirty="0"/>
              <a:t>(</a:t>
            </a:r>
            <a:r>
              <a:rPr lang="de-DE" sz="525" dirty="0" err="1"/>
              <a:t>Teschendorff</a:t>
            </a:r>
            <a:r>
              <a:rPr lang="de-DE" sz="525" dirty="0"/>
              <a:t> and </a:t>
            </a:r>
            <a:r>
              <a:rPr lang="de-DE" sz="525" dirty="0" err="1"/>
              <a:t>Relton</a:t>
            </a:r>
            <a:r>
              <a:rPr lang="de-DE" sz="525" dirty="0"/>
              <a:t>, 2017)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5EF387EB-3280-744D-9BDA-8422A559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 err="1">
                <a:cs typeface="Calibri Light" panose="020F0302020204030204" pitchFamily="34" charset="0"/>
              </a:rPr>
              <a:t>Bisulfite</a:t>
            </a:r>
            <a:r>
              <a:rPr lang="en-GB" dirty="0">
                <a:cs typeface="Calibri Light" panose="020F0302020204030204" pitchFamily="34" charset="0"/>
              </a:rPr>
              <a:t> sequencing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72D923A-6A59-6E47-A071-7DFDDAD0EED7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77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20" grpId="0" animBg="1"/>
      <p:bldP spid="23" grpId="0" animBg="1"/>
      <p:bldP spid="24" grpId="0" animBg="1"/>
      <p:bldP spid="25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24AB525F-568A-45EA-B32A-95AB18736DFD}"/>
              </a:ext>
            </a:extLst>
          </p:cNvPr>
          <p:cNvSpPr txBox="1"/>
          <p:nvPr/>
        </p:nvSpPr>
        <p:spPr>
          <a:xfrm>
            <a:off x="1722643" y="1534462"/>
            <a:ext cx="215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Tiling</a:t>
            </a:r>
            <a:endParaRPr lang="de-DE" sz="2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BAF13D-8E7A-4441-939B-16E1D2B7820F}"/>
              </a:ext>
            </a:extLst>
          </p:cNvPr>
          <p:cNvSpPr txBox="1"/>
          <p:nvPr/>
        </p:nvSpPr>
        <p:spPr>
          <a:xfrm>
            <a:off x="1565014" y="3666483"/>
            <a:ext cx="215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CpG</a:t>
            </a:r>
            <a:r>
              <a:rPr lang="de-DE" sz="2000" dirty="0"/>
              <a:t> Island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7E41D-F5C3-4A18-B068-A79C94C5DDA9}"/>
              </a:ext>
            </a:extLst>
          </p:cNvPr>
          <p:cNvSpPr txBox="1"/>
          <p:nvPr/>
        </p:nvSpPr>
        <p:spPr>
          <a:xfrm>
            <a:off x="6036577" y="1550680"/>
            <a:ext cx="249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Promoters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4D900B-A8AA-45CD-9C53-DA89807DC8A5}"/>
              </a:ext>
            </a:extLst>
          </p:cNvPr>
          <p:cNvSpPr txBox="1"/>
          <p:nvPr/>
        </p:nvSpPr>
        <p:spPr>
          <a:xfrm>
            <a:off x="6343576" y="3708451"/>
            <a:ext cx="2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Genes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8EBE96A-665B-46EB-960C-C7196801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1967726"/>
            <a:ext cx="4224314" cy="1412513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920AD66-621B-4BC2-A524-6C4D7A66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95" y="1967725"/>
            <a:ext cx="4220911" cy="14612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04E3F98-FE3A-4A34-A69F-29798BCE3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" y="4108562"/>
            <a:ext cx="4224314" cy="15682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448FE03-0F95-476C-8950-E67487EC7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94" y="4108561"/>
            <a:ext cx="4225850" cy="1461275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7F6F7D39-6760-4868-9787-CB9D1C5639CE}"/>
              </a:ext>
            </a:extLst>
          </p:cNvPr>
          <p:cNvSpPr/>
          <p:nvPr/>
        </p:nvSpPr>
        <p:spPr>
          <a:xfrm>
            <a:off x="950053" y="2086580"/>
            <a:ext cx="559966" cy="1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185BD3-3DA5-4D00-A561-FC34356FCCBA}"/>
              </a:ext>
            </a:extLst>
          </p:cNvPr>
          <p:cNvSpPr/>
          <p:nvPr/>
        </p:nvSpPr>
        <p:spPr>
          <a:xfrm>
            <a:off x="5638450" y="2071193"/>
            <a:ext cx="559966" cy="1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B4EDC78-A3BE-412B-96F8-7D2C61E590F1}"/>
              </a:ext>
            </a:extLst>
          </p:cNvPr>
          <p:cNvSpPr/>
          <p:nvPr/>
        </p:nvSpPr>
        <p:spPr>
          <a:xfrm>
            <a:off x="968928" y="4238349"/>
            <a:ext cx="559966" cy="1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314896C-CD8E-49DD-9F03-BF508A7280CC}"/>
              </a:ext>
            </a:extLst>
          </p:cNvPr>
          <p:cNvSpPr/>
          <p:nvPr/>
        </p:nvSpPr>
        <p:spPr>
          <a:xfrm>
            <a:off x="5638449" y="4212029"/>
            <a:ext cx="559966" cy="163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7923B6-11C0-41AA-9C06-D8CE79015F40}"/>
              </a:ext>
            </a:extLst>
          </p:cNvPr>
          <p:cNvSpPr/>
          <p:nvPr/>
        </p:nvSpPr>
        <p:spPr>
          <a:xfrm>
            <a:off x="2644863" y="3002734"/>
            <a:ext cx="346047" cy="11720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60DE7FC-7E2A-4603-990B-C05C7AB5F8E7}"/>
              </a:ext>
            </a:extLst>
          </p:cNvPr>
          <p:cNvSpPr/>
          <p:nvPr/>
        </p:nvSpPr>
        <p:spPr>
          <a:xfrm>
            <a:off x="3378665" y="3002734"/>
            <a:ext cx="346047" cy="11720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91D93E8-818C-314B-9AAA-A72167F5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pPr algn="ctr"/>
            <a:r>
              <a:rPr lang="en-GB" dirty="0">
                <a:cs typeface="Calibri Light" panose="020F0302020204030204" pitchFamily="34" charset="0"/>
              </a:rPr>
              <a:t>Main Dataset</a:t>
            </a:r>
            <a:endParaRPr lang="en-GB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E54262C-77ED-B24B-AD09-70A4AE1FC6F5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4CAD869-801A-49E0-BEB8-2B695FC927B4}"/>
              </a:ext>
            </a:extLst>
          </p:cNvPr>
          <p:cNvSpPr/>
          <p:nvPr/>
        </p:nvSpPr>
        <p:spPr>
          <a:xfrm>
            <a:off x="2718033" y="1967725"/>
            <a:ext cx="1653280" cy="117202"/>
          </a:xfrm>
          <a:prstGeom prst="rect">
            <a:avLst/>
          </a:prstGeom>
          <a:noFill/>
          <a:ln>
            <a:solidFill>
              <a:srgbClr val="54A1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70">
            <a:extLst>
              <a:ext uri="{FF2B5EF4-FFF2-40B4-BE49-F238E27FC236}">
                <a16:creationId xmlns:a16="http://schemas.microsoft.com/office/drawing/2014/main" id="{13760F76-579B-47DD-A7A9-D76BE9AF9365}"/>
              </a:ext>
            </a:extLst>
          </p:cNvPr>
          <p:cNvSpPr/>
          <p:nvPr/>
        </p:nvSpPr>
        <p:spPr>
          <a:xfrm>
            <a:off x="5362478" y="4835807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16" name="타원 71">
            <a:extLst>
              <a:ext uri="{FF2B5EF4-FFF2-40B4-BE49-F238E27FC236}">
                <a16:creationId xmlns:a16="http://schemas.microsoft.com/office/drawing/2014/main" id="{3665DD80-9FC9-441D-A0D4-68D39FEF532B}"/>
              </a:ext>
            </a:extLst>
          </p:cNvPr>
          <p:cNvSpPr/>
          <p:nvPr/>
        </p:nvSpPr>
        <p:spPr>
          <a:xfrm>
            <a:off x="2495876" y="4835807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17" name="타원 72">
            <a:extLst>
              <a:ext uri="{FF2B5EF4-FFF2-40B4-BE49-F238E27FC236}">
                <a16:creationId xmlns:a16="http://schemas.microsoft.com/office/drawing/2014/main" id="{5E43F073-A532-494D-BB13-24F227CE2413}"/>
              </a:ext>
            </a:extLst>
          </p:cNvPr>
          <p:cNvSpPr/>
          <p:nvPr/>
        </p:nvSpPr>
        <p:spPr>
          <a:xfrm>
            <a:off x="3929177" y="2340111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18" name="타원 73">
            <a:extLst>
              <a:ext uri="{FF2B5EF4-FFF2-40B4-BE49-F238E27FC236}">
                <a16:creationId xmlns:a16="http://schemas.microsoft.com/office/drawing/2014/main" id="{955C4D33-4282-4011-8612-6F3BEBDF3C69}"/>
              </a:ext>
            </a:extLst>
          </p:cNvPr>
          <p:cNvSpPr/>
          <p:nvPr/>
        </p:nvSpPr>
        <p:spPr>
          <a:xfrm>
            <a:off x="1055240" y="2331392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sp>
        <p:nvSpPr>
          <p:cNvPr id="19" name="타원 74">
            <a:extLst>
              <a:ext uri="{FF2B5EF4-FFF2-40B4-BE49-F238E27FC236}">
                <a16:creationId xmlns:a16="http://schemas.microsoft.com/office/drawing/2014/main" id="{367E4FEB-D4D6-42C8-B66E-C60A2BFAB918}"/>
              </a:ext>
            </a:extLst>
          </p:cNvPr>
          <p:cNvSpPr/>
          <p:nvPr/>
        </p:nvSpPr>
        <p:spPr>
          <a:xfrm>
            <a:off x="6795779" y="2342294"/>
            <a:ext cx="540000" cy="5400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2025"/>
          </a:p>
        </p:txBody>
      </p:sp>
      <p:cxnSp>
        <p:nvCxnSpPr>
          <p:cNvPr id="20" name="Straight Arrow Connector 3">
            <a:extLst>
              <a:ext uri="{FF2B5EF4-FFF2-40B4-BE49-F238E27FC236}">
                <a16:creationId xmlns:a16="http://schemas.microsoft.com/office/drawing/2014/main" id="{29699292-7996-4310-8C26-283AE06E1DCA}"/>
              </a:ext>
            </a:extLst>
          </p:cNvPr>
          <p:cNvCxnSpPr>
            <a:cxnSpLocks/>
          </p:cNvCxnSpPr>
          <p:nvPr/>
        </p:nvCxnSpPr>
        <p:spPr>
          <a:xfrm>
            <a:off x="320272" y="3850144"/>
            <a:ext cx="7679531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703AF169-8686-43A1-A7F4-1D6D6430CA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89020" y="2905596"/>
            <a:ext cx="10450" cy="945000"/>
          </a:xfrm>
          <a:prstGeom prst="line">
            <a:avLst/>
          </a:prstGeom>
          <a:ln w="25400" cap="rnd">
            <a:solidFill>
              <a:schemeClr val="accent5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AAE60331-DD3E-4C31-8C9C-F227F16E3384}"/>
              </a:ext>
            </a:extLst>
          </p:cNvPr>
          <p:cNvCxnSpPr>
            <a:cxnSpLocks/>
          </p:cNvCxnSpPr>
          <p:nvPr/>
        </p:nvCxnSpPr>
        <p:spPr>
          <a:xfrm>
            <a:off x="7060146" y="2905596"/>
            <a:ext cx="0" cy="945000"/>
          </a:xfrm>
          <a:prstGeom prst="line">
            <a:avLst/>
          </a:prstGeom>
          <a:ln w="25400" cap="rnd">
            <a:solidFill>
              <a:schemeClr val="accent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D304469-446C-4B9B-A6EB-14A0098FEC56}"/>
              </a:ext>
            </a:extLst>
          </p:cNvPr>
          <p:cNvCxnSpPr>
            <a:cxnSpLocks/>
          </p:cNvCxnSpPr>
          <p:nvPr/>
        </p:nvCxnSpPr>
        <p:spPr>
          <a:xfrm rot="10800000">
            <a:off x="5629808" y="3850144"/>
            <a:ext cx="0" cy="945000"/>
          </a:xfrm>
          <a:prstGeom prst="line">
            <a:avLst/>
          </a:prstGeom>
          <a:ln w="25400" cap="rnd">
            <a:solidFill>
              <a:schemeClr val="accent2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2B93BF8-6C3F-4DE0-B877-82740D847782}"/>
              </a:ext>
            </a:extLst>
          </p:cNvPr>
          <p:cNvCxnSpPr>
            <a:cxnSpLocks/>
          </p:cNvCxnSpPr>
          <p:nvPr/>
        </p:nvCxnSpPr>
        <p:spPr>
          <a:xfrm>
            <a:off x="1328340" y="2905596"/>
            <a:ext cx="0" cy="945000"/>
          </a:xfrm>
          <a:prstGeom prst="line">
            <a:avLst/>
          </a:prstGeom>
          <a:ln w="25400" cap="rnd">
            <a:solidFill>
              <a:schemeClr val="accent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64B560B5-2C92-47B3-B525-351317C72225}"/>
              </a:ext>
            </a:extLst>
          </p:cNvPr>
          <p:cNvCxnSpPr>
            <a:cxnSpLocks/>
          </p:cNvCxnSpPr>
          <p:nvPr/>
        </p:nvCxnSpPr>
        <p:spPr>
          <a:xfrm flipV="1">
            <a:off x="2758679" y="3850144"/>
            <a:ext cx="0" cy="945000"/>
          </a:xfrm>
          <a:prstGeom prst="line">
            <a:avLst/>
          </a:prstGeom>
          <a:ln w="25400" cap="rnd">
            <a:solidFill>
              <a:schemeClr val="accent4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A62EB807-D5C8-4EF0-B6EA-95FD542F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855" y="4975439"/>
            <a:ext cx="665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4"/>
                </a:solidFill>
                <a:cs typeface="Arial" charset="0"/>
              </a:rPr>
              <a:t>12.06.</a:t>
            </a:r>
            <a:endParaRPr lang="en-GB" altLang="ko-KR" sz="1200" dirty="0">
              <a:solidFill>
                <a:schemeClr val="accent4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5F9B5E94-1B61-4E9B-9CD0-14F0B656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253" y="2471311"/>
            <a:ext cx="6925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5"/>
                </a:solidFill>
                <a:cs typeface="Arial" charset="0"/>
              </a:rPr>
              <a:t>26.06.</a:t>
            </a:r>
            <a:endParaRPr lang="en-GB" altLang="ko-KR" sz="1200" dirty="0">
              <a:solidFill>
                <a:schemeClr val="accent5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40479C68-ABE8-423B-B63B-3B963A44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035" y="4975439"/>
            <a:ext cx="6651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2"/>
                </a:solidFill>
                <a:cs typeface="Arial" charset="0"/>
              </a:rPr>
              <a:t>10.07.</a:t>
            </a:r>
            <a:endParaRPr lang="en-GB" altLang="ko-KR" sz="1200" dirty="0">
              <a:solidFill>
                <a:schemeClr val="accent2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862133C4-95E0-4540-85EC-2F94D3B8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1" y="2471311"/>
            <a:ext cx="6594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b="1" dirty="0">
                <a:solidFill>
                  <a:schemeClr val="accent3"/>
                </a:solidFill>
                <a:cs typeface="Arial" charset="0"/>
              </a:rPr>
              <a:t>24.07.</a:t>
            </a:r>
            <a:endParaRPr lang="en-GB" altLang="ko-KR" sz="1200" dirty="0">
              <a:solidFill>
                <a:schemeClr val="accent3"/>
              </a:solidFill>
            </a:endParaRPr>
          </a:p>
        </p:txBody>
      </p:sp>
      <p:sp>
        <p:nvSpPr>
          <p:cNvPr id="30" name="직사각형 113">
            <a:extLst>
              <a:ext uri="{FF2B5EF4-FFF2-40B4-BE49-F238E27FC236}">
                <a16:creationId xmlns:a16="http://schemas.microsoft.com/office/drawing/2014/main" id="{C700D5D3-66D9-4142-A55E-FE912EA3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40" y="2471311"/>
            <a:ext cx="572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ko-KR" sz="1200" dirty="0">
                <a:solidFill>
                  <a:schemeClr val="accent1"/>
                </a:solidFill>
              </a:rPr>
              <a:t>29.05.</a:t>
            </a:r>
          </a:p>
        </p:txBody>
      </p:sp>
      <p:sp>
        <p:nvSpPr>
          <p:cNvPr id="33" name="TextBox 460">
            <a:extLst>
              <a:ext uri="{FF2B5EF4-FFF2-40B4-BE49-F238E27FC236}">
                <a16:creationId xmlns:a16="http://schemas.microsoft.com/office/drawing/2014/main" id="{196887B8-A34E-4E8C-A038-9E15F14D57F3}"/>
              </a:ext>
            </a:extLst>
          </p:cNvPr>
          <p:cNvSpPr txBox="1"/>
          <p:nvPr/>
        </p:nvSpPr>
        <p:spPr>
          <a:xfrm>
            <a:off x="1871391" y="2331392"/>
            <a:ext cx="1832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Visualisation</a:t>
            </a:r>
          </a:p>
          <a:p>
            <a:pPr algn="ctr"/>
            <a:endParaRPr lang="en-GB" altLang="ko-KR" sz="2000" b="1" dirty="0">
              <a:solidFill>
                <a:schemeClr val="accent4"/>
              </a:solidFill>
              <a:cs typeface="Arial" pitchFamily="34" charset="0"/>
            </a:endParaRPr>
          </a:p>
          <a:p>
            <a:pPr algn="ctr"/>
            <a:r>
              <a:rPr lang="en-GB" altLang="ko-KR" sz="2000" b="1" dirty="0">
                <a:solidFill>
                  <a:schemeClr val="accent4"/>
                </a:solidFill>
                <a:cs typeface="Arial" pitchFamily="34" charset="0"/>
              </a:rPr>
              <a:t>Data reduction</a:t>
            </a: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C36685D3-DECD-40ED-B9D3-EA8CC8211615}"/>
              </a:ext>
            </a:extLst>
          </p:cNvPr>
          <p:cNvGrpSpPr/>
          <p:nvPr/>
        </p:nvGrpSpPr>
        <p:grpSpPr>
          <a:xfrm>
            <a:off x="4774386" y="2670595"/>
            <a:ext cx="1759685" cy="1192634"/>
            <a:chOff x="2305980" y="4388491"/>
            <a:chExt cx="3099532" cy="1590179"/>
          </a:xfrm>
        </p:grpSpPr>
        <p:sp>
          <p:nvSpPr>
            <p:cNvPr id="35" name="TextBox 462">
              <a:extLst>
                <a:ext uri="{FF2B5EF4-FFF2-40B4-BE49-F238E27FC236}">
                  <a16:creationId xmlns:a16="http://schemas.microsoft.com/office/drawing/2014/main" id="{EFE53B13-CA6D-4C10-A7DE-26FF02949D80}"/>
                </a:ext>
              </a:extLst>
            </p:cNvPr>
            <p:cNvSpPr txBox="1"/>
            <p:nvPr/>
          </p:nvSpPr>
          <p:spPr>
            <a:xfrm>
              <a:off x="2305980" y="4542379"/>
              <a:ext cx="3099532" cy="1436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GB" altLang="ko-KR" sz="2000" b="1" dirty="0">
                  <a:solidFill>
                    <a:schemeClr val="accent2"/>
                  </a:solidFill>
                  <a:cs typeface="Arial" pitchFamily="34" charset="0"/>
                </a:rPr>
                <a:t>Logistic</a:t>
              </a: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altLang="ko-KR" sz="2000" b="1" dirty="0">
                  <a:solidFill>
                    <a:schemeClr val="accent2"/>
                  </a:solidFill>
                  <a:cs typeface="Arial" pitchFamily="34" charset="0"/>
                </a:rPr>
                <a:t>regression</a:t>
              </a:r>
            </a:p>
            <a:p>
              <a:pPr algn="ctr"/>
              <a:endPara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463">
              <a:extLst>
                <a:ext uri="{FF2B5EF4-FFF2-40B4-BE49-F238E27FC236}">
                  <a16:creationId xmlns:a16="http://schemas.microsoft.com/office/drawing/2014/main" id="{6DA68CC7-C501-4B01-9FEE-492162833A8D}"/>
                </a:ext>
              </a:extLst>
            </p:cNvPr>
            <p:cNvSpPr txBox="1"/>
            <p:nvPr/>
          </p:nvSpPr>
          <p:spPr>
            <a:xfrm>
              <a:off x="2543198" y="4388491"/>
              <a:ext cx="25777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altLang="ko-KR" sz="9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466">
            <a:extLst>
              <a:ext uri="{FF2B5EF4-FFF2-40B4-BE49-F238E27FC236}">
                <a16:creationId xmlns:a16="http://schemas.microsoft.com/office/drawing/2014/main" id="{0B37E28E-F876-4243-BFE5-C268D33E85CA}"/>
              </a:ext>
            </a:extLst>
          </p:cNvPr>
          <p:cNvSpPr txBox="1"/>
          <p:nvPr/>
        </p:nvSpPr>
        <p:spPr>
          <a:xfrm>
            <a:off x="3280993" y="4032692"/>
            <a:ext cx="1824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000" b="1" dirty="0">
                <a:solidFill>
                  <a:schemeClr val="accent5"/>
                </a:solidFill>
                <a:cs typeface="Arial" pitchFamily="34" charset="0"/>
              </a:rPr>
              <a:t>Clustering</a:t>
            </a:r>
          </a:p>
          <a:p>
            <a:pPr algn="ctr"/>
            <a:endParaRPr lang="en-GB" altLang="ko-KR" sz="2000" b="1" dirty="0">
              <a:solidFill>
                <a:schemeClr val="accent5"/>
              </a:solidFill>
              <a:cs typeface="Arial" pitchFamily="34" charset="0"/>
            </a:endParaRPr>
          </a:p>
          <a:p>
            <a:pPr algn="ctr"/>
            <a:r>
              <a:rPr lang="en-GB" altLang="ko-KR" sz="2000" b="1" dirty="0">
                <a:solidFill>
                  <a:schemeClr val="accent5"/>
                </a:solidFill>
                <a:cs typeface="Arial" pitchFamily="34" charset="0"/>
              </a:rPr>
              <a:t>Identification of DMRs</a:t>
            </a:r>
          </a:p>
        </p:txBody>
      </p:sp>
      <p:sp>
        <p:nvSpPr>
          <p:cNvPr id="42" name="TextBox 469">
            <a:extLst>
              <a:ext uri="{FF2B5EF4-FFF2-40B4-BE49-F238E27FC236}">
                <a16:creationId xmlns:a16="http://schemas.microsoft.com/office/drawing/2014/main" id="{10691D4E-37B0-4A7B-B453-C26851FB805A}"/>
              </a:ext>
            </a:extLst>
          </p:cNvPr>
          <p:cNvSpPr txBox="1"/>
          <p:nvPr/>
        </p:nvSpPr>
        <p:spPr>
          <a:xfrm>
            <a:off x="390447" y="4032589"/>
            <a:ext cx="1905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Data processing</a:t>
            </a:r>
          </a:p>
          <a:p>
            <a:pPr algn="ctr"/>
            <a:endParaRPr lang="en-GB" altLang="ko-KR" sz="20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GB" altLang="ko-KR" sz="2000" b="1" dirty="0">
                <a:solidFill>
                  <a:schemeClr val="accent1"/>
                </a:solidFill>
                <a:cs typeface="Arial" pitchFamily="34" charset="0"/>
              </a:rPr>
              <a:t>Normalisation</a:t>
            </a:r>
            <a:endParaRPr lang="en-GB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72">
            <a:extLst>
              <a:ext uri="{FF2B5EF4-FFF2-40B4-BE49-F238E27FC236}">
                <a16:creationId xmlns:a16="http://schemas.microsoft.com/office/drawing/2014/main" id="{28ECFBDF-8E83-47FE-9328-1710C8AED3A8}"/>
              </a:ext>
            </a:extLst>
          </p:cNvPr>
          <p:cNvSpPr txBox="1"/>
          <p:nvPr/>
        </p:nvSpPr>
        <p:spPr>
          <a:xfrm>
            <a:off x="5980803" y="4003261"/>
            <a:ext cx="215868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000" b="1" dirty="0">
                <a:solidFill>
                  <a:schemeClr val="accent3"/>
                </a:solidFill>
                <a:cs typeface="Arial" pitchFamily="34" charset="0"/>
              </a:rPr>
              <a:t>Data interpretation</a:t>
            </a:r>
          </a:p>
          <a:p>
            <a:pPr algn="ctr"/>
            <a:endParaRPr lang="en-GB" altLang="ko-KR" sz="2000" b="1" dirty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r>
              <a:rPr lang="en-GB" altLang="ko-KR" sz="2000" b="1" dirty="0">
                <a:solidFill>
                  <a:schemeClr val="accent3"/>
                </a:solidFill>
                <a:cs typeface="Arial" pitchFamily="34" charset="0"/>
              </a:rPr>
              <a:t>Create</a:t>
            </a:r>
          </a:p>
          <a:p>
            <a:pPr algn="ctr"/>
            <a:r>
              <a:rPr lang="en-GB" altLang="ko-KR" sz="2000" b="1" dirty="0">
                <a:solidFill>
                  <a:schemeClr val="accent3"/>
                </a:solidFill>
                <a:cs typeface="Arial" pitchFamily="34" charset="0"/>
              </a:rPr>
              <a:t>Markdown document and presentation</a:t>
            </a:r>
          </a:p>
          <a:p>
            <a:pPr algn="ctr"/>
            <a:endParaRPr lang="en-GB" altLang="ko-KR" b="1" dirty="0">
              <a:solidFill>
                <a:schemeClr val="accent3"/>
              </a:solidFill>
              <a:cs typeface="Arial" pitchFamily="34" charset="0"/>
            </a:endParaRPr>
          </a:p>
          <a:p>
            <a:pPr algn="ctr"/>
            <a:endParaRPr lang="en-GB" altLang="ko-KR" sz="9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BA580B86-2272-0544-9C75-FB287A477A3E}"/>
              </a:ext>
            </a:extLst>
          </p:cNvPr>
          <p:cNvSpPr txBox="1">
            <a:spLocks/>
          </p:cNvSpPr>
          <p:nvPr/>
        </p:nvSpPr>
        <p:spPr>
          <a:xfrm>
            <a:off x="609600" y="609600"/>
            <a:ext cx="63477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cs typeface="Calibri Light" panose="020F0302020204030204" pitchFamily="34" charset="0"/>
              </a:rPr>
              <a:t>Timeline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9628CFD-94AD-A847-AFFB-305617764BA5}"/>
              </a:ext>
            </a:extLst>
          </p:cNvPr>
          <p:cNvSpPr txBox="1"/>
          <p:nvPr/>
        </p:nvSpPr>
        <p:spPr>
          <a:xfrm>
            <a:off x="8543109" y="629629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6379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647</Words>
  <Application>Microsoft Office PowerPoint</Application>
  <PresentationFormat>Bildschirmpräsentation (4:3)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Trebuchet MS</vt:lpstr>
      <vt:lpstr>Wingdings 3</vt:lpstr>
      <vt:lpstr>Facette</vt:lpstr>
      <vt:lpstr> Cancer Methylome Analysis</vt:lpstr>
      <vt:lpstr>Are there significant differences in DNA methylation between cancer cells and healthy cells? </vt:lpstr>
      <vt:lpstr>Chronic lymphocytic leukemia (CLL)</vt:lpstr>
      <vt:lpstr>Methylation </vt:lpstr>
      <vt:lpstr>Datasets </vt:lpstr>
      <vt:lpstr>Datasets </vt:lpstr>
      <vt:lpstr>Bisulfite sequencing </vt:lpstr>
      <vt:lpstr>Main Dataset</vt:lpstr>
      <vt:lpstr>PowerPoint-Präsentation</vt:lpstr>
      <vt:lpstr>Data processing</vt:lpstr>
      <vt:lpstr>PowerPoint-Präsentation</vt:lpstr>
      <vt:lpstr>Clustering</vt:lpstr>
      <vt:lpstr>Logistic regression</vt:lpstr>
      <vt:lpstr>Data interpretation</vt:lpstr>
      <vt:lpstr>Sources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Methylome Analysis</dc:title>
  <dc:creator>Vio Schaaf</dc:creator>
  <cp:lastModifiedBy>Leona Brandl</cp:lastModifiedBy>
  <cp:revision>102</cp:revision>
  <dcterms:created xsi:type="dcterms:W3CDTF">2019-05-08T07:39:57Z</dcterms:created>
  <dcterms:modified xsi:type="dcterms:W3CDTF">2019-05-15T16:47:09Z</dcterms:modified>
</cp:coreProperties>
</file>