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C6D0-7493-408E-9A00-38DD51B4157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4895-4DD9-4172-B7E4-249EAF88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C6D0-7493-408E-9A00-38DD51B4157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4895-4DD9-4172-B7E4-249EAF88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5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C6D0-7493-408E-9A00-38DD51B4157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4895-4DD9-4172-B7E4-249EAF88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2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C6D0-7493-408E-9A00-38DD51B4157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4895-4DD9-4172-B7E4-249EAF88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8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C6D0-7493-408E-9A00-38DD51B4157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4895-4DD9-4172-B7E4-249EAF88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1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C6D0-7493-408E-9A00-38DD51B4157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4895-4DD9-4172-B7E4-249EAF88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2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C6D0-7493-408E-9A00-38DD51B4157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4895-4DD9-4172-B7E4-249EAF88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C6D0-7493-408E-9A00-38DD51B4157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4895-4DD9-4172-B7E4-249EAF88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3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C6D0-7493-408E-9A00-38DD51B4157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4895-4DD9-4172-B7E4-249EAF88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6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C6D0-7493-408E-9A00-38DD51B4157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4895-4DD9-4172-B7E4-249EAF88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8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C6D0-7493-408E-9A00-38DD51B4157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E4895-4DD9-4172-B7E4-249EAF88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0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C6D0-7493-408E-9A00-38DD51B4157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E4895-4DD9-4172-B7E4-249EAF88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4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3497" y="893899"/>
            <a:ext cx="1900990" cy="731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data</a:t>
            </a:r>
          </a:p>
          <a:p>
            <a:pPr algn="ctr"/>
            <a:r>
              <a:rPr lang="en-US" dirty="0" smtClean="0"/>
              <a:t>(2016 – 2017)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12819" y="3892919"/>
            <a:ext cx="469232" cy="2538663"/>
            <a:chOff x="372979" y="2173704"/>
            <a:chExt cx="469232" cy="2538663"/>
          </a:xfrm>
        </p:grpSpPr>
        <p:sp>
          <p:nvSpPr>
            <p:cNvPr id="6" name="Oval 5"/>
            <p:cNvSpPr/>
            <p:nvPr/>
          </p:nvSpPr>
          <p:spPr>
            <a:xfrm>
              <a:off x="372979" y="2173704"/>
              <a:ext cx="469232" cy="48126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72979" y="2859504"/>
              <a:ext cx="469232" cy="48126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2979" y="3545304"/>
              <a:ext cx="469232" cy="48126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72979" y="4231104"/>
              <a:ext cx="469232" cy="48126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Left Brace 10"/>
          <p:cNvSpPr/>
          <p:nvPr/>
        </p:nvSpPr>
        <p:spPr>
          <a:xfrm>
            <a:off x="2202095" y="4125530"/>
            <a:ext cx="450568" cy="2045368"/>
          </a:xfrm>
          <a:prstGeom prst="leftBrace">
            <a:avLst>
              <a:gd name="adj1" fmla="val 42948"/>
              <a:gd name="adj2" fmla="val 5000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3870" y="4537258"/>
            <a:ext cx="12232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Candidate modeling 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lgorithms</a:t>
            </a:r>
          </a:p>
          <a:p>
            <a:pPr algn="ctr"/>
            <a:r>
              <a:rPr lang="en-US" dirty="0" smtClean="0"/>
              <a:t>(&gt;600,000)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24747" y="4393510"/>
            <a:ext cx="20896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STEP </a:t>
            </a:r>
            <a:r>
              <a:rPr lang="en-US" b="1" dirty="0" smtClean="0"/>
              <a:t>3</a:t>
            </a:r>
            <a:r>
              <a:rPr lang="en-US" dirty="0" smtClean="0"/>
              <a:t>: </a:t>
            </a:r>
            <a:r>
              <a:rPr lang="en-US" dirty="0" smtClean="0"/>
              <a:t>Select an optimal modeling algorithm </a:t>
            </a:r>
            <a:r>
              <a:rPr lang="en-US" dirty="0" smtClean="0"/>
              <a:t>using 100-fold cross validation.</a:t>
            </a:r>
          </a:p>
          <a:p>
            <a:pPr algn="ctr"/>
            <a:r>
              <a:rPr lang="en-US" dirty="0" smtClean="0"/>
              <a:t>(PMP)</a:t>
            </a:r>
            <a:endParaRPr lang="en-US" dirty="0" smtClean="0"/>
          </a:p>
        </p:txBody>
      </p:sp>
      <p:sp>
        <p:nvSpPr>
          <p:cNvPr id="16" name="Curved Up Arrow 15"/>
          <p:cNvSpPr/>
          <p:nvPr/>
        </p:nvSpPr>
        <p:spPr>
          <a:xfrm>
            <a:off x="3894899" y="5235836"/>
            <a:ext cx="2829428" cy="1219810"/>
          </a:xfrm>
          <a:prstGeom prst="curved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Up Arrow 16"/>
          <p:cNvSpPr/>
          <p:nvPr/>
        </p:nvSpPr>
        <p:spPr>
          <a:xfrm rot="10800000">
            <a:off x="3766559" y="3784631"/>
            <a:ext cx="2821406" cy="1258852"/>
          </a:xfrm>
          <a:prstGeom prst="curved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13497" y="2885778"/>
            <a:ext cx="1900990" cy="7315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</a:t>
            </a:r>
          </a:p>
          <a:p>
            <a:pPr algn="ctr"/>
            <a:r>
              <a:rPr lang="en-US" dirty="0" smtClean="0"/>
              <a:t>(2012 – 2015)</a:t>
            </a:r>
            <a:endParaRPr lang="en-US" dirty="0"/>
          </a:p>
        </p:txBody>
      </p:sp>
      <p:cxnSp>
        <p:nvCxnSpPr>
          <p:cNvPr id="21" name="Elbow Connector 20"/>
          <p:cNvCxnSpPr>
            <a:endCxn id="18" idx="1"/>
          </p:cNvCxnSpPr>
          <p:nvPr/>
        </p:nvCxnSpPr>
        <p:spPr>
          <a:xfrm>
            <a:off x="3679468" y="2348939"/>
            <a:ext cx="634029" cy="9025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endCxn id="4" idx="1"/>
          </p:cNvCxnSpPr>
          <p:nvPr/>
        </p:nvCxnSpPr>
        <p:spPr>
          <a:xfrm flipV="1">
            <a:off x="3679468" y="1259659"/>
            <a:ext cx="634029" cy="10892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18" idx="2"/>
            <a:endCxn id="13" idx="0"/>
          </p:cNvCxnSpPr>
          <p:nvPr/>
        </p:nvCxnSpPr>
        <p:spPr>
          <a:xfrm>
            <a:off x="5263992" y="3617298"/>
            <a:ext cx="5579" cy="7762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950839" y="4907582"/>
            <a:ext cx="469232" cy="4812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3236188" y="4064368"/>
            <a:ext cx="362956" cy="12131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3235187" y="4786266"/>
            <a:ext cx="362956" cy="12131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3242207" y="5444492"/>
            <a:ext cx="362956" cy="12131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3237603" y="6170898"/>
            <a:ext cx="362956" cy="12131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6783227" y="5076696"/>
            <a:ext cx="955128" cy="17696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Callout 2 49"/>
          <p:cNvSpPr/>
          <p:nvPr/>
        </p:nvSpPr>
        <p:spPr>
          <a:xfrm>
            <a:off x="9030150" y="4478204"/>
            <a:ext cx="1131497" cy="8869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495"/>
              <a:gd name="adj6" fmla="val -526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Selected modeling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194364" y="2314542"/>
            <a:ext cx="28558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STEP </a:t>
            </a:r>
            <a:r>
              <a:rPr lang="en-US" b="1" dirty="0" smtClean="0"/>
              <a:t>4</a:t>
            </a:r>
            <a:r>
              <a:rPr lang="en-US" dirty="0" smtClean="0"/>
              <a:t>: </a:t>
            </a:r>
            <a:r>
              <a:rPr lang="en-US" dirty="0" smtClean="0"/>
              <a:t>Form </a:t>
            </a:r>
            <a:r>
              <a:rPr lang="en-US" dirty="0" smtClean="0"/>
              <a:t>risk prediction function using training </a:t>
            </a:r>
            <a:r>
              <a:rPr lang="en-US" dirty="0" smtClean="0"/>
              <a:t>data and selected modeling algorithm.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216664" y="794858"/>
            <a:ext cx="22748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STEP </a:t>
            </a:r>
            <a:r>
              <a:rPr lang="en-US" b="1" dirty="0" smtClean="0"/>
              <a:t>5</a:t>
            </a:r>
            <a:r>
              <a:rPr lang="en-US" dirty="0" smtClean="0"/>
              <a:t>: </a:t>
            </a:r>
            <a:r>
              <a:rPr lang="en-US" dirty="0" smtClean="0"/>
              <a:t>Evaluate </a:t>
            </a:r>
            <a:r>
              <a:rPr lang="en-US" dirty="0" smtClean="0"/>
              <a:t>risk prediction function </a:t>
            </a:r>
            <a:r>
              <a:rPr lang="en-US" dirty="0" smtClean="0"/>
              <a:t>in the </a:t>
            </a:r>
            <a:r>
              <a:rPr lang="en-US" dirty="0" smtClean="0"/>
              <a:t>testing </a:t>
            </a:r>
            <a:r>
              <a:rPr lang="en-US" dirty="0" smtClean="0"/>
              <a:t>data.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4" idx="3"/>
            <a:endCxn id="98" idx="1"/>
          </p:cNvCxnSpPr>
          <p:nvPr/>
        </p:nvCxnSpPr>
        <p:spPr>
          <a:xfrm flipV="1">
            <a:off x="6214487" y="1256523"/>
            <a:ext cx="591347" cy="3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8509651" y="1704916"/>
            <a:ext cx="1" cy="8229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805834" y="808129"/>
            <a:ext cx="2349844" cy="8967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C-statistic, calibration, and </a:t>
            </a:r>
            <a:r>
              <a:rPr lang="en-US" dirty="0" smtClean="0"/>
              <a:t>Brier score.</a:t>
            </a:r>
            <a:endParaRPr lang="en-US" dirty="0"/>
          </a:p>
        </p:txBody>
      </p:sp>
      <p:cxnSp>
        <p:nvCxnSpPr>
          <p:cNvPr id="86" name="Elbow Connector 85"/>
          <p:cNvCxnSpPr>
            <a:stCxn id="18" idx="3"/>
            <a:endCxn id="30" idx="1"/>
          </p:cNvCxnSpPr>
          <p:nvPr/>
        </p:nvCxnSpPr>
        <p:spPr>
          <a:xfrm flipV="1">
            <a:off x="6214487" y="2909841"/>
            <a:ext cx="1092332" cy="341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Rectangle 42"/>
          <p:cNvSpPr/>
          <p:nvPr/>
        </p:nvSpPr>
        <p:spPr>
          <a:xfrm>
            <a:off x="4322351" y="1757237"/>
            <a:ext cx="19009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STEP </a:t>
            </a:r>
            <a:r>
              <a:rPr lang="en-US" b="1" dirty="0" smtClean="0"/>
              <a:t>2</a:t>
            </a:r>
            <a:r>
              <a:rPr lang="en-US" dirty="0" smtClean="0"/>
              <a:t>: </a:t>
            </a:r>
            <a:r>
              <a:rPr lang="en-US" dirty="0"/>
              <a:t>Split </a:t>
            </a:r>
            <a:r>
              <a:rPr lang="en-US" dirty="0" smtClean="0"/>
              <a:t>these data </a:t>
            </a:r>
            <a:r>
              <a:rPr lang="en-US" dirty="0"/>
              <a:t>into </a:t>
            </a:r>
            <a:r>
              <a:rPr lang="en-US" dirty="0" smtClean="0"/>
              <a:t>training </a:t>
            </a:r>
            <a:r>
              <a:rPr lang="en-US" dirty="0"/>
              <a:t>and </a:t>
            </a:r>
            <a:r>
              <a:rPr lang="en-US" dirty="0" smtClean="0"/>
              <a:t>testing </a:t>
            </a:r>
            <a:r>
              <a:rPr lang="en-US" dirty="0"/>
              <a:t>sets.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6635" y="191199"/>
            <a:ext cx="3529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STEP </a:t>
            </a:r>
            <a:r>
              <a:rPr lang="en-US" b="1" dirty="0" smtClean="0"/>
              <a:t>1</a:t>
            </a:r>
            <a:r>
              <a:rPr lang="en-US" dirty="0" smtClean="0"/>
              <a:t>: Include INTERMACS patients who were alive and provided follow-up data at time T.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85076" y="1256523"/>
            <a:ext cx="1376837" cy="22206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INTERMACS data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298204" y="1486353"/>
            <a:ext cx="1376837" cy="17556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INTERMACS, baseline + follow-up </a:t>
            </a:r>
            <a:r>
              <a:rPr lang="en-US" dirty="0" smtClean="0"/>
              <a:t>through time </a:t>
            </a:r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3"/>
            <a:endCxn id="56" idx="1"/>
          </p:cNvCxnSpPr>
          <p:nvPr/>
        </p:nvCxnSpPr>
        <p:spPr>
          <a:xfrm flipV="1">
            <a:off x="1861913" y="2364162"/>
            <a:ext cx="436291" cy="27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819" y="2067814"/>
            <a:ext cx="1757273" cy="1684053"/>
          </a:xfrm>
          <a:prstGeom prst="rect">
            <a:avLst/>
          </a:prstGeom>
        </p:spPr>
      </p:pic>
      <p:cxnSp>
        <p:nvCxnSpPr>
          <p:cNvPr id="67" name="Elbow Connector 66"/>
          <p:cNvCxnSpPr>
            <a:stCxn id="27" idx="0"/>
          </p:cNvCxnSpPr>
          <p:nvPr/>
        </p:nvCxnSpPr>
        <p:spPr>
          <a:xfrm rot="16200000" flipV="1">
            <a:off x="6659279" y="3381405"/>
            <a:ext cx="1631980" cy="1420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856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Byron Jaeger</dc:creator>
  <cp:lastModifiedBy>Byron Jaeger</cp:lastModifiedBy>
  <cp:revision>5</cp:revision>
  <dcterms:created xsi:type="dcterms:W3CDTF">2019-10-29T23:52:09Z</dcterms:created>
  <dcterms:modified xsi:type="dcterms:W3CDTF">2019-10-30T01:15:38Z</dcterms:modified>
</cp:coreProperties>
</file>