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2" r:id="rId6"/>
    <p:sldId id="263" r:id="rId7"/>
    <p:sldId id="259" r:id="rId8"/>
    <p:sldId id="275" r:id="rId9"/>
    <p:sldId id="274" r:id="rId10"/>
    <p:sldId id="260" r:id="rId11"/>
    <p:sldId id="277" r:id="rId12"/>
    <p:sldId id="278" r:id="rId13"/>
    <p:sldId id="26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0F1F-5A48-4522-A114-1F69E2E2052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178D-3B16-4B06-8D18-57059B3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1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0F1F-5A48-4522-A114-1F69E2E2052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178D-3B16-4B06-8D18-57059B3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6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0F1F-5A48-4522-A114-1F69E2E2052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178D-3B16-4B06-8D18-57059B3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0F1F-5A48-4522-A114-1F69E2E2052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178D-3B16-4B06-8D18-57059B3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8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0F1F-5A48-4522-A114-1F69E2E2052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178D-3B16-4B06-8D18-57059B3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0F1F-5A48-4522-A114-1F69E2E2052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178D-3B16-4B06-8D18-57059B3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2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0F1F-5A48-4522-A114-1F69E2E2052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178D-3B16-4B06-8D18-57059B3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0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0F1F-5A48-4522-A114-1F69E2E2052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178D-3B16-4B06-8D18-57059B3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1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0F1F-5A48-4522-A114-1F69E2E2052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178D-3B16-4B06-8D18-57059B3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0F1F-5A48-4522-A114-1F69E2E2052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178D-3B16-4B06-8D18-57059B3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0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0F1F-5A48-4522-A114-1F69E2E2052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178D-3B16-4B06-8D18-57059B3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0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0F1F-5A48-4522-A114-1F69E2E2052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178D-3B16-4B06-8D18-57059B3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8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3436" y="491222"/>
            <a:ext cx="719328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 The National Center for Health Statistics (NCHS) Data Presentation Standards for Proportions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907583" y="1568946"/>
            <a:ext cx="6564443" cy="3692541"/>
            <a:chOff x="-1" y="2483350"/>
            <a:chExt cx="6564443" cy="3692541"/>
          </a:xfrm>
        </p:grpSpPr>
        <p:sp>
          <p:nvSpPr>
            <p:cNvPr id="6" name="Rectangle 5"/>
            <p:cNvSpPr/>
            <p:nvPr/>
          </p:nvSpPr>
          <p:spPr>
            <a:xfrm>
              <a:off x="-1" y="2483350"/>
              <a:ext cx="656444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Data Presentation Standards for Proportions include criteria based on: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effective sample size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width and relative width of the confidence intervals (CIs)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degrees of freedom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059" y="4195960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Estimates identified as unreliable will be suppressed.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Estimates flagged for statistical review may be suppressed or presented, depending on the outcome of the review.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059" y="5252561"/>
              <a:ext cx="6346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When an estimate is flagged or suppressed, a footnote indicating the reason the estimate has been flagged or suppressed should be provided in the publication.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638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3100" y="52456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effectLst/>
                <a:latin typeface="Open Sans"/>
              </a:rPr>
              <a:t>Relative Confidence Interval Width for Proportions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085849" y="1233785"/>
            <a:ext cx="10829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The relative confidence interval width (RCIW) is calculated as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the absolute CI width divided by the proportion and multiplied by 100%.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2486025"/>
          <a:ext cx="7762875" cy="2667000"/>
        </p:xfrm>
        <a:graphic>
          <a:graphicData uri="http://schemas.openxmlformats.org/drawingml/2006/table">
            <a:tbl>
              <a:tblPr/>
              <a:tblGrid>
                <a:gridCol w="2642125">
                  <a:extLst>
                    <a:ext uri="{9D8B030D-6E8A-4147-A177-3AD203B41FA5}">
                      <a16:colId xmlns:a16="http://schemas.microsoft.com/office/drawing/2014/main" val="1999979759"/>
                    </a:ext>
                  </a:extLst>
                </a:gridCol>
                <a:gridCol w="2563645">
                  <a:extLst>
                    <a:ext uri="{9D8B030D-6E8A-4147-A177-3AD203B41FA5}">
                      <a16:colId xmlns:a16="http://schemas.microsoft.com/office/drawing/2014/main" val="3947899042"/>
                    </a:ext>
                  </a:extLst>
                </a:gridCol>
                <a:gridCol w="2557105">
                  <a:extLst>
                    <a:ext uri="{9D8B030D-6E8A-4147-A177-3AD203B41FA5}">
                      <a16:colId xmlns:a16="http://schemas.microsoft.com/office/drawing/2014/main" val="331220359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Absolute CI Width</a:t>
                      </a:r>
                    </a:p>
                  </a:txBody>
                  <a:tcPr anchor="b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Relative CI Width</a:t>
                      </a:r>
                    </a:p>
                  </a:txBody>
                  <a:tcPr anchor="b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Guidance</a:t>
                      </a:r>
                    </a:p>
                  </a:txBody>
                  <a:tcPr anchor="b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54625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≥30%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Any level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Suppress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7498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&gt;5% and &lt;30%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&gt;130%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Suppress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49087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&gt;5% and &lt;30%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≤130%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Present*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06766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≤5%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Any level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Present*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91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09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4" y="434697"/>
            <a:ext cx="1204912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Korn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and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Graubard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CI absolute width;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kg_wdth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pct_kg_l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*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pct_kg_u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*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length CI $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25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CI=compress(left(&amp;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percent.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))||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</a:rPr>
              <a:t>' ('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||strip(put(pct_kg_l,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5.1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))||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</a:rPr>
              <a:t>', 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||strip(put(pct_kg_u,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5.1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))||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</a:rPr>
              <a:t>')'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Korn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and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Graubard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CI relative width for 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(p&gt;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then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kg_relw_p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kg_wdth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/p); else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kg_relw_p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Korn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and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Graubard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CI relative width for q;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(q&gt;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then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kg_relw_q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kg_wdth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/q); else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kg_relw_q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*Proportions with CI width &lt;= 0.05 are reliable, unless Effective sample size is less than 30;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p_reliable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if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n_eff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then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p_reliable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*Absolute CI width is greater than or equal 0.30;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else if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kg_wdth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0.30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then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p_reliable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*Relative CI width is greater than 130%;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else if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kg_relw_p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&gt;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130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and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kg_wdth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&gt;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0.05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then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p_reliable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389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776" y="344597"/>
            <a:ext cx="1198244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*Determine if estimate should be flagged as having an unreliable complement;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if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p_reliable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then do;</a:t>
            </a:r>
          </a:p>
          <a:p>
            <a:pPr lvl="0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*Complementary proportions are reliable unless relative CI width is greater than 130%;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q_reliable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if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kg_relw_q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&gt;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130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kg_wdth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&gt;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0.05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then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q_reliable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end;</a:t>
            </a:r>
          </a:p>
          <a:p>
            <a:pPr lvl="0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p_staistical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p_reliable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then do;</a:t>
            </a:r>
          </a:p>
          <a:p>
            <a:pPr lvl="0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*Estimates with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&lt; 8 or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percents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= 0 or 100 or unreliable complement are flagged for statistical review;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df_flag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or p=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or p=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q_reliable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then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p_staistical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run;</a:t>
            </a:r>
          </a:p>
          <a:p>
            <a:pPr lvl="0"/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%mend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Presentation_Code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presentation_Code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13.6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2.6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, , ,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5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4375" y="427762"/>
            <a:ext cx="10580472" cy="1661518"/>
            <a:chOff x="476250" y="3342412"/>
            <a:chExt cx="10580472" cy="1661518"/>
          </a:xfrm>
        </p:grpSpPr>
        <p:sp>
          <p:nvSpPr>
            <p:cNvPr id="6" name="Rectangle 5"/>
            <p:cNvSpPr/>
            <p:nvPr/>
          </p:nvSpPr>
          <p:spPr>
            <a:xfrm>
              <a:off x="4324235" y="3342412"/>
              <a:ext cx="30476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Open Sans"/>
                  <a:cs typeface="Times New Roman" panose="02020603050405020304" pitchFamily="18" charset="0"/>
                </a:rPr>
                <a:t>Relative Standard Error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6250" y="3974307"/>
              <a:ext cx="56671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%RSE = (Standard error of estimate / Estimate) * 100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8824" y="4603820"/>
              <a:ext cx="1057789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Estimated means with RSE greater than or equal to 30% should be identified as unreliable.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35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440" y="590550"/>
            <a:ext cx="12142876" cy="5324535"/>
            <a:chOff x="37440" y="495300"/>
            <a:chExt cx="12142876" cy="5324535"/>
          </a:xfrm>
        </p:grpSpPr>
        <p:sp>
          <p:nvSpPr>
            <p:cNvPr id="2" name="TextBox 1"/>
            <p:cNvSpPr txBox="1"/>
            <p:nvPr/>
          </p:nvSpPr>
          <p:spPr>
            <a:xfrm>
              <a:off x="37440" y="495300"/>
              <a:ext cx="12142876" cy="5324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Disadvantages of the SAS Macro</a:t>
              </a:r>
            </a:p>
            <a:p>
              <a:pPr algn="ctr"/>
              <a:endParaRPr lang="en-US" sz="2000" b="1" dirty="0"/>
            </a:p>
            <a:p>
              <a:pPr marL="342900" indent="-342900">
                <a:buAutoNum type="arabicPeriod"/>
              </a:pPr>
              <a:r>
                <a:rPr lang="en-US" sz="2000" dirty="0"/>
                <a:t>For each proportion, need to input proportion/percentage, standard error, sample size and degrees of freedom.</a:t>
              </a:r>
            </a:p>
            <a:p>
              <a:pPr marL="342900" indent="-342900">
                <a:buAutoNum type="arabicPeriod"/>
              </a:pPr>
              <a:endParaRPr lang="en-US" sz="2000" dirty="0"/>
            </a:p>
            <a:p>
              <a:pPr marL="342900" indent="-342900">
                <a:buAutoNum type="arabicPeriod"/>
              </a:pPr>
              <a:r>
                <a:rPr lang="en-US" sz="2000" dirty="0"/>
                <a:t>If degrees of freedom is not entered, </a:t>
              </a:r>
              <a:r>
                <a:rPr lang="en-US" sz="2000" dirty="0" err="1"/>
                <a:t>df</a:t>
              </a:r>
              <a:r>
                <a:rPr lang="en-US" sz="2000" dirty="0"/>
                <a:t> is assigned as n-1, which is not accurate.</a:t>
              </a:r>
            </a:p>
            <a:p>
              <a:pPr marL="342900" indent="-342900">
                <a:buAutoNum type="arabicPeriod"/>
              </a:pPr>
              <a:endParaRPr lang="en-US" sz="2000" dirty="0"/>
            </a:p>
            <a:p>
              <a:pPr marL="342900" indent="-342900">
                <a:buAutoNum type="arabicPeriod"/>
              </a:pPr>
              <a:r>
                <a:rPr lang="en-US" sz="2000" dirty="0"/>
                <a:t>KG CI estimation is already available in </a:t>
              </a:r>
              <a:r>
                <a:rPr lang="en-US" sz="2000" dirty="0" err="1"/>
                <a:t>proc</a:t>
              </a:r>
              <a:r>
                <a:rPr lang="en-US" sz="2000" dirty="0"/>
                <a:t> </a:t>
              </a:r>
              <a:r>
                <a:rPr lang="en-US" sz="2000" dirty="0" err="1"/>
                <a:t>surveyfreq</a:t>
              </a:r>
              <a:r>
                <a:rPr lang="en-US" sz="2000" dirty="0"/>
                <a:t> (SAS) and </a:t>
              </a:r>
              <a:r>
                <a:rPr lang="en-US" sz="2000" dirty="0" err="1"/>
                <a:t>svyciprop</a:t>
              </a:r>
              <a:r>
                <a:rPr lang="en-US" sz="2000" dirty="0"/>
                <a:t> (r).</a:t>
              </a:r>
            </a:p>
            <a:p>
              <a:pPr marL="342900" indent="-342900">
                <a:buAutoNum type="arabicPeriod"/>
              </a:pPr>
              <a:endParaRPr lang="en-US" sz="2000" dirty="0"/>
            </a:p>
            <a:p>
              <a:pPr marL="342900" indent="-342900">
                <a:buAutoNum type="arabicPeriod"/>
              </a:pPr>
              <a:endParaRPr lang="en-US" sz="2000" dirty="0"/>
            </a:p>
            <a:p>
              <a:pPr marL="342900" indent="-342900">
                <a:buAutoNum type="arabicPeriod"/>
              </a:pPr>
              <a:endParaRPr lang="en-US" sz="2000" dirty="0"/>
            </a:p>
            <a:p>
              <a:pPr marL="342900" indent="-342900">
                <a:buAutoNum type="arabicPeriod"/>
              </a:pPr>
              <a:endParaRPr lang="en-US" sz="2000" dirty="0"/>
            </a:p>
            <a:p>
              <a:pPr marL="342900" indent="-342900">
                <a:buAutoNum type="arabicPeriod"/>
              </a:pPr>
              <a:endParaRPr lang="en-US" sz="2000" dirty="0"/>
            </a:p>
            <a:p>
              <a:pPr marL="342900" indent="-342900">
                <a:buAutoNum type="arabicPeriod"/>
              </a:pPr>
              <a:endParaRPr lang="en-US" sz="2000" dirty="0"/>
            </a:p>
            <a:p>
              <a:pPr marL="342900" indent="-342900">
                <a:buAutoNum type="arabicPeriod"/>
              </a:pPr>
              <a:endParaRPr lang="en-US" sz="2000" dirty="0"/>
            </a:p>
            <a:p>
              <a:pPr marL="342900" indent="-342900">
                <a:buAutoNum type="arabicPeriod"/>
              </a:pPr>
              <a:endParaRPr lang="en-US" sz="2000" dirty="0"/>
            </a:p>
            <a:p>
              <a:pPr marL="342900" indent="-342900">
                <a:buAutoNum type="arabicPeriod"/>
              </a:pPr>
              <a:endParaRPr lang="en-US" sz="2000" dirty="0"/>
            </a:p>
            <a:p>
              <a:pPr marL="342900" indent="-342900">
                <a:buAutoNum type="arabicPeriod"/>
              </a:pPr>
              <a:r>
                <a:rPr lang="en-US" sz="2000" dirty="0"/>
                <a:t>Need to include RSE estimation for the mean estimates.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62025" y="2838867"/>
              <a:ext cx="7724775" cy="2466769"/>
              <a:chOff x="990600" y="1476792"/>
              <a:chExt cx="6619875" cy="246676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90600" y="1476792"/>
                <a:ext cx="6096000" cy="19389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proc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surveyfreq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data=ANALYSIS_DATA;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cluster 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sdmvpsu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stratum 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sdmvstra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Table 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riagendr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/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cl(type=CP)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weight wtmec2yr;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RUN;</a:t>
                </a: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093469" y="3328008"/>
                <a:ext cx="6517006" cy="6155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svyciprop</a:t>
                </a: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(~</a:t>
                </a:r>
                <a:r>
                  <a:rPr kumimoji="0" lang="en-US" alt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bp_cat</a:t>
                </a: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+ cycle, </a:t>
                </a:r>
                <a:r>
                  <a:rPr kumimoji="0" lang="en-US" alt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survey_design</a:t>
                </a: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method="beta"</a:t>
                </a: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65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4425" y="552450"/>
            <a:ext cx="169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Suggestions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0" y="1543050"/>
            <a:ext cx="10981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Do the </a:t>
            </a:r>
            <a:r>
              <a:rPr lang="en-US" sz="2000" dirty="0" err="1"/>
              <a:t>proc</a:t>
            </a:r>
            <a:r>
              <a:rPr lang="en-US" sz="2000" dirty="0"/>
              <a:t> </a:t>
            </a:r>
            <a:r>
              <a:rPr lang="en-US" sz="2000" dirty="0" err="1"/>
              <a:t>surveyfreq</a:t>
            </a:r>
            <a:r>
              <a:rPr lang="en-US" sz="2000" dirty="0"/>
              <a:t> inside the SAS Macro.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Use the </a:t>
            </a:r>
            <a:r>
              <a:rPr lang="en-US" sz="2000" dirty="0" err="1"/>
              <a:t>outptut</a:t>
            </a:r>
            <a:r>
              <a:rPr lang="en-US" sz="2000" dirty="0"/>
              <a:t> from </a:t>
            </a:r>
            <a:r>
              <a:rPr lang="en-US" sz="2000" dirty="0" err="1"/>
              <a:t>proc</a:t>
            </a:r>
            <a:r>
              <a:rPr lang="en-US" sz="2000" dirty="0"/>
              <a:t> </a:t>
            </a:r>
            <a:r>
              <a:rPr lang="en-US" sz="2000" dirty="0" err="1"/>
              <a:t>surveyfreq</a:t>
            </a:r>
            <a:r>
              <a:rPr lang="en-US" sz="2000" dirty="0"/>
              <a:t> to automatically acquire all the parameters for the SAS Macro.</a:t>
            </a:r>
          </a:p>
        </p:txBody>
      </p:sp>
    </p:spTree>
    <p:extLst>
      <p:ext uri="{BB962C8B-B14F-4D97-AF65-F5344CB8AC3E}">
        <p14:creationId xmlns:p14="http://schemas.microsoft.com/office/powerpoint/2010/main" val="38087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44" y="6260"/>
            <a:ext cx="5621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6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7050" y="10769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effectLst/>
                <a:latin typeface="Open Sans"/>
              </a:rPr>
              <a:t>Sample Size and Effective Sample Size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927" y="1148323"/>
            <a:ext cx="10582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sample size </a:t>
            </a:r>
            <a:r>
              <a:rPr lang="en-US" sz="2000" dirty="0"/>
              <a:t>is the (unweighted) number of survey participants included in an estimate.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1938" y="2373074"/>
            <a:ext cx="11986842" cy="4389120"/>
            <a:chOff x="40665" y="1909405"/>
            <a:chExt cx="11986842" cy="4389120"/>
          </a:xfrm>
        </p:grpSpPr>
        <p:grpSp>
          <p:nvGrpSpPr>
            <p:cNvPr id="14" name="Group 13"/>
            <p:cNvGrpSpPr/>
            <p:nvPr/>
          </p:nvGrpSpPr>
          <p:grpSpPr>
            <a:xfrm>
              <a:off x="40665" y="1909405"/>
              <a:ext cx="11986842" cy="4389120"/>
              <a:chOff x="40665" y="1909405"/>
              <a:chExt cx="11986842" cy="438912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65" y="1909405"/>
                <a:ext cx="11986842" cy="438912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248275" y="3734633"/>
                <a:ext cx="63055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665" y="4084915"/>
                <a:ext cx="116901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133975" y="3782258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52399" y="520773"/>
            <a:ext cx="11863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The NCHS Data Presentation Standards for Proportions require that an estimated proportion be suppressed if it is based on either an actual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sample size smaller than 30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or an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effective sample size smaller than 30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0724" y="1577572"/>
            <a:ext cx="11599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design effect</a:t>
            </a:r>
            <a:r>
              <a:rPr lang="en-US" sz="2000" dirty="0"/>
              <a:t> is the ratio of the variance of a statistic which properly accounts for the complex sample design to the variance of the same statistic based on a simple random sample of the same size.</a:t>
            </a:r>
          </a:p>
        </p:txBody>
      </p:sp>
    </p:spTree>
    <p:extLst>
      <p:ext uri="{BB962C8B-B14F-4D97-AF65-F5344CB8AC3E}">
        <p14:creationId xmlns:p14="http://schemas.microsoft.com/office/powerpoint/2010/main" val="149765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375" y="34647"/>
            <a:ext cx="1174432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%macro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presentation_Code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(percent,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sepercent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, p,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nsum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urier New" panose="02070309020205020404" pitchFamily="49" charset="0"/>
              </a:rPr>
              <a:t>*p and its standard error should be between 0 and 1. check if user has </a:t>
            </a:r>
            <a:r>
              <a:rPr lang="en-US" sz="14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enetred</a:t>
            </a:r>
            <a:r>
              <a:rPr lang="en-US" sz="1400" b="0" dirty="0">
                <a:solidFill>
                  <a:srgbClr val="008000"/>
                </a:solidFill>
                <a:latin typeface="Courier New" panose="02070309020205020404" pitchFamily="49" charset="0"/>
              </a:rPr>
              <a:t> a percent or a proportion;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data check;</a:t>
            </a:r>
          </a:p>
          <a:p>
            <a:r>
              <a:rPr lang="en-US" sz="1400" b="0" dirty="0">
                <a:solidFill>
                  <a:srgbClr val="0000FF"/>
                </a:solidFill>
                <a:latin typeface="Courier New" panose="02070309020205020404" pitchFamily="49" charset="0"/>
              </a:rPr>
              <a:t>%if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b="0" dirty="0">
                <a:solidFill>
                  <a:srgbClr val="008080"/>
                </a:solidFill>
                <a:latin typeface="Courier New" panose="02070309020205020404" pitchFamily="49" charset="0"/>
              </a:rPr>
              <a:t>percent.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^= </a:t>
            </a:r>
            <a:r>
              <a:rPr lang="en-US" sz="1400" b="0" dirty="0">
                <a:solidFill>
                  <a:srgbClr val="0000FF"/>
                </a:solidFill>
                <a:latin typeface="Courier New" panose="02070309020205020404" pitchFamily="49" charset="0"/>
              </a:rPr>
              <a:t>%then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urier New" panose="02070309020205020404" pitchFamily="49" charset="0"/>
              </a:rPr>
              <a:t>%do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 p=&amp;</a:t>
            </a:r>
            <a:r>
              <a:rPr lang="en-US" sz="1400" b="0" dirty="0">
                <a:solidFill>
                  <a:srgbClr val="008080"/>
                </a:solidFill>
                <a:latin typeface="Courier New" panose="02070309020205020404" pitchFamily="49" charset="0"/>
              </a:rPr>
              <a:t>percent.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=&amp;</a:t>
            </a:r>
            <a:r>
              <a:rPr lang="en-US" sz="1400" b="0" dirty="0" err="1">
                <a:solidFill>
                  <a:srgbClr val="008080"/>
                </a:solidFill>
                <a:latin typeface="Courier New" panose="02070309020205020404" pitchFamily="49" charset="0"/>
              </a:rPr>
              <a:t>sepercent</a:t>
            </a:r>
            <a:r>
              <a:rPr lang="en-US" sz="1400" b="0" dirty="0">
                <a:solidFill>
                  <a:srgbClr val="008080"/>
                </a:solidFill>
                <a:latin typeface="Courier New" panose="02070309020205020404" pitchFamily="49" charset="0"/>
              </a:rPr>
              <a:t>.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 q=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-p;</a:t>
            </a:r>
          </a:p>
          <a:p>
            <a:r>
              <a:rPr lang="en-US" sz="1400" b="0" dirty="0">
                <a:solidFill>
                  <a:srgbClr val="0000FF"/>
                </a:solidFill>
                <a:latin typeface="Courier New" panose="02070309020205020404" pitchFamily="49" charset="0"/>
              </a:rPr>
              <a:t>%end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FF"/>
                </a:solidFill>
                <a:latin typeface="Courier New" panose="02070309020205020404" pitchFamily="49" charset="0"/>
              </a:rPr>
              <a:t>%else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urier New" panose="02070309020205020404" pitchFamily="49" charset="0"/>
              </a:rPr>
              <a:t>%if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b="0" dirty="0">
                <a:solidFill>
                  <a:srgbClr val="008080"/>
                </a:solidFill>
                <a:latin typeface="Courier New" panose="02070309020205020404" pitchFamily="49" charset="0"/>
              </a:rPr>
              <a:t>p.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^=  </a:t>
            </a:r>
            <a:r>
              <a:rPr lang="en-US" sz="1400" b="0" dirty="0">
                <a:solidFill>
                  <a:srgbClr val="0000FF"/>
                </a:solidFill>
                <a:latin typeface="Courier New" panose="02070309020205020404" pitchFamily="49" charset="0"/>
              </a:rPr>
              <a:t>%then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urier New" panose="02070309020205020404" pitchFamily="49" charset="0"/>
              </a:rPr>
              <a:t>%do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 p=&amp;</a:t>
            </a:r>
            <a:r>
              <a:rPr lang="en-US" sz="1400" b="0" dirty="0">
                <a:solidFill>
                  <a:srgbClr val="008080"/>
                </a:solidFill>
                <a:latin typeface="Courier New" panose="02070309020205020404" pitchFamily="49" charset="0"/>
              </a:rPr>
              <a:t>p.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=&amp;</a:t>
            </a:r>
            <a:r>
              <a:rPr lang="en-US" sz="1400" b="0" dirty="0" err="1">
                <a:solidFill>
                  <a:srgbClr val="008080"/>
                </a:solidFill>
                <a:latin typeface="Courier New" panose="02070309020205020404" pitchFamily="49" charset="0"/>
              </a:rPr>
              <a:t>sep.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 q=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-p;</a:t>
            </a:r>
          </a:p>
          <a:p>
            <a:r>
              <a:rPr lang="en-US" sz="1400" b="0" dirty="0">
                <a:solidFill>
                  <a:srgbClr val="0000FF"/>
                </a:solidFill>
                <a:latin typeface="Courier New" panose="02070309020205020404" pitchFamily="49" charset="0"/>
              </a:rPr>
              <a:t>%end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nsum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=&amp;</a:t>
            </a:r>
            <a:r>
              <a:rPr lang="en-US" sz="1400" b="0" dirty="0" err="1">
                <a:solidFill>
                  <a:srgbClr val="008080"/>
                </a:solidFill>
                <a:latin typeface="Courier New" panose="02070309020205020404" pitchFamily="49" charset="0"/>
              </a:rPr>
              <a:t>nsum</a:t>
            </a:r>
            <a:r>
              <a:rPr lang="en-US" sz="1400" b="0" dirty="0">
                <a:solidFill>
                  <a:srgbClr val="008080"/>
                </a:solidFill>
                <a:latin typeface="Courier New" panose="02070309020205020404" pitchFamily="49" charset="0"/>
              </a:rPr>
              <a:t>.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df_flag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latin typeface="Courier New" panose="02070309020205020404" pitchFamily="49" charset="0"/>
              </a:rPr>
              <a:t>*check if user entered a </a:t>
            </a:r>
            <a:r>
              <a:rPr lang="en-US" sz="14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df</a:t>
            </a:r>
            <a:r>
              <a:rPr lang="en-US" sz="1400" b="0" dirty="0">
                <a:solidFill>
                  <a:srgbClr val="008000"/>
                </a:solidFill>
                <a:latin typeface="Courier New" panose="02070309020205020404" pitchFamily="49" charset="0"/>
              </a:rPr>
              <a:t> value. If not, then set </a:t>
            </a:r>
            <a:r>
              <a:rPr lang="en-US" sz="14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df</a:t>
            </a:r>
            <a:r>
              <a:rPr lang="en-US" sz="1400" b="0" dirty="0">
                <a:solidFill>
                  <a:srgbClr val="008000"/>
                </a:solidFill>
                <a:latin typeface="Courier New" panose="02070309020205020404" pitchFamily="49" charset="0"/>
              </a:rPr>
              <a:t> to sample(</a:t>
            </a:r>
            <a:r>
              <a:rPr lang="en-US" sz="14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nsum</a:t>
            </a:r>
            <a:r>
              <a:rPr lang="en-US" sz="1400" b="0" dirty="0">
                <a:solidFill>
                  <a:srgbClr val="008000"/>
                </a:solidFill>
                <a:latin typeface="Courier New" panose="02070309020205020404" pitchFamily="49" charset="0"/>
              </a:rPr>
              <a:t>)-1;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urier New" panose="02070309020205020404" pitchFamily="49" charset="0"/>
              </a:rPr>
              <a:t>%if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b="0" dirty="0" err="1">
                <a:solidFill>
                  <a:srgbClr val="008080"/>
                </a:solidFill>
                <a:latin typeface="Courier New" panose="02070309020205020404" pitchFamily="49" charset="0"/>
              </a:rPr>
              <a:t>df</a:t>
            </a:r>
            <a:r>
              <a:rPr lang="en-US" sz="1400" b="0" dirty="0">
                <a:solidFill>
                  <a:srgbClr val="008080"/>
                </a:solidFill>
                <a:latin typeface="Courier New" panose="02070309020205020404" pitchFamily="49" charset="0"/>
              </a:rPr>
              <a:t>.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latin typeface="Courier New" panose="02070309020205020404" pitchFamily="49" charset="0"/>
              </a:rPr>
              <a:t>%then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urier New" panose="02070309020205020404" pitchFamily="49" charset="0"/>
              </a:rPr>
              <a:t>%do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=nsum-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FF"/>
                </a:solidFill>
                <a:latin typeface="Courier New" panose="02070309020205020404" pitchFamily="49" charset="0"/>
              </a:rPr>
              <a:t>%end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FF"/>
                </a:solidFill>
                <a:latin typeface="Courier New" panose="02070309020205020404" pitchFamily="49" charset="0"/>
              </a:rPr>
              <a:t>%else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urier New" panose="02070309020205020404" pitchFamily="49" charset="0"/>
              </a:rPr>
              <a:t>%do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=&amp;</a:t>
            </a:r>
            <a:r>
              <a:rPr lang="en-US" sz="1400" b="0" dirty="0" err="1">
                <a:solidFill>
                  <a:srgbClr val="008080"/>
                </a:solidFill>
                <a:latin typeface="Courier New" panose="02070309020205020404" pitchFamily="49" charset="0"/>
              </a:rPr>
              <a:t>df</a:t>
            </a:r>
            <a:r>
              <a:rPr lang="en-US" sz="1400" b="0" dirty="0">
                <a:solidFill>
                  <a:srgbClr val="008080"/>
                </a:solidFill>
                <a:latin typeface="Courier New" panose="02070309020205020404" pitchFamily="49" charset="0"/>
              </a:rPr>
              <a:t>.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8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then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df_flag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FF"/>
                </a:solidFill>
                <a:latin typeface="Courier New" panose="02070309020205020404" pitchFamily="49" charset="0"/>
              </a:rPr>
              <a:t>%end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latin typeface="Courier New" panose="02070309020205020404" pitchFamily="49" charset="0"/>
              </a:rPr>
              <a:t>*effective sample size;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if (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&lt; p &lt;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) then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n_eff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= (p*(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-p))/(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**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else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n_eff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nsum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if (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n_eff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.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or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n_eff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 &gt;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nsum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) then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n_eff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nsum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46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24059" y="56976"/>
            <a:ext cx="2873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Clopper</a:t>
            </a:r>
            <a:r>
              <a:rPr lang="en-US" sz="2000" b="1" dirty="0"/>
              <a:t>–Pearson interval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9741" y="590964"/>
            <a:ext cx="10383069" cy="923330"/>
            <a:chOff x="669741" y="590964"/>
            <a:chExt cx="10383069" cy="923330"/>
          </a:xfrm>
        </p:grpSpPr>
        <p:sp>
          <p:nvSpPr>
            <p:cNvPr id="4" name="Rectangle 3"/>
            <p:cNvSpPr/>
            <p:nvPr/>
          </p:nvSpPr>
          <p:spPr>
            <a:xfrm>
              <a:off x="669741" y="590964"/>
              <a:ext cx="975060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This is often called an </a:t>
              </a:r>
              <a:r>
                <a:rPr lang="en-US" b="1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'exact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' method, because it is based on the cumulative probabilities of the binomial distribution (i.e., exactly the correct distribution rather than an approximation:                    ). </a:t>
              </a:r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-12739" r="12739"/>
            <a:stretch/>
          </p:blipFill>
          <p:spPr>
            <a:xfrm>
              <a:off x="9671685" y="732470"/>
              <a:ext cx="1381125" cy="581025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732283" y="1669618"/>
            <a:ext cx="14136241" cy="2996677"/>
            <a:chOff x="732283" y="1793443"/>
            <a:chExt cx="14136241" cy="29966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4329" y="4418645"/>
              <a:ext cx="3943350" cy="371475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732283" y="1793443"/>
              <a:ext cx="14136241" cy="2372792"/>
              <a:chOff x="732283" y="1793443"/>
              <a:chExt cx="14136241" cy="2372792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999" b="-41666"/>
              <a:stretch/>
            </p:blipFill>
            <p:spPr>
              <a:xfrm>
                <a:off x="1068570" y="2245995"/>
                <a:ext cx="3101609" cy="1920240"/>
              </a:xfrm>
              <a:prstGeom prst="rect">
                <a:avLst/>
              </a:prstGeom>
            </p:spPr>
          </p:pic>
          <p:grpSp>
            <p:nvGrpSpPr>
              <p:cNvPr id="66" name="Group 65"/>
              <p:cNvGrpSpPr/>
              <p:nvPr/>
            </p:nvGrpSpPr>
            <p:grpSpPr>
              <a:xfrm>
                <a:off x="732283" y="1793443"/>
                <a:ext cx="14136241" cy="388382"/>
                <a:chOff x="779908" y="1853684"/>
                <a:chExt cx="14136241" cy="388382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779908" y="1853684"/>
                  <a:ext cx="31729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The </a:t>
                  </a:r>
                  <a:r>
                    <a:rPr lang="en-US" dirty="0" err="1"/>
                    <a:t>Clopper</a:t>
                  </a:r>
                  <a:r>
                    <a:rPr lang="en-US" dirty="0"/>
                    <a:t>–Pearson interval is </a:t>
                  </a:r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33812" y="1947862"/>
                  <a:ext cx="1323975" cy="238125"/>
                </a:xfrm>
                <a:prstGeom prst="rect">
                  <a:avLst/>
                </a:prstGeom>
              </p:spPr>
            </p:pic>
            <p:sp>
              <p:nvSpPr>
                <p:cNvPr id="63" name="Rectangle 62"/>
                <p:cNvSpPr/>
                <p:nvPr/>
              </p:nvSpPr>
              <p:spPr>
                <a:xfrm>
                  <a:off x="5101977" y="1872734"/>
                  <a:ext cx="21785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with confidence level</a:t>
                  </a:r>
                </a:p>
              </p:txBody>
            </p:sp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1375" y="1966912"/>
                  <a:ext cx="419100" cy="180975"/>
                </a:xfrm>
                <a:prstGeom prst="rect">
                  <a:avLst/>
                </a:prstGeom>
              </p:spPr>
            </p:pic>
            <p:sp>
              <p:nvSpPr>
                <p:cNvPr id="65" name="Rectangle 64"/>
                <p:cNvSpPr/>
                <p:nvPr/>
              </p:nvSpPr>
              <p:spPr>
                <a:xfrm>
                  <a:off x="7524748" y="1860912"/>
                  <a:ext cx="73914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, such that the following tests of hypothesis</a:t>
                  </a:r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749628" y="2225159"/>
                <a:ext cx="2832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succeed with significance    :</a:t>
                </a:r>
              </a:p>
            </p:txBody>
          </p: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3737" y="2338387"/>
                <a:ext cx="142875" cy="238125"/>
              </a:xfrm>
              <a:prstGeom prst="rect">
                <a:avLst/>
              </a:prstGeom>
            </p:spPr>
          </p:pic>
        </p:grpSp>
        <p:sp>
          <p:nvSpPr>
            <p:cNvPr id="72" name="Rectangle 71"/>
            <p:cNvSpPr/>
            <p:nvPr/>
          </p:nvSpPr>
          <p:spPr>
            <a:xfrm>
              <a:off x="749627" y="3600361"/>
              <a:ext cx="108994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Because of a relationship between the binomial distribution and the </a:t>
              </a:r>
              <a:r>
                <a:rPr lang="en-US" b="1" dirty="0"/>
                <a:t>beta </a:t>
              </a:r>
              <a:r>
                <a:rPr lang="en-US" dirty="0"/>
                <a:t>distribution, the </a:t>
              </a:r>
              <a:r>
                <a:rPr lang="en-US" dirty="0" err="1"/>
                <a:t>Clopper</a:t>
              </a:r>
              <a:r>
                <a:rPr lang="en-US" dirty="0"/>
                <a:t>–Pearson interval is sometimes presented in an alternate format that uses quantiles from the beta distribution.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749626" y="4909095"/>
            <a:ext cx="10899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beta distribution is, in turn, related to the F-distribution so a third formulation of the </a:t>
            </a:r>
            <a:r>
              <a:rPr lang="en-US" dirty="0" err="1"/>
              <a:t>Clopper</a:t>
            </a:r>
            <a:r>
              <a:rPr lang="en-US" dirty="0"/>
              <a:t>–Pearson interval can be written using F quantiles:</a:t>
            </a:r>
          </a:p>
          <a:p>
            <a:endParaRPr lang="en-US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8750" y="5591175"/>
            <a:ext cx="68389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1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042987"/>
            <a:ext cx="3609975" cy="5810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5932" y="634484"/>
            <a:ext cx="8157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cumulative distribution function of the binomial distribution can be expressed as:</a:t>
            </a:r>
          </a:p>
        </p:txBody>
      </p:sp>
      <p:sp>
        <p:nvSpPr>
          <p:cNvPr id="4" name="Rectangle 3"/>
          <p:cNvSpPr/>
          <p:nvPr/>
        </p:nvSpPr>
        <p:spPr>
          <a:xfrm>
            <a:off x="876300" y="1981885"/>
            <a:ext cx="8696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can also be represented in terms of the </a:t>
            </a:r>
            <a:r>
              <a:rPr lang="en-US" b="1" dirty="0"/>
              <a:t>regularized incomplete beta function</a:t>
            </a:r>
            <a:r>
              <a:rPr lang="en-US" dirty="0"/>
              <a:t>, as follows: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2500312"/>
            <a:ext cx="3724275" cy="981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5349" y="3944035"/>
            <a:ext cx="8963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is equivalent to the cumulative distribution function of the F-distribution: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87" y="4424362"/>
            <a:ext cx="57435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9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43049" y="271760"/>
            <a:ext cx="8372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 dirty="0" err="1">
                <a:solidFill>
                  <a:srgbClr val="000000"/>
                </a:solidFill>
                <a:effectLst/>
                <a:latin typeface="Open Sans"/>
              </a:rPr>
              <a:t>Korn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Open Sans"/>
              </a:rPr>
              <a:t> and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Open Sans"/>
              </a:rPr>
              <a:t>Graubard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Open Sans"/>
              </a:rPr>
              <a:t> confidence </a:t>
            </a:r>
            <a:r>
              <a:rPr lang="en-US" sz="2000" b="1" dirty="0">
                <a:solidFill>
                  <a:srgbClr val="000000"/>
                </a:solidFill>
                <a:latin typeface="Open Sans"/>
              </a:rPr>
              <a:t>interval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923925"/>
            <a:ext cx="12211051" cy="4076584"/>
            <a:chOff x="114299" y="714375"/>
            <a:chExt cx="12156331" cy="40765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99" y="1316239"/>
              <a:ext cx="11954225" cy="347472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80974" y="714375"/>
              <a:ext cx="12089656" cy="646331"/>
              <a:chOff x="180974" y="714375"/>
              <a:chExt cx="12089656" cy="64633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80974" y="714375"/>
                <a:ext cx="120896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Korn</a:t>
                </a:r>
                <a:r>
                  <a:rPr lang="en-US" dirty="0"/>
                  <a:t> and </a:t>
                </a:r>
                <a:r>
                  <a:rPr lang="en-US" dirty="0" err="1"/>
                  <a:t>Graubard</a:t>
                </a:r>
                <a:r>
                  <a:rPr lang="en-US" dirty="0"/>
                  <a:t> adjusted the </a:t>
                </a:r>
                <a:r>
                  <a:rPr lang="en-US" dirty="0" err="1"/>
                  <a:t>Clopper</a:t>
                </a:r>
                <a:r>
                  <a:rPr lang="en-US" dirty="0"/>
                  <a:t>-Pearson interval for </a:t>
                </a:r>
                <a:r>
                  <a:rPr lang="en-US"/>
                  <a:t>complex surveys, </a:t>
                </a:r>
                <a:r>
                  <a:rPr lang="en-US" dirty="0"/>
                  <a:t>replacing sample size n with degree of freedom </a:t>
                </a:r>
              </a:p>
              <a:p>
                <a:r>
                  <a:rPr lang="en-US" dirty="0"/>
                  <a:t>adjusted effective size and positive outcomes with           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3939" y="1070599"/>
                <a:ext cx="358171" cy="2591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640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1650" y="315010"/>
            <a:ext cx="882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effectLst/>
                <a:latin typeface="Open Sans"/>
              </a:rPr>
              <a:t>Degrees of Freedom and the Reliability of the Estimated Standard Error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76250" y="1040964"/>
            <a:ext cx="115538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 proportion based on fewer than 8 degrees of freedom should be reviewed whether to present or suppress the proportion. </a:t>
            </a:r>
          </a:p>
          <a:p>
            <a:endParaRPr lang="en-US" sz="2000" dirty="0"/>
          </a:p>
          <a:p>
            <a:r>
              <a:rPr lang="en-US" sz="2000" dirty="0"/>
              <a:t>Degrees of freedom = number of PSU – number of strata</a:t>
            </a:r>
          </a:p>
          <a:p>
            <a:endParaRPr lang="en-US" sz="2000" dirty="0"/>
          </a:p>
          <a:p>
            <a:r>
              <a:rPr lang="en-US" sz="2000" dirty="0"/>
              <a:t>For one 2-year cycle: degrees of freedom = 30 PSU – 15 strata = 15. </a:t>
            </a:r>
          </a:p>
          <a:p>
            <a:endParaRPr lang="en-US" sz="2000" dirty="0"/>
          </a:p>
          <a:p>
            <a:r>
              <a:rPr lang="en-US" sz="2000" dirty="0"/>
              <a:t>Subgroups may have fewer than 15 degrees of freedom.</a:t>
            </a:r>
          </a:p>
        </p:txBody>
      </p:sp>
    </p:spTree>
    <p:extLst>
      <p:ext uri="{BB962C8B-B14F-4D97-AF65-F5344CB8AC3E}">
        <p14:creationId xmlns:p14="http://schemas.microsoft.com/office/powerpoint/2010/main" val="1883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473" y="92244"/>
            <a:ext cx="117538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*********************************Evaluate KG CI********************************;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*Ratio of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ts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: adjustment to sample size suggested by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Korn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and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Graubard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for complex survey data;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*A two-sided a (0.05/2 or 0.025) is used in the equation below: 1-0.025 = 0.975 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&gt;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then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rat_squ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tinv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.975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,nsum-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tinv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.975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,df))**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else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rat_squ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*limit case: set to zero;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df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-adjusted effective sample size (can be no greater than the sample size);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p &gt;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then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n_eff_df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=min(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nsum,rat_squ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n_eff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else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n_eff_df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	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*limit case: set to sample size;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*Parameters for beta confidence limits;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x=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n_eff_df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*p;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v1=x; v2=n_eff_df-x+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v3=x+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v4=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n_eff_df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-x;</a:t>
            </a:r>
          </a:p>
          <a:p>
            <a:pPr lvl="0"/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*lower and upper confidence limits for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Korn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and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Graubard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interval</a:t>
            </a:r>
          </a:p>
          <a:p>
            <a:pPr lvl="0"/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*Note: Using inverse beta instead of ratio of Fs for numerical efficiency. The BETAINV(p, a, b) function returns the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pth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quantile from the beta distribution with shape parameters a and b.</a:t>
            </a:r>
          </a:p>
          <a:p>
            <a:pPr lvl="0"/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*if (0&lt;p&lt;1), otherwise set lower limit to 0 when p=0 and upper limit to 1 when p=1</a:t>
            </a:r>
          </a:p>
          <a:p>
            <a:pPr lvl="0"/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*A two-sided a (0.05/2 or 0.025) is used in the equations below: 0.025 and 0.975;</a:t>
            </a:r>
          </a:p>
          <a:p>
            <a:pPr lvl="0"/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(v1=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then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else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betainv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.025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,v1,v2); </a:t>
            </a:r>
          </a:p>
          <a:p>
            <a:pPr lvl="0"/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(v4=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then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else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kg_u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betainv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.975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,v3,v4);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684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1697</Words>
  <Application>Microsoft Office PowerPoint</Application>
  <PresentationFormat>Widescreen</PresentationFormat>
  <Paragraphs>176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Open Sans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Alabama at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Ligong</dc:creator>
  <cp:lastModifiedBy>Chen, Ligong</cp:lastModifiedBy>
  <cp:revision>37</cp:revision>
  <dcterms:created xsi:type="dcterms:W3CDTF">2021-08-13T02:17:49Z</dcterms:created>
  <dcterms:modified xsi:type="dcterms:W3CDTF">2022-06-16T05:13:28Z</dcterms:modified>
</cp:coreProperties>
</file>