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282" r:id="rId5"/>
    <p:sldId id="299" r:id="rId6"/>
    <p:sldId id="303" r:id="rId7"/>
    <p:sldId id="302" r:id="rId8"/>
    <p:sldId id="297" r:id="rId9"/>
    <p:sldId id="301"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352" autoAdjust="0"/>
  </p:normalViewPr>
  <p:slideViewPr>
    <p:cSldViewPr snapToGrid="0">
      <p:cViewPr varScale="1">
        <p:scale>
          <a:sx n="65" d="100"/>
          <a:sy n="65" d="100"/>
        </p:scale>
        <p:origin x="1358" y="53"/>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242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5/17/2020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5/17/2020</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thank you for joining me for today’s presentation. My name is Braydon Janecek and today we will be discussing a an approach to pneumonia detection using x-rays and computer vision. </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a:p>
        </p:txBody>
      </p:sp>
    </p:spTree>
    <p:extLst>
      <p:ext uri="{BB962C8B-B14F-4D97-AF65-F5344CB8AC3E}">
        <p14:creationId xmlns:p14="http://schemas.microsoft.com/office/powerpoint/2010/main" val="386151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a:p>
        </p:txBody>
      </p:sp>
    </p:spTree>
    <p:extLst>
      <p:ext uri="{BB962C8B-B14F-4D97-AF65-F5344CB8AC3E}">
        <p14:creationId xmlns:p14="http://schemas.microsoft.com/office/powerpoint/2010/main" val="2745061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we trained our algorithm on consisted of 3,875 pneumonia cases and 1,349 normal cases. </a:t>
            </a:r>
          </a:p>
          <a:p>
            <a:endParaRPr lang="en-US" dirty="0"/>
          </a:p>
          <a:p>
            <a:r>
              <a:rPr lang="en-US" dirty="0"/>
              <a:t>Note the pulmonary effusion on the patients left lung in the photograph on the left. This is the type of features we attempted to train our models to pick up on. </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a:p>
        </p:txBody>
      </p:sp>
    </p:spTree>
    <p:extLst>
      <p:ext uri="{BB962C8B-B14F-4D97-AF65-F5344CB8AC3E}">
        <p14:creationId xmlns:p14="http://schemas.microsoft.com/office/powerpoint/2010/main" val="2491043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with most image classification problems, our problem was well suited for deep learning</a:t>
            </a:r>
          </a:p>
          <a:p>
            <a:endParaRPr lang="en-US" dirty="0"/>
          </a:p>
          <a:p>
            <a:r>
              <a:rPr lang="en-US" dirty="0"/>
              <a:t>We elected to utilize a baseline model based on an architecture which had proven well on image classification problems, including the widely know benchmark ImageNet dataset</a:t>
            </a:r>
          </a:p>
          <a:p>
            <a:endParaRPr lang="en-US" dirty="0"/>
          </a:p>
          <a:p>
            <a:r>
              <a:rPr lang="en-US" dirty="0"/>
              <a:t>We proceeded to iterate on this model by making in more generalizable. We had a limited dataset to train on so we created augmented images in order to artificially increase the size of the training data</a:t>
            </a:r>
          </a:p>
          <a:p>
            <a:endParaRPr lang="en-US" dirty="0"/>
          </a:p>
          <a:p>
            <a:r>
              <a:rPr lang="en-US" dirty="0"/>
              <a:t>Finally, we utilized models which had been fully trained models on the large ImageNet themselves which led to our best results</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a:p>
        </p:txBody>
      </p:sp>
    </p:spTree>
    <p:extLst>
      <p:ext uri="{BB962C8B-B14F-4D97-AF65-F5344CB8AC3E}">
        <p14:creationId xmlns:p14="http://schemas.microsoft.com/office/powerpoint/2010/main" val="1294280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best model had an accuracy of 82.85% on the test dataset which contained 390 pneumonia cases and 234 normal cases. Though it generated many false positives, our model could recognize 99.74% of all pneumonia cases. In the medical field it is obviously much more preferred to have a high FPR as opposed to a high FNR. </a:t>
            </a:r>
          </a:p>
          <a:p>
            <a:endParaRPr lang="en-US" dirty="0"/>
          </a:p>
          <a:p>
            <a:r>
              <a:rPr lang="en-US" dirty="0"/>
              <a:t>Disappointingly our model did not generalize well to our small Covid-19 dataset. The same model was capable of detecting 85% of the Covid-19 cases, however, its accuracy was around 60% which is hardly better than flipping a coin. There is certainly room for improvement here, however, more data is needed. </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a:p>
        </p:txBody>
      </p:sp>
    </p:spTree>
    <p:extLst>
      <p:ext uri="{BB962C8B-B14F-4D97-AF65-F5344CB8AC3E}">
        <p14:creationId xmlns:p14="http://schemas.microsoft.com/office/powerpoint/2010/main" val="2834988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a:p>
        </p:txBody>
      </p:sp>
    </p:spTree>
    <p:extLst>
      <p:ext uri="{BB962C8B-B14F-4D97-AF65-F5344CB8AC3E}">
        <p14:creationId xmlns:p14="http://schemas.microsoft.com/office/powerpoint/2010/main" val="134656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a:p>
        </p:txBody>
      </p:sp>
    </p:spTree>
    <p:extLst>
      <p:ext uri="{BB962C8B-B14F-4D97-AF65-F5344CB8AC3E}">
        <p14:creationId xmlns:p14="http://schemas.microsoft.com/office/powerpoint/2010/main" val="4189610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16EFF903-F1F3-440A-B12C-9FD51606B03D}"/>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all" spc="-300" baseline="0">
                <a:solidFill>
                  <a:schemeClr val="tx1"/>
                </a:solidFill>
                <a:latin typeface="+mj-lt"/>
              </a:defRPr>
            </a:lvl1pPr>
          </a:lstStyle>
          <a:p>
            <a:r>
              <a:rPr lang="en-US"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WOODGROVE</a:t>
            </a: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BANK</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hyperlink" Target="https://bcjanecek.github.io/" TargetMode="External"/><Relationship Id="rId3" Type="http://schemas.openxmlformats.org/officeDocument/2006/relationships/image" Target="../media/image9.jpg"/><Relationship Id="rId7" Type="http://schemas.openxmlformats.org/officeDocument/2006/relationships/image" Target="../media/image13.sv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452133" y="4193897"/>
            <a:ext cx="6612090" cy="1674470"/>
          </a:xfrm>
        </p:spPr>
        <p:txBody>
          <a:bodyPr/>
          <a:lstStyle/>
          <a:p>
            <a:r>
              <a:rPr lang="en-US" dirty="0"/>
              <a:t>X-Ray pneumonia detection</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7244863" y="4509455"/>
            <a:ext cx="2386648" cy="1043354"/>
          </a:xfrm>
        </p:spPr>
        <p:txBody>
          <a:bodyPr/>
          <a:lstStyle/>
          <a:p>
            <a:pPr algn="ctr"/>
            <a:r>
              <a:rPr lang="en-US" dirty="0"/>
              <a:t>A Deep Learning Approach</a:t>
            </a:r>
          </a:p>
        </p:txBody>
      </p:sp>
      <p:pic>
        <p:nvPicPr>
          <p:cNvPr id="15" name="Picture Placeholder 14" descr="A picture containing grass, baseball, plate, cake&#10;&#10;Description automatically generated">
            <a:extLst>
              <a:ext uri="{FF2B5EF4-FFF2-40B4-BE49-F238E27FC236}">
                <a16:creationId xmlns:a16="http://schemas.microsoft.com/office/drawing/2014/main" id="{02D9D3DB-9FCD-4096-A72C-723C5F439A39}"/>
              </a:ext>
            </a:extLst>
          </p:cNvPr>
          <p:cNvPicPr>
            <a:picLocks noGrp="1" noChangeAspect="1"/>
          </p:cNvPicPr>
          <p:nvPr>
            <p:ph type="pic" sz="quarter" idx="13"/>
          </p:nvPr>
        </p:nvPicPr>
        <p:blipFill>
          <a:blip r:embed="rId5"/>
          <a:srcRect l="3004" r="3004"/>
          <a:stretch>
            <a:fillRect/>
          </a:stretch>
        </p:blipFill>
        <p:spPr/>
      </p:pic>
      <p:pic>
        <p:nvPicPr>
          <p:cNvPr id="17" name="Picture 16">
            <a:extLst>
              <a:ext uri="{FF2B5EF4-FFF2-40B4-BE49-F238E27FC236}">
                <a16:creationId xmlns:a16="http://schemas.microsoft.com/office/drawing/2014/main" id="{3DC4C810-059B-4D56-830C-C279F6CCAA6B}"/>
              </a:ext>
            </a:extLst>
          </p:cNvPr>
          <p:cNvPicPr>
            <a:picLocks noChangeAspect="1"/>
          </p:cNvPicPr>
          <p:nvPr/>
        </p:nvPicPr>
        <p:blipFill>
          <a:blip r:embed="rId6"/>
          <a:srcRect/>
          <a:stretch/>
        </p:blipFill>
        <p:spPr>
          <a:xfrm>
            <a:off x="9663795" y="-1"/>
            <a:ext cx="2495922" cy="6857999"/>
          </a:xfrm>
          <a:prstGeom prst="rect">
            <a:avLst/>
          </a:prstGeom>
        </p:spPr>
      </p:pic>
      <p:pic>
        <p:nvPicPr>
          <p:cNvPr id="2" name="Audio 1">
            <a:hlinkClick r:id="" action="ppaction://media"/>
            <a:extLst>
              <a:ext uri="{FF2B5EF4-FFF2-40B4-BE49-F238E27FC236}">
                <a16:creationId xmlns:a16="http://schemas.microsoft.com/office/drawing/2014/main" id="{B633A4D1-039B-4E00-9237-1B4A777688D0}"/>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3899961691"/>
      </p:ext>
    </p:extLst>
  </p:cSld>
  <p:clrMapOvr>
    <a:masterClrMapping/>
  </p:clrMapOvr>
  <mc:AlternateContent xmlns:mc="http://schemas.openxmlformats.org/markup-compatibility/2006" xmlns:p14="http://schemas.microsoft.com/office/powerpoint/2010/main">
    <mc:Choice Requires="p14">
      <p:transition spd="slow" p14:dur="2000" advTm="12852"/>
    </mc:Choice>
    <mc:Fallback xmlns="">
      <p:transition spd="slow" advTm="128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dirty="0"/>
              <a:t>Problem Statement</a:t>
            </a: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2</a:t>
            </a:fld>
            <a:endParaRPr lang="en-US" dirty="0"/>
          </a:p>
        </p:txBody>
      </p:sp>
      <p:sp>
        <p:nvSpPr>
          <p:cNvPr id="6" name="Text Placeholder 3">
            <a:extLst>
              <a:ext uri="{FF2B5EF4-FFF2-40B4-BE49-F238E27FC236}">
                <a16:creationId xmlns:a16="http://schemas.microsoft.com/office/drawing/2014/main" id="{8E19ACFE-66AA-4786-8B1C-42A2D20F3566}"/>
              </a:ext>
            </a:extLst>
          </p:cNvPr>
          <p:cNvSpPr txBox="1">
            <a:spLocks/>
          </p:cNvSpPr>
          <p:nvPr/>
        </p:nvSpPr>
        <p:spPr>
          <a:xfrm>
            <a:off x="432000" y="1188668"/>
            <a:ext cx="2662892" cy="1109055"/>
          </a:xfrm>
          <a:prstGeom prst="rect">
            <a:avLst/>
          </a:prstGeom>
          <a:solidFill>
            <a:schemeClr val="tx1"/>
          </a:solidFill>
        </p:spPr>
        <p:txBody>
          <a:bodyPr anchor="ctr" anchorCtr="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spc="-150" dirty="0">
                <a:solidFill>
                  <a:schemeClr val="bg1"/>
                </a:solidFill>
                <a:latin typeface="+mj-lt"/>
              </a:rPr>
              <a:t>Covid-19</a:t>
            </a:r>
          </a:p>
        </p:txBody>
      </p:sp>
      <p:sp>
        <p:nvSpPr>
          <p:cNvPr id="7" name="Text Placeholder 3">
            <a:extLst>
              <a:ext uri="{FF2B5EF4-FFF2-40B4-BE49-F238E27FC236}">
                <a16:creationId xmlns:a16="http://schemas.microsoft.com/office/drawing/2014/main" id="{DF7D0F05-2DF4-48E8-846D-C3A471A0C8D4}"/>
              </a:ext>
            </a:extLst>
          </p:cNvPr>
          <p:cNvSpPr txBox="1">
            <a:spLocks/>
          </p:cNvSpPr>
          <p:nvPr/>
        </p:nvSpPr>
        <p:spPr>
          <a:xfrm>
            <a:off x="432000" y="2517508"/>
            <a:ext cx="2662892" cy="3908492"/>
          </a:xfrm>
          <a:prstGeom prst="rect">
            <a:avLst/>
          </a:prstGeom>
          <a:noFill/>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b="1" spc="-150" dirty="0">
                <a:latin typeface="+mj-lt"/>
              </a:rPr>
              <a:t>Over a million confirmed cases and nearly one hundred thousand deaths in United States as of May 2020 </a:t>
            </a:r>
          </a:p>
          <a:p>
            <a:pPr>
              <a:buFont typeface="Wingdings" panose="05000000000000000000" pitchFamily="2" charset="2"/>
              <a:buChar char="§"/>
            </a:pPr>
            <a:r>
              <a:rPr lang="en-US" b="1" spc="-150" dirty="0">
                <a:latin typeface="+mj-lt"/>
              </a:rPr>
              <a:t>Countries with less resources are likely undercounting due to difficulty of testing</a:t>
            </a:r>
          </a:p>
          <a:p>
            <a:pPr algn="ctr">
              <a:buFont typeface="Courier New" panose="02070309020205020404" pitchFamily="49" charset="0"/>
              <a:buChar char="o"/>
            </a:pPr>
            <a:endParaRPr lang="en-US" sz="2400" b="1" spc="-150" dirty="0">
              <a:solidFill>
                <a:schemeClr val="bg1"/>
              </a:solidFill>
              <a:latin typeface="+mj-lt"/>
            </a:endParaRPr>
          </a:p>
        </p:txBody>
      </p:sp>
      <p:sp>
        <p:nvSpPr>
          <p:cNvPr id="3" name="Rectangle 2">
            <a:extLst>
              <a:ext uri="{FF2B5EF4-FFF2-40B4-BE49-F238E27FC236}">
                <a16:creationId xmlns:a16="http://schemas.microsoft.com/office/drawing/2014/main" id="{7EDCBAF7-0A66-4A07-9D9D-0AD7C76B3B2C}"/>
              </a:ext>
            </a:extLst>
          </p:cNvPr>
          <p:cNvSpPr/>
          <p:nvPr/>
        </p:nvSpPr>
        <p:spPr>
          <a:xfrm>
            <a:off x="10023231" y="5990492"/>
            <a:ext cx="1424271" cy="867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3">
            <a:extLst>
              <a:ext uri="{FF2B5EF4-FFF2-40B4-BE49-F238E27FC236}">
                <a16:creationId xmlns:a16="http://schemas.microsoft.com/office/drawing/2014/main" id="{4CEE6119-0502-49F6-93B0-BB20DC35ABC9}"/>
              </a:ext>
            </a:extLst>
          </p:cNvPr>
          <p:cNvSpPr txBox="1">
            <a:spLocks/>
          </p:cNvSpPr>
          <p:nvPr/>
        </p:nvSpPr>
        <p:spPr>
          <a:xfrm>
            <a:off x="6248234" y="2517508"/>
            <a:ext cx="2662892" cy="3908492"/>
          </a:xfrm>
          <a:prstGeom prst="rect">
            <a:avLst/>
          </a:prstGeom>
          <a:noFill/>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b="1" spc="-150" dirty="0">
                <a:latin typeface="+mj-lt"/>
              </a:rPr>
              <a:t>Radiologists may diagnose pneumonia using x-ray images</a:t>
            </a:r>
          </a:p>
          <a:p>
            <a:pPr>
              <a:buFont typeface="Wingdings" panose="05000000000000000000" pitchFamily="2" charset="2"/>
              <a:buChar char="§"/>
            </a:pPr>
            <a:r>
              <a:rPr lang="en-US" b="1" spc="-150" dirty="0">
                <a:latin typeface="+mj-lt"/>
              </a:rPr>
              <a:t>Public Covid-19 X-Ray data is extremely limited (73 total found)</a:t>
            </a:r>
          </a:p>
          <a:p>
            <a:pPr>
              <a:buFont typeface="Wingdings" panose="05000000000000000000" pitchFamily="2" charset="2"/>
              <a:buChar char="§"/>
            </a:pPr>
            <a:r>
              <a:rPr lang="en-US" b="1" spc="-150" dirty="0">
                <a:latin typeface="+mj-lt"/>
              </a:rPr>
              <a:t>Effective deep learning requires substantial data</a:t>
            </a:r>
          </a:p>
          <a:p>
            <a:pPr>
              <a:buFont typeface="Wingdings" panose="05000000000000000000" pitchFamily="2" charset="2"/>
              <a:buChar char="§"/>
            </a:pPr>
            <a:r>
              <a:rPr lang="en-US" b="1" spc="-150" dirty="0">
                <a:latin typeface="+mj-lt"/>
              </a:rPr>
              <a:t>Idea was to train model on more generalize pneumonia x-ray data and apply model to Covid-19 data</a:t>
            </a:r>
          </a:p>
          <a:p>
            <a:pPr>
              <a:buFont typeface="Wingdings" panose="05000000000000000000" pitchFamily="2" charset="2"/>
              <a:buChar char="§"/>
            </a:pPr>
            <a:endParaRPr lang="en-US" b="1" spc="-150" dirty="0">
              <a:latin typeface="+mj-lt"/>
            </a:endParaRPr>
          </a:p>
          <a:p>
            <a:pPr algn="ctr">
              <a:buFont typeface="Courier New" panose="02070309020205020404" pitchFamily="49" charset="0"/>
              <a:buChar char="o"/>
            </a:pPr>
            <a:endParaRPr lang="en-US" sz="2400" b="1" spc="-150" dirty="0">
              <a:solidFill>
                <a:schemeClr val="bg1"/>
              </a:solidFill>
              <a:latin typeface="+mj-lt"/>
            </a:endParaRPr>
          </a:p>
        </p:txBody>
      </p:sp>
      <p:sp>
        <p:nvSpPr>
          <p:cNvPr id="19" name="Text Placeholder 3">
            <a:extLst>
              <a:ext uri="{FF2B5EF4-FFF2-40B4-BE49-F238E27FC236}">
                <a16:creationId xmlns:a16="http://schemas.microsoft.com/office/drawing/2014/main" id="{2221CD37-B4BE-4FA1-BFEB-B99E7536A675}"/>
              </a:ext>
            </a:extLst>
          </p:cNvPr>
          <p:cNvSpPr txBox="1">
            <a:spLocks/>
          </p:cNvSpPr>
          <p:nvPr/>
        </p:nvSpPr>
        <p:spPr>
          <a:xfrm>
            <a:off x="3340117" y="1188668"/>
            <a:ext cx="2662892" cy="1109055"/>
          </a:xfrm>
          <a:prstGeom prst="rect">
            <a:avLst/>
          </a:prstGeom>
          <a:solidFill>
            <a:schemeClr val="tx1"/>
          </a:solidFill>
        </p:spPr>
        <p:txBody>
          <a:bodyPr anchor="ctr" anchorCtr="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spc="-150" dirty="0">
                <a:solidFill>
                  <a:schemeClr val="bg1"/>
                </a:solidFill>
                <a:latin typeface="+mj-lt"/>
              </a:rPr>
              <a:t>Available Testing</a:t>
            </a:r>
          </a:p>
        </p:txBody>
      </p:sp>
      <p:sp>
        <p:nvSpPr>
          <p:cNvPr id="20" name="Text Placeholder 3">
            <a:extLst>
              <a:ext uri="{FF2B5EF4-FFF2-40B4-BE49-F238E27FC236}">
                <a16:creationId xmlns:a16="http://schemas.microsoft.com/office/drawing/2014/main" id="{2EB722EE-AE5D-479E-9C42-FD7BAA93E0E1}"/>
              </a:ext>
            </a:extLst>
          </p:cNvPr>
          <p:cNvSpPr txBox="1">
            <a:spLocks/>
          </p:cNvSpPr>
          <p:nvPr/>
        </p:nvSpPr>
        <p:spPr>
          <a:xfrm>
            <a:off x="3340117" y="2517508"/>
            <a:ext cx="2662892" cy="3908492"/>
          </a:xfrm>
          <a:prstGeom prst="rect">
            <a:avLst/>
          </a:prstGeom>
          <a:noFill/>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b="1" spc="-150" dirty="0">
                <a:latin typeface="+mj-lt"/>
              </a:rPr>
              <a:t>US has tested over 10 million individuals for Covid-19</a:t>
            </a:r>
          </a:p>
          <a:p>
            <a:pPr>
              <a:buFont typeface="Wingdings" panose="05000000000000000000" pitchFamily="2" charset="2"/>
              <a:buChar char="§"/>
            </a:pPr>
            <a:r>
              <a:rPr lang="en-US" b="1" spc="-150" dirty="0">
                <a:latin typeface="+mj-lt"/>
              </a:rPr>
              <a:t>Many hospitals and testing centers are still facing shortages, especially rural areas</a:t>
            </a:r>
          </a:p>
          <a:p>
            <a:pPr>
              <a:buFont typeface="Wingdings" panose="05000000000000000000" pitchFamily="2" charset="2"/>
              <a:buChar char="§"/>
            </a:pPr>
            <a:r>
              <a:rPr lang="en-US" b="1" spc="-150" dirty="0">
                <a:latin typeface="+mj-lt"/>
              </a:rPr>
              <a:t>Confluence Health in Wenatchee, WA was unable to test patients for over a week in early May 2020</a:t>
            </a:r>
          </a:p>
          <a:p>
            <a:pPr algn="ctr">
              <a:buFont typeface="Courier New" panose="02070309020205020404" pitchFamily="49" charset="0"/>
              <a:buChar char="o"/>
            </a:pPr>
            <a:endParaRPr lang="en-US" sz="2400" b="1" spc="-150" dirty="0">
              <a:solidFill>
                <a:schemeClr val="bg1"/>
              </a:solidFill>
              <a:latin typeface="+mj-lt"/>
            </a:endParaRPr>
          </a:p>
        </p:txBody>
      </p:sp>
      <p:sp>
        <p:nvSpPr>
          <p:cNvPr id="21" name="Text Placeholder 3">
            <a:extLst>
              <a:ext uri="{FF2B5EF4-FFF2-40B4-BE49-F238E27FC236}">
                <a16:creationId xmlns:a16="http://schemas.microsoft.com/office/drawing/2014/main" id="{2FB9698B-4932-4405-84EF-6436AC8670F1}"/>
              </a:ext>
            </a:extLst>
          </p:cNvPr>
          <p:cNvSpPr txBox="1">
            <a:spLocks/>
          </p:cNvSpPr>
          <p:nvPr/>
        </p:nvSpPr>
        <p:spPr>
          <a:xfrm>
            <a:off x="6248234" y="1188668"/>
            <a:ext cx="2662892" cy="1109055"/>
          </a:xfrm>
          <a:prstGeom prst="rect">
            <a:avLst/>
          </a:prstGeom>
          <a:solidFill>
            <a:schemeClr val="tx1"/>
          </a:solidFill>
        </p:spPr>
        <p:txBody>
          <a:bodyPr anchor="ctr" anchorCtr="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spc="-150" dirty="0">
                <a:solidFill>
                  <a:schemeClr val="bg1"/>
                </a:solidFill>
                <a:latin typeface="+mj-lt"/>
              </a:rPr>
              <a:t>Available Data</a:t>
            </a:r>
          </a:p>
        </p:txBody>
      </p:sp>
    </p:spTree>
    <p:extLst>
      <p:ext uri="{BB962C8B-B14F-4D97-AF65-F5344CB8AC3E}">
        <p14:creationId xmlns:p14="http://schemas.microsoft.com/office/powerpoint/2010/main" val="1111293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dirty="0"/>
              <a:t>X-ray dataset</a:t>
            </a: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3</a:t>
            </a:fld>
            <a:endParaRPr lang="en-US" dirty="0"/>
          </a:p>
        </p:txBody>
      </p:sp>
      <p:sp>
        <p:nvSpPr>
          <p:cNvPr id="6" name="Rectangle 5">
            <a:extLst>
              <a:ext uri="{FF2B5EF4-FFF2-40B4-BE49-F238E27FC236}">
                <a16:creationId xmlns:a16="http://schemas.microsoft.com/office/drawing/2014/main" id="{D3B624C8-D220-4475-A15B-86759242E216}"/>
              </a:ext>
            </a:extLst>
          </p:cNvPr>
          <p:cNvSpPr/>
          <p:nvPr/>
        </p:nvSpPr>
        <p:spPr>
          <a:xfrm>
            <a:off x="10023231" y="5990492"/>
            <a:ext cx="1424271" cy="867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indoor, film, photo, looking&#10;&#10;Description automatically generated">
            <a:extLst>
              <a:ext uri="{FF2B5EF4-FFF2-40B4-BE49-F238E27FC236}">
                <a16:creationId xmlns:a16="http://schemas.microsoft.com/office/drawing/2014/main" id="{229A8A52-3B66-4ABE-A839-A5473CF34DE6}"/>
              </a:ext>
            </a:extLst>
          </p:cNvPr>
          <p:cNvPicPr>
            <a:picLocks noChangeAspect="1"/>
          </p:cNvPicPr>
          <p:nvPr/>
        </p:nvPicPr>
        <p:blipFill>
          <a:blip r:embed="rId3"/>
          <a:stretch>
            <a:fillRect/>
          </a:stretch>
        </p:blipFill>
        <p:spPr>
          <a:xfrm>
            <a:off x="760246" y="1230102"/>
            <a:ext cx="3764862" cy="3764862"/>
          </a:xfrm>
          <a:prstGeom prst="rect">
            <a:avLst/>
          </a:prstGeom>
        </p:spPr>
      </p:pic>
      <p:pic>
        <p:nvPicPr>
          <p:cNvPr id="7" name="Picture 6" descr="A picture containing film, person, necktie, looking&#10;&#10;Description automatically generated">
            <a:extLst>
              <a:ext uri="{FF2B5EF4-FFF2-40B4-BE49-F238E27FC236}">
                <a16:creationId xmlns:a16="http://schemas.microsoft.com/office/drawing/2014/main" id="{3B28B74B-CB81-4171-9DD0-FBF01FFF24CF}"/>
              </a:ext>
            </a:extLst>
          </p:cNvPr>
          <p:cNvPicPr>
            <a:picLocks noChangeAspect="1"/>
          </p:cNvPicPr>
          <p:nvPr/>
        </p:nvPicPr>
        <p:blipFill>
          <a:blip r:embed="rId4"/>
          <a:stretch>
            <a:fillRect/>
          </a:stretch>
        </p:blipFill>
        <p:spPr>
          <a:xfrm>
            <a:off x="4866374" y="1230101"/>
            <a:ext cx="4752021" cy="3764861"/>
          </a:xfrm>
          <a:prstGeom prst="rect">
            <a:avLst/>
          </a:prstGeom>
        </p:spPr>
      </p:pic>
      <p:sp>
        <p:nvSpPr>
          <p:cNvPr id="10" name="Text Placeholder 3">
            <a:extLst>
              <a:ext uri="{FF2B5EF4-FFF2-40B4-BE49-F238E27FC236}">
                <a16:creationId xmlns:a16="http://schemas.microsoft.com/office/drawing/2014/main" id="{4852EFC3-6BA1-46C8-BE63-25F99FD516AC}"/>
              </a:ext>
            </a:extLst>
          </p:cNvPr>
          <p:cNvSpPr txBox="1">
            <a:spLocks/>
          </p:cNvSpPr>
          <p:nvPr/>
        </p:nvSpPr>
        <p:spPr>
          <a:xfrm>
            <a:off x="1311231" y="5292694"/>
            <a:ext cx="2662892" cy="1109055"/>
          </a:xfrm>
          <a:prstGeom prst="rect">
            <a:avLst/>
          </a:prstGeom>
          <a:solidFill>
            <a:schemeClr val="tx1"/>
          </a:solidFill>
        </p:spPr>
        <p:txBody>
          <a:bodyPr anchor="ctr" anchorCtr="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spc="-150" dirty="0">
                <a:solidFill>
                  <a:schemeClr val="bg1"/>
                </a:solidFill>
                <a:latin typeface="+mj-lt"/>
              </a:rPr>
              <a:t>3,875 pneumonia</a:t>
            </a:r>
          </a:p>
        </p:txBody>
      </p:sp>
      <p:sp>
        <p:nvSpPr>
          <p:cNvPr id="11" name="Text Placeholder 3">
            <a:extLst>
              <a:ext uri="{FF2B5EF4-FFF2-40B4-BE49-F238E27FC236}">
                <a16:creationId xmlns:a16="http://schemas.microsoft.com/office/drawing/2014/main" id="{7493101D-0C29-4382-B5BE-620FE049EEB6}"/>
              </a:ext>
            </a:extLst>
          </p:cNvPr>
          <p:cNvSpPr txBox="1">
            <a:spLocks/>
          </p:cNvSpPr>
          <p:nvPr/>
        </p:nvSpPr>
        <p:spPr>
          <a:xfrm>
            <a:off x="5910938" y="5292695"/>
            <a:ext cx="2662892" cy="1109055"/>
          </a:xfrm>
          <a:prstGeom prst="rect">
            <a:avLst/>
          </a:prstGeom>
          <a:solidFill>
            <a:schemeClr val="tx1"/>
          </a:solidFill>
        </p:spPr>
        <p:txBody>
          <a:bodyPr anchor="ctr" anchorCtr="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spc="-150" dirty="0">
                <a:solidFill>
                  <a:schemeClr val="bg1"/>
                </a:solidFill>
                <a:latin typeface="+mj-lt"/>
              </a:rPr>
              <a:t>1,349 normal</a:t>
            </a:r>
          </a:p>
        </p:txBody>
      </p:sp>
    </p:spTree>
    <p:extLst>
      <p:ext uri="{BB962C8B-B14F-4D97-AF65-F5344CB8AC3E}">
        <p14:creationId xmlns:p14="http://schemas.microsoft.com/office/powerpoint/2010/main" val="50819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dirty="0"/>
              <a:t>Problem approach</a:t>
            </a: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4</a:t>
            </a:fld>
            <a:endParaRPr lang="en-US" dirty="0"/>
          </a:p>
        </p:txBody>
      </p:sp>
      <p:sp>
        <p:nvSpPr>
          <p:cNvPr id="6" name="Rectangle 5">
            <a:extLst>
              <a:ext uri="{FF2B5EF4-FFF2-40B4-BE49-F238E27FC236}">
                <a16:creationId xmlns:a16="http://schemas.microsoft.com/office/drawing/2014/main" id="{D3B624C8-D220-4475-A15B-86759242E216}"/>
              </a:ext>
            </a:extLst>
          </p:cNvPr>
          <p:cNvSpPr/>
          <p:nvPr/>
        </p:nvSpPr>
        <p:spPr>
          <a:xfrm>
            <a:off x="10023231" y="5990492"/>
            <a:ext cx="1424271" cy="867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61D17103-81E7-460D-9157-6F7AC8F00739}"/>
              </a:ext>
            </a:extLst>
          </p:cNvPr>
          <p:cNvSpPr txBox="1">
            <a:spLocks/>
          </p:cNvSpPr>
          <p:nvPr/>
        </p:nvSpPr>
        <p:spPr>
          <a:xfrm>
            <a:off x="3699611" y="1176945"/>
            <a:ext cx="2912203" cy="1109055"/>
          </a:xfrm>
          <a:prstGeom prst="rect">
            <a:avLst/>
          </a:prstGeom>
          <a:solidFill>
            <a:schemeClr val="tx1"/>
          </a:solidFill>
        </p:spPr>
        <p:txBody>
          <a:bodyPr anchor="ctr" anchorCtr="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spc="-150" dirty="0">
                <a:solidFill>
                  <a:schemeClr val="bg1"/>
                </a:solidFill>
                <a:latin typeface="+mj-lt"/>
              </a:rPr>
              <a:t>Baseline Models – VGG16 Architecture</a:t>
            </a:r>
          </a:p>
        </p:txBody>
      </p:sp>
      <p:sp>
        <p:nvSpPr>
          <p:cNvPr id="7" name="Text Placeholder 3">
            <a:extLst>
              <a:ext uri="{FF2B5EF4-FFF2-40B4-BE49-F238E27FC236}">
                <a16:creationId xmlns:a16="http://schemas.microsoft.com/office/drawing/2014/main" id="{9CBF1803-CBF3-420C-8D0B-33B8D33719B3}"/>
              </a:ext>
            </a:extLst>
          </p:cNvPr>
          <p:cNvSpPr txBox="1">
            <a:spLocks/>
          </p:cNvSpPr>
          <p:nvPr/>
        </p:nvSpPr>
        <p:spPr>
          <a:xfrm>
            <a:off x="3699610" y="2874472"/>
            <a:ext cx="2912203" cy="1109055"/>
          </a:xfrm>
          <a:prstGeom prst="rect">
            <a:avLst/>
          </a:prstGeom>
          <a:solidFill>
            <a:schemeClr val="tx1"/>
          </a:solidFill>
        </p:spPr>
        <p:txBody>
          <a:bodyPr anchor="ctr" anchorCtr="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spc="-150" dirty="0">
                <a:solidFill>
                  <a:schemeClr val="bg1"/>
                </a:solidFill>
                <a:latin typeface="+mj-lt"/>
              </a:rPr>
              <a:t>Generalization Attempts</a:t>
            </a:r>
          </a:p>
        </p:txBody>
      </p:sp>
      <p:sp>
        <p:nvSpPr>
          <p:cNvPr id="8" name="Text Placeholder 3">
            <a:extLst>
              <a:ext uri="{FF2B5EF4-FFF2-40B4-BE49-F238E27FC236}">
                <a16:creationId xmlns:a16="http://schemas.microsoft.com/office/drawing/2014/main" id="{B6DA10FD-E250-4D1A-9672-0FF171D0FFE3}"/>
              </a:ext>
            </a:extLst>
          </p:cNvPr>
          <p:cNvSpPr txBox="1">
            <a:spLocks/>
          </p:cNvSpPr>
          <p:nvPr/>
        </p:nvSpPr>
        <p:spPr>
          <a:xfrm>
            <a:off x="3699610" y="4619842"/>
            <a:ext cx="2912203" cy="1109055"/>
          </a:xfrm>
          <a:prstGeom prst="rect">
            <a:avLst/>
          </a:prstGeom>
          <a:solidFill>
            <a:schemeClr val="tx1"/>
          </a:solidFill>
        </p:spPr>
        <p:txBody>
          <a:bodyPr anchor="ctr" anchorCtr="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spc="-150" dirty="0">
                <a:solidFill>
                  <a:schemeClr val="bg1"/>
                </a:solidFill>
                <a:latin typeface="+mj-lt"/>
              </a:rPr>
              <a:t>Transfer Learning Approach – VGG16 and </a:t>
            </a:r>
            <a:r>
              <a:rPr lang="en-US" sz="2400" b="1" spc="-150" dirty="0" err="1">
                <a:solidFill>
                  <a:schemeClr val="bg1"/>
                </a:solidFill>
                <a:latin typeface="+mj-lt"/>
              </a:rPr>
              <a:t>Xception</a:t>
            </a:r>
            <a:endParaRPr lang="en-US" sz="2400" b="1" spc="-150" dirty="0">
              <a:solidFill>
                <a:schemeClr val="bg1"/>
              </a:solidFill>
              <a:latin typeface="+mj-lt"/>
            </a:endParaRPr>
          </a:p>
        </p:txBody>
      </p:sp>
      <p:sp>
        <p:nvSpPr>
          <p:cNvPr id="3" name="TextBox 2">
            <a:extLst>
              <a:ext uri="{FF2B5EF4-FFF2-40B4-BE49-F238E27FC236}">
                <a16:creationId xmlns:a16="http://schemas.microsoft.com/office/drawing/2014/main" id="{3EE32ED0-5ADC-4140-8633-EBC4F0C902AB}"/>
              </a:ext>
            </a:extLst>
          </p:cNvPr>
          <p:cNvSpPr txBox="1"/>
          <p:nvPr/>
        </p:nvSpPr>
        <p:spPr>
          <a:xfrm>
            <a:off x="6904893" y="1546806"/>
            <a:ext cx="2438399" cy="461665"/>
          </a:xfrm>
          <a:prstGeom prst="rect">
            <a:avLst/>
          </a:prstGeom>
          <a:noFill/>
        </p:spPr>
        <p:txBody>
          <a:bodyPr wrap="square" rtlCol="0">
            <a:spAutoFit/>
          </a:bodyPr>
          <a:lstStyle/>
          <a:p>
            <a:r>
              <a:rPr lang="en-US" sz="2400" b="1" spc="-150" dirty="0">
                <a:latin typeface="+mj-lt"/>
              </a:rPr>
              <a:t>~73% Accuracy</a:t>
            </a:r>
          </a:p>
        </p:txBody>
      </p:sp>
      <p:sp>
        <p:nvSpPr>
          <p:cNvPr id="10" name="TextBox 9">
            <a:extLst>
              <a:ext uri="{FF2B5EF4-FFF2-40B4-BE49-F238E27FC236}">
                <a16:creationId xmlns:a16="http://schemas.microsoft.com/office/drawing/2014/main" id="{588AD958-56C1-45EC-93D2-E84CE01E83BD}"/>
              </a:ext>
            </a:extLst>
          </p:cNvPr>
          <p:cNvSpPr txBox="1"/>
          <p:nvPr/>
        </p:nvSpPr>
        <p:spPr>
          <a:xfrm>
            <a:off x="6904893" y="3198166"/>
            <a:ext cx="2438399" cy="461665"/>
          </a:xfrm>
          <a:prstGeom prst="rect">
            <a:avLst/>
          </a:prstGeom>
          <a:noFill/>
        </p:spPr>
        <p:txBody>
          <a:bodyPr wrap="square" rtlCol="0">
            <a:spAutoFit/>
          </a:bodyPr>
          <a:lstStyle/>
          <a:p>
            <a:r>
              <a:rPr lang="en-US" sz="2400" b="1" spc="-150" dirty="0">
                <a:latin typeface="+mj-lt"/>
              </a:rPr>
              <a:t>~75% Accuracy</a:t>
            </a:r>
          </a:p>
        </p:txBody>
      </p:sp>
      <p:sp>
        <p:nvSpPr>
          <p:cNvPr id="11" name="TextBox 10">
            <a:extLst>
              <a:ext uri="{FF2B5EF4-FFF2-40B4-BE49-F238E27FC236}">
                <a16:creationId xmlns:a16="http://schemas.microsoft.com/office/drawing/2014/main" id="{5AB604D1-307B-4C6A-B821-05D54DABC787}"/>
              </a:ext>
            </a:extLst>
          </p:cNvPr>
          <p:cNvSpPr txBox="1"/>
          <p:nvPr/>
        </p:nvSpPr>
        <p:spPr>
          <a:xfrm>
            <a:off x="6904892" y="4943536"/>
            <a:ext cx="2438399" cy="461665"/>
          </a:xfrm>
          <a:prstGeom prst="rect">
            <a:avLst/>
          </a:prstGeom>
          <a:noFill/>
        </p:spPr>
        <p:txBody>
          <a:bodyPr wrap="square" rtlCol="0">
            <a:spAutoFit/>
          </a:bodyPr>
          <a:lstStyle/>
          <a:p>
            <a:r>
              <a:rPr lang="en-US" sz="2400" b="1" spc="-150" dirty="0">
                <a:latin typeface="+mj-lt"/>
              </a:rPr>
              <a:t>~83% Accuracy</a:t>
            </a:r>
          </a:p>
        </p:txBody>
      </p:sp>
      <p:cxnSp>
        <p:nvCxnSpPr>
          <p:cNvPr id="12" name="Straight Arrow Connector 11">
            <a:extLst>
              <a:ext uri="{FF2B5EF4-FFF2-40B4-BE49-F238E27FC236}">
                <a16:creationId xmlns:a16="http://schemas.microsoft.com/office/drawing/2014/main" id="{31114179-E4BC-4237-A70E-F68710C77DE3}"/>
              </a:ext>
            </a:extLst>
          </p:cNvPr>
          <p:cNvCxnSpPr>
            <a:cxnSpLocks/>
          </p:cNvCxnSpPr>
          <p:nvPr/>
        </p:nvCxnSpPr>
        <p:spPr>
          <a:xfrm>
            <a:off x="5155711" y="2368062"/>
            <a:ext cx="0" cy="39858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5F8E00B-4CE7-4D48-A908-DE4424C35CAE}"/>
              </a:ext>
            </a:extLst>
          </p:cNvPr>
          <p:cNvCxnSpPr>
            <a:cxnSpLocks/>
          </p:cNvCxnSpPr>
          <p:nvPr/>
        </p:nvCxnSpPr>
        <p:spPr>
          <a:xfrm>
            <a:off x="5155711" y="4114800"/>
            <a:ext cx="0" cy="39858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979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dirty="0"/>
              <a:t>Final Model performance on test set</a:t>
            </a: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5</a:t>
            </a:fld>
            <a:endParaRPr lang="en-US" dirty="0"/>
          </a:p>
        </p:txBody>
      </p:sp>
      <p:sp>
        <p:nvSpPr>
          <p:cNvPr id="6" name="Rectangle 5">
            <a:extLst>
              <a:ext uri="{FF2B5EF4-FFF2-40B4-BE49-F238E27FC236}">
                <a16:creationId xmlns:a16="http://schemas.microsoft.com/office/drawing/2014/main" id="{D3B624C8-D220-4475-A15B-86759242E216}"/>
              </a:ext>
            </a:extLst>
          </p:cNvPr>
          <p:cNvSpPr/>
          <p:nvPr/>
        </p:nvSpPr>
        <p:spPr>
          <a:xfrm>
            <a:off x="10023231" y="5990492"/>
            <a:ext cx="1424271" cy="867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automatically generated">
            <a:extLst>
              <a:ext uri="{FF2B5EF4-FFF2-40B4-BE49-F238E27FC236}">
                <a16:creationId xmlns:a16="http://schemas.microsoft.com/office/drawing/2014/main" id="{273062C5-8DAC-4B71-AE0C-C591FB31682C}"/>
              </a:ext>
            </a:extLst>
          </p:cNvPr>
          <p:cNvPicPr>
            <a:picLocks noChangeAspect="1"/>
          </p:cNvPicPr>
          <p:nvPr/>
        </p:nvPicPr>
        <p:blipFill>
          <a:blip r:embed="rId3"/>
          <a:stretch>
            <a:fillRect/>
          </a:stretch>
        </p:blipFill>
        <p:spPr>
          <a:xfrm>
            <a:off x="1129547" y="1691286"/>
            <a:ext cx="7805467" cy="3475427"/>
          </a:xfrm>
          <a:prstGeom prst="rect">
            <a:avLst/>
          </a:prstGeom>
        </p:spPr>
      </p:pic>
    </p:spTree>
    <p:extLst>
      <p:ext uri="{BB962C8B-B14F-4D97-AF65-F5344CB8AC3E}">
        <p14:creationId xmlns:p14="http://schemas.microsoft.com/office/powerpoint/2010/main" val="2373611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dirty="0"/>
              <a:t>Future work</a:t>
            </a: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6</a:t>
            </a:fld>
            <a:endParaRPr lang="en-US" dirty="0"/>
          </a:p>
        </p:txBody>
      </p:sp>
      <p:pic>
        <p:nvPicPr>
          <p:cNvPr id="8" name="Picture 7" descr="A close up of a logo&#10;&#10;Description automatically generated">
            <a:extLst>
              <a:ext uri="{FF2B5EF4-FFF2-40B4-BE49-F238E27FC236}">
                <a16:creationId xmlns:a16="http://schemas.microsoft.com/office/drawing/2014/main" id="{9AA9251F-F21B-4B9B-8B7D-2C6B1FE34B0C}"/>
              </a:ext>
            </a:extLst>
          </p:cNvPr>
          <p:cNvPicPr>
            <a:picLocks noChangeAspect="1"/>
          </p:cNvPicPr>
          <p:nvPr/>
        </p:nvPicPr>
        <p:blipFill>
          <a:blip r:embed="rId3"/>
          <a:stretch>
            <a:fillRect/>
          </a:stretch>
        </p:blipFill>
        <p:spPr>
          <a:xfrm>
            <a:off x="10130334" y="6243729"/>
            <a:ext cx="1317168" cy="590365"/>
          </a:xfrm>
          <a:prstGeom prst="rect">
            <a:avLst/>
          </a:prstGeom>
        </p:spPr>
      </p:pic>
      <p:sp>
        <p:nvSpPr>
          <p:cNvPr id="10" name="Text Placeholder 3">
            <a:extLst>
              <a:ext uri="{FF2B5EF4-FFF2-40B4-BE49-F238E27FC236}">
                <a16:creationId xmlns:a16="http://schemas.microsoft.com/office/drawing/2014/main" id="{3D2DC8B6-28B9-4187-B7BD-8EBC207F2E05}"/>
              </a:ext>
            </a:extLst>
          </p:cNvPr>
          <p:cNvSpPr txBox="1">
            <a:spLocks/>
          </p:cNvSpPr>
          <p:nvPr/>
        </p:nvSpPr>
        <p:spPr>
          <a:xfrm>
            <a:off x="431999" y="1188669"/>
            <a:ext cx="2627723" cy="1073886"/>
          </a:xfrm>
          <a:prstGeom prst="rect">
            <a:avLst/>
          </a:prstGeom>
          <a:solidFill>
            <a:schemeClr val="tx1"/>
          </a:solidFill>
        </p:spPr>
        <p:txBody>
          <a:bodyPr anchor="ctr" anchorCtr="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spc="-150" dirty="0">
                <a:solidFill>
                  <a:schemeClr val="bg1"/>
                </a:solidFill>
                <a:latin typeface="+mj-lt"/>
              </a:rPr>
              <a:t>Train on More Data</a:t>
            </a:r>
          </a:p>
        </p:txBody>
      </p:sp>
      <p:pic>
        <p:nvPicPr>
          <p:cNvPr id="11" name="Picture 10" descr="A close up of a logo&#10;&#10;Description automatically generated">
            <a:extLst>
              <a:ext uri="{FF2B5EF4-FFF2-40B4-BE49-F238E27FC236}">
                <a16:creationId xmlns:a16="http://schemas.microsoft.com/office/drawing/2014/main" id="{A4A4F1F8-D8F8-46F3-A9B2-AC24CCB34068}"/>
              </a:ext>
            </a:extLst>
          </p:cNvPr>
          <p:cNvPicPr>
            <a:picLocks noChangeAspect="1"/>
          </p:cNvPicPr>
          <p:nvPr/>
        </p:nvPicPr>
        <p:blipFill>
          <a:blip r:embed="rId4"/>
          <a:stretch>
            <a:fillRect/>
          </a:stretch>
        </p:blipFill>
        <p:spPr>
          <a:xfrm>
            <a:off x="10130334" y="5809734"/>
            <a:ext cx="1184031" cy="1184031"/>
          </a:xfrm>
          <a:prstGeom prst="rect">
            <a:avLst/>
          </a:prstGeom>
        </p:spPr>
      </p:pic>
      <p:sp>
        <p:nvSpPr>
          <p:cNvPr id="17" name="Rectangle 16">
            <a:extLst>
              <a:ext uri="{FF2B5EF4-FFF2-40B4-BE49-F238E27FC236}">
                <a16:creationId xmlns:a16="http://schemas.microsoft.com/office/drawing/2014/main" id="{4FF83A79-5E5C-419D-9AC3-D495CFD91B6E}"/>
              </a:ext>
            </a:extLst>
          </p:cNvPr>
          <p:cNvSpPr/>
          <p:nvPr/>
        </p:nvSpPr>
        <p:spPr>
          <a:xfrm>
            <a:off x="10023231" y="5990492"/>
            <a:ext cx="1424271" cy="867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a:extLst>
              <a:ext uri="{FF2B5EF4-FFF2-40B4-BE49-F238E27FC236}">
                <a16:creationId xmlns:a16="http://schemas.microsoft.com/office/drawing/2014/main" id="{32AD67F8-D408-48C7-B83A-6EAF6A449384}"/>
              </a:ext>
            </a:extLst>
          </p:cNvPr>
          <p:cNvSpPr txBox="1">
            <a:spLocks/>
          </p:cNvSpPr>
          <p:nvPr/>
        </p:nvSpPr>
        <p:spPr>
          <a:xfrm>
            <a:off x="337266" y="2530181"/>
            <a:ext cx="2722455" cy="3908492"/>
          </a:xfrm>
          <a:prstGeom prst="rect">
            <a:avLst/>
          </a:prstGeom>
          <a:noFill/>
        </p:spPr>
        <p:txBody>
          <a:bodyPr/>
          <a:lstStyle>
            <a:defPPr>
              <a:defRPr lang="en-US"/>
            </a:defPPr>
            <a:lvl1pPr marL="266700" indent="-266700">
              <a:lnSpc>
                <a:spcPct val="90000"/>
              </a:lnSpc>
              <a:spcBef>
                <a:spcPts val="1000"/>
              </a:spcBef>
              <a:buFont typeface="Wingdings" panose="05000000000000000000" pitchFamily="2" charset="2"/>
              <a:buChar char="§"/>
              <a:defRPr sz="2000" b="1" spc="-150">
                <a:latin typeface="+mj-lt"/>
              </a:defRPr>
            </a:lvl1pPr>
            <a:lvl2pPr marL="542925" indent="-276225">
              <a:lnSpc>
                <a:spcPct val="90000"/>
              </a:lnSpc>
              <a:spcBef>
                <a:spcPts val="500"/>
              </a:spcBef>
              <a:buFont typeface="Arial" panose="020B0604020202020204" pitchFamily="34" charset="0"/>
              <a:buChar char="•"/>
              <a:defRPr sz="1600"/>
            </a:lvl2pPr>
            <a:lvl3pPr marL="809625" indent="-266700">
              <a:lnSpc>
                <a:spcPct val="90000"/>
              </a:lnSpc>
              <a:spcBef>
                <a:spcPts val="500"/>
              </a:spcBef>
              <a:buFont typeface="Arial" panose="020B0604020202020204" pitchFamily="34" charset="0"/>
              <a:buChar char="•"/>
              <a:defRPr sz="1400"/>
            </a:lvl3pPr>
            <a:lvl4pPr marL="1076325" indent="-266700">
              <a:lnSpc>
                <a:spcPct val="90000"/>
              </a:lnSpc>
              <a:spcBef>
                <a:spcPts val="500"/>
              </a:spcBef>
              <a:buFont typeface="Arial" panose="020B0604020202020204" pitchFamily="34" charset="0"/>
              <a:buChar char="•"/>
              <a:defRPr sz="1400"/>
            </a:lvl4pPr>
            <a:lvl5pPr marL="1343025" indent="-266700">
              <a:lnSpc>
                <a:spcPct val="90000"/>
              </a:lnSpc>
              <a:spcBef>
                <a:spcPts val="500"/>
              </a:spcBef>
              <a:buFont typeface="Arial" panose="020B0604020202020204" pitchFamily="34" charset="0"/>
              <a:buChar char="•"/>
              <a:defRPr sz="14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Obtain more data (specifically Covid-19 patients)</a:t>
            </a:r>
          </a:p>
          <a:p>
            <a:r>
              <a:rPr lang="en-US" dirty="0"/>
              <a:t>Generate more x-ray images data using deep learning</a:t>
            </a:r>
          </a:p>
        </p:txBody>
      </p:sp>
      <p:sp>
        <p:nvSpPr>
          <p:cNvPr id="23" name="Text Placeholder 3">
            <a:extLst>
              <a:ext uri="{FF2B5EF4-FFF2-40B4-BE49-F238E27FC236}">
                <a16:creationId xmlns:a16="http://schemas.microsoft.com/office/drawing/2014/main" id="{67D8AEDD-FF0C-4F56-BF9A-FC68C4FC17A9}"/>
              </a:ext>
            </a:extLst>
          </p:cNvPr>
          <p:cNvSpPr txBox="1">
            <a:spLocks/>
          </p:cNvSpPr>
          <p:nvPr/>
        </p:nvSpPr>
        <p:spPr>
          <a:xfrm>
            <a:off x="6621784" y="1188669"/>
            <a:ext cx="2627723" cy="1073886"/>
          </a:xfrm>
          <a:prstGeom prst="rect">
            <a:avLst/>
          </a:prstGeom>
          <a:solidFill>
            <a:schemeClr val="tx1"/>
          </a:solidFill>
        </p:spPr>
        <p:txBody>
          <a:bodyPr anchor="ctr" anchorCtr="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spc="-150" dirty="0">
                <a:solidFill>
                  <a:schemeClr val="bg1"/>
                </a:solidFill>
                <a:latin typeface="+mj-lt"/>
              </a:rPr>
              <a:t>Better Prepare Images</a:t>
            </a:r>
          </a:p>
        </p:txBody>
      </p:sp>
      <p:sp>
        <p:nvSpPr>
          <p:cNvPr id="25" name="Text Placeholder 3">
            <a:extLst>
              <a:ext uri="{FF2B5EF4-FFF2-40B4-BE49-F238E27FC236}">
                <a16:creationId xmlns:a16="http://schemas.microsoft.com/office/drawing/2014/main" id="{24EE56E6-4DE6-4396-A593-E7CC657D3DA7}"/>
              </a:ext>
            </a:extLst>
          </p:cNvPr>
          <p:cNvSpPr txBox="1">
            <a:spLocks/>
          </p:cNvSpPr>
          <p:nvPr/>
        </p:nvSpPr>
        <p:spPr>
          <a:xfrm>
            <a:off x="3574257" y="1188669"/>
            <a:ext cx="2627723" cy="1073886"/>
          </a:xfrm>
          <a:prstGeom prst="rect">
            <a:avLst/>
          </a:prstGeom>
          <a:solidFill>
            <a:schemeClr val="tx1"/>
          </a:solidFill>
        </p:spPr>
        <p:txBody>
          <a:bodyPr anchor="ctr" anchorCtr="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spc="-150" dirty="0">
                <a:solidFill>
                  <a:schemeClr val="bg1"/>
                </a:solidFill>
                <a:latin typeface="+mj-lt"/>
              </a:rPr>
              <a:t>Explore More Models</a:t>
            </a:r>
          </a:p>
        </p:txBody>
      </p:sp>
      <p:sp>
        <p:nvSpPr>
          <p:cNvPr id="26" name="Text Placeholder 3">
            <a:extLst>
              <a:ext uri="{FF2B5EF4-FFF2-40B4-BE49-F238E27FC236}">
                <a16:creationId xmlns:a16="http://schemas.microsoft.com/office/drawing/2014/main" id="{D43F694D-BCF8-4995-B3CD-B24EBD37249C}"/>
              </a:ext>
            </a:extLst>
          </p:cNvPr>
          <p:cNvSpPr txBox="1">
            <a:spLocks/>
          </p:cNvSpPr>
          <p:nvPr/>
        </p:nvSpPr>
        <p:spPr>
          <a:xfrm>
            <a:off x="3479524" y="2530181"/>
            <a:ext cx="2722455" cy="3908492"/>
          </a:xfrm>
          <a:prstGeom prst="rect">
            <a:avLst/>
          </a:prstGeom>
          <a:noFill/>
        </p:spPr>
        <p:txBody>
          <a:bodyPr/>
          <a:lstStyle>
            <a:defPPr>
              <a:defRPr lang="en-US"/>
            </a:defPPr>
            <a:lvl1pPr marL="266700" indent="-266700">
              <a:lnSpc>
                <a:spcPct val="90000"/>
              </a:lnSpc>
              <a:spcBef>
                <a:spcPts val="1000"/>
              </a:spcBef>
              <a:buFont typeface="Wingdings" panose="05000000000000000000" pitchFamily="2" charset="2"/>
              <a:buChar char="§"/>
              <a:defRPr sz="2000" b="1" spc="-150">
                <a:latin typeface="+mj-lt"/>
              </a:defRPr>
            </a:lvl1pPr>
            <a:lvl2pPr marL="542925" indent="-276225">
              <a:lnSpc>
                <a:spcPct val="90000"/>
              </a:lnSpc>
              <a:spcBef>
                <a:spcPts val="500"/>
              </a:spcBef>
              <a:buFont typeface="Arial" panose="020B0604020202020204" pitchFamily="34" charset="0"/>
              <a:buChar char="•"/>
              <a:defRPr sz="1600"/>
            </a:lvl2pPr>
            <a:lvl3pPr marL="809625" indent="-266700">
              <a:lnSpc>
                <a:spcPct val="90000"/>
              </a:lnSpc>
              <a:spcBef>
                <a:spcPts val="500"/>
              </a:spcBef>
              <a:buFont typeface="Arial" panose="020B0604020202020204" pitchFamily="34" charset="0"/>
              <a:buChar char="•"/>
              <a:defRPr sz="1400"/>
            </a:lvl3pPr>
            <a:lvl4pPr marL="1076325" indent="-266700">
              <a:lnSpc>
                <a:spcPct val="90000"/>
              </a:lnSpc>
              <a:spcBef>
                <a:spcPts val="500"/>
              </a:spcBef>
              <a:buFont typeface="Arial" panose="020B0604020202020204" pitchFamily="34" charset="0"/>
              <a:buChar char="•"/>
              <a:defRPr sz="1400"/>
            </a:lvl4pPr>
            <a:lvl5pPr marL="1343025" indent="-266700">
              <a:lnSpc>
                <a:spcPct val="90000"/>
              </a:lnSpc>
              <a:spcBef>
                <a:spcPts val="500"/>
              </a:spcBef>
              <a:buFont typeface="Arial" panose="020B0604020202020204" pitchFamily="34" charset="0"/>
              <a:buChar char="•"/>
              <a:defRPr sz="14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Thousands of CNN models are now open source and available on the web</a:t>
            </a:r>
          </a:p>
          <a:p>
            <a:r>
              <a:rPr lang="en-US" dirty="0"/>
              <a:t>Train models at scale using cloud-based GPUs</a:t>
            </a:r>
          </a:p>
        </p:txBody>
      </p:sp>
      <p:sp>
        <p:nvSpPr>
          <p:cNvPr id="27" name="Text Placeholder 3">
            <a:extLst>
              <a:ext uri="{FF2B5EF4-FFF2-40B4-BE49-F238E27FC236}">
                <a16:creationId xmlns:a16="http://schemas.microsoft.com/office/drawing/2014/main" id="{0021A609-D52A-42A7-B2AF-184E3FF92CAA}"/>
              </a:ext>
            </a:extLst>
          </p:cNvPr>
          <p:cNvSpPr txBox="1">
            <a:spLocks/>
          </p:cNvSpPr>
          <p:nvPr/>
        </p:nvSpPr>
        <p:spPr>
          <a:xfrm>
            <a:off x="6574417" y="2530181"/>
            <a:ext cx="2722455" cy="3908492"/>
          </a:xfrm>
          <a:prstGeom prst="rect">
            <a:avLst/>
          </a:prstGeom>
          <a:noFill/>
        </p:spPr>
        <p:txBody>
          <a:bodyPr/>
          <a:lstStyle>
            <a:defPPr>
              <a:defRPr lang="en-US"/>
            </a:defPPr>
            <a:lvl1pPr marL="266700" indent="-266700">
              <a:lnSpc>
                <a:spcPct val="90000"/>
              </a:lnSpc>
              <a:spcBef>
                <a:spcPts val="1000"/>
              </a:spcBef>
              <a:buFont typeface="Wingdings" panose="05000000000000000000" pitchFamily="2" charset="2"/>
              <a:buChar char="§"/>
              <a:defRPr sz="2000" b="1" spc="-150">
                <a:latin typeface="+mj-lt"/>
              </a:defRPr>
            </a:lvl1pPr>
            <a:lvl2pPr marL="542925" indent="-276225">
              <a:lnSpc>
                <a:spcPct val="90000"/>
              </a:lnSpc>
              <a:spcBef>
                <a:spcPts val="500"/>
              </a:spcBef>
              <a:buFont typeface="Arial" panose="020B0604020202020204" pitchFamily="34" charset="0"/>
              <a:buChar char="•"/>
              <a:defRPr sz="1600"/>
            </a:lvl2pPr>
            <a:lvl3pPr marL="809625" indent="-266700">
              <a:lnSpc>
                <a:spcPct val="90000"/>
              </a:lnSpc>
              <a:spcBef>
                <a:spcPts val="500"/>
              </a:spcBef>
              <a:buFont typeface="Arial" panose="020B0604020202020204" pitchFamily="34" charset="0"/>
              <a:buChar char="•"/>
              <a:defRPr sz="1400"/>
            </a:lvl3pPr>
            <a:lvl4pPr marL="1076325" indent="-266700">
              <a:lnSpc>
                <a:spcPct val="90000"/>
              </a:lnSpc>
              <a:spcBef>
                <a:spcPts val="500"/>
              </a:spcBef>
              <a:buFont typeface="Arial" panose="020B0604020202020204" pitchFamily="34" charset="0"/>
              <a:buChar char="•"/>
              <a:defRPr sz="1400"/>
            </a:lvl4pPr>
            <a:lvl5pPr marL="1343025" indent="-266700">
              <a:lnSpc>
                <a:spcPct val="90000"/>
              </a:lnSpc>
              <a:spcBef>
                <a:spcPts val="500"/>
              </a:spcBef>
              <a:buFont typeface="Arial" panose="020B0604020202020204" pitchFamily="34" charset="0"/>
              <a:buChar char="•"/>
              <a:defRPr sz="14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Each x-ray image came in a different size and aspect ratio</a:t>
            </a:r>
          </a:p>
          <a:p>
            <a:r>
              <a:rPr lang="en-US" dirty="0"/>
              <a:t>Our images were “squashed” to a consistent size for training</a:t>
            </a:r>
          </a:p>
          <a:p>
            <a:r>
              <a:rPr lang="en-US" dirty="0"/>
              <a:t>This likely distorted the images making training less effective</a:t>
            </a:r>
          </a:p>
          <a:p>
            <a:r>
              <a:rPr lang="en-US" dirty="0"/>
              <a:t>Mechanical Turk cropping</a:t>
            </a:r>
          </a:p>
        </p:txBody>
      </p:sp>
    </p:spTree>
    <p:extLst>
      <p:ext uri="{BB962C8B-B14F-4D97-AF65-F5344CB8AC3E}">
        <p14:creationId xmlns:p14="http://schemas.microsoft.com/office/powerpoint/2010/main" val="818625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B98037-D29C-4D99-9171-882A336581BA}"/>
              </a:ext>
            </a:extLst>
          </p:cNvPr>
          <p:cNvPicPr>
            <a:picLocks noChangeAspect="1"/>
          </p:cNvPicPr>
          <p:nvPr/>
        </p:nvPicPr>
        <p:blipFill>
          <a:blip r:embed="rId3"/>
          <a:srcRect/>
          <a:stretch/>
        </p:blipFill>
        <p:spPr>
          <a:xfrm>
            <a:off x="0" y="49093"/>
            <a:ext cx="12192000" cy="2424479"/>
          </a:xfrm>
          <a:prstGeom prst="rect">
            <a:avLst/>
          </a:prstGeom>
        </p:spPr>
      </p:pic>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3833781" y="2773340"/>
            <a:ext cx="4801841" cy="1674470"/>
          </a:xfrm>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xfrm>
            <a:off x="4431075" y="4931203"/>
            <a:ext cx="3329850" cy="382887"/>
          </a:xfrm>
        </p:spPr>
        <p:txBody>
          <a:bodyPr/>
          <a:lstStyle/>
          <a:p>
            <a:pPr algn="ctr"/>
            <a:r>
              <a:rPr lang="en-US" dirty="0"/>
              <a:t>Braydon Charles Janecek</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474858" y="5547448"/>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xfrm>
            <a:off x="4850583" y="5581811"/>
            <a:ext cx="2910342" cy="238016"/>
          </a:xfrm>
        </p:spPr>
        <p:txBody>
          <a:bodyPr/>
          <a:lstStyle/>
          <a:p>
            <a:r>
              <a:rPr lang="en-US" dirty="0"/>
              <a:t>braydoncharlesjanecek@gmail.com</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448972" y="5943496"/>
            <a:ext cx="244786" cy="244786"/>
          </a:xfrm>
          <a:prstGeom prst="rect">
            <a:avLst/>
          </a:prstGeom>
        </p:spPr>
      </p:pic>
      <p:sp>
        <p:nvSpPr>
          <p:cNvPr id="21" name="Text Placeholder 20">
            <a:extLst>
              <a:ext uri="{FF2B5EF4-FFF2-40B4-BE49-F238E27FC236}">
                <a16:creationId xmlns:a16="http://schemas.microsoft.com/office/drawing/2014/main" id="{E382DE25-E72C-473B-AB0F-13DF377E6A8F}"/>
              </a:ext>
            </a:extLst>
          </p:cNvPr>
          <p:cNvSpPr>
            <a:spLocks noGrp="1"/>
          </p:cNvSpPr>
          <p:nvPr>
            <p:ph type="body" sz="quarter" idx="18"/>
          </p:nvPr>
        </p:nvSpPr>
        <p:spPr>
          <a:xfrm>
            <a:off x="4850583" y="5972383"/>
            <a:ext cx="2910342" cy="238016"/>
          </a:xfrm>
        </p:spPr>
        <p:txBody>
          <a:bodyPr/>
          <a:lstStyle/>
          <a:p>
            <a:r>
              <a:rPr lang="en-US" dirty="0">
                <a:hlinkClick r:id="rId8"/>
              </a:rPr>
              <a:t>https://bcjanecek.github.io/</a:t>
            </a:r>
            <a:endParaRPr lang="en-US" dirty="0"/>
          </a:p>
        </p:txBody>
      </p:sp>
    </p:spTree>
    <p:extLst>
      <p:ext uri="{BB962C8B-B14F-4D97-AF65-F5344CB8AC3E}">
        <p14:creationId xmlns:p14="http://schemas.microsoft.com/office/powerpoint/2010/main" val="4153678306"/>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328976_Minimalist presentation_RVA_v4" id="{DA616D2A-CFEC-48D2-90FC-DF66CF8D2F8A}" vid="{8F2838F8-33B8-457C-9B19-1E5863B0E0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7323504-CBC8-4A2F-BF86-8DF0D94D4A3D}">
  <ds:schemaRefs>
    <ds:schemaRef ds:uri="http://schemas.microsoft.com/sharepoint/v3/contenttype/forms"/>
  </ds:schemaRefs>
</ds:datastoreItem>
</file>

<file path=customXml/itemProps2.xml><?xml version="1.0" encoding="utf-8"?>
<ds:datastoreItem xmlns:ds="http://schemas.openxmlformats.org/officeDocument/2006/customXml" ds:itemID="{853D8350-BC36-420E-83B3-2CFFF4E97F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6100F67-BC3D-46B4-8D39-802DC9D7F2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Minimalist presentation</Template>
  <TotalTime>0</TotalTime>
  <Words>587</Words>
  <Application>Microsoft Office PowerPoint</Application>
  <PresentationFormat>Widescreen</PresentationFormat>
  <Paragraphs>68</Paragraphs>
  <Slides>7</Slides>
  <Notes>7</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Corbel</vt:lpstr>
      <vt:lpstr>Courier New</vt:lpstr>
      <vt:lpstr>Times New Roman</vt:lpstr>
      <vt:lpstr>Wingdings</vt:lpstr>
      <vt:lpstr>Office Theme</vt:lpstr>
      <vt:lpstr>X-Ray pneumonia detection</vt:lpstr>
      <vt:lpstr>Problem Statement</vt:lpstr>
      <vt:lpstr>X-ray dataset</vt:lpstr>
      <vt:lpstr>Problem approach</vt:lpstr>
      <vt:lpstr>Final Model performance on test set</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2020-02-16T00:44:43Z</dcterms:created>
  <dcterms:modified xsi:type="dcterms:W3CDTF">2020-05-18T15:16:07Z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