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9" r:id="rId6"/>
    <p:sldId id="297" r:id="rId7"/>
    <p:sldId id="294" r:id="rId8"/>
    <p:sldId id="298" r:id="rId9"/>
    <p:sldId id="302" r:id="rId10"/>
    <p:sldId id="301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52" autoAdjust="0"/>
  </p:normalViewPr>
  <p:slideViewPr>
    <p:cSldViewPr snapToGrid="0">
      <p:cViewPr varScale="1">
        <p:scale>
          <a:sx n="65" d="100"/>
          <a:sy n="65" d="100"/>
        </p:scale>
        <p:origin x="634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3/13/2020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Hot Market – great jobs, high growth, rich culture, outdoor recreation, desirable place to live overall</a:t>
            </a:r>
          </a:p>
          <a:p>
            <a:r>
              <a:rPr lang="en-US" dirty="0"/>
              <a:t>Median Home Values = $472k adjusted to 2019 USD</a:t>
            </a:r>
          </a:p>
          <a:p>
            <a:r>
              <a:rPr lang="en-US" dirty="0"/>
              <a:t>What type, where, and when can an investor find a bargain?</a:t>
            </a:r>
          </a:p>
          <a:p>
            <a:r>
              <a:rPr lang="en-US" dirty="0"/>
              <a:t>Answer with exploratory data analysis</a:t>
            </a:r>
          </a:p>
          <a:p>
            <a:r>
              <a:rPr lang="en-US" dirty="0"/>
              <a:t>Finally we’ll build a regression model which could serve as giving us an indication whether we’re looking at a good deal. 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r>
              <a:rPr lang="en-US" dirty="0"/>
              <a:t>Eliminated outliers across all features more than 3 std away from mean – left us with about 19k of original 21k datapoints</a:t>
            </a:r>
          </a:p>
          <a:p>
            <a:r>
              <a:rPr lang="en-US" dirty="0"/>
              <a:t>This is acceptable for our purposes – our target investment properties are more likely in the $250-500k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506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 way to save money is buy during the winter!</a:t>
            </a:r>
          </a:p>
          <a:p>
            <a:r>
              <a:rPr lang="en-US" dirty="0"/>
              <a:t>Everyone is thinking about moving in over the summer before the kids go back to school. </a:t>
            </a:r>
          </a:p>
          <a:p>
            <a:r>
              <a:rPr lang="en-US" dirty="0"/>
              <a:t>Home buyers in April paid nearly a 10% premium compared to home buyers in January.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498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sizes below 2,000 sf most expensive. </a:t>
            </a:r>
          </a:p>
          <a:p>
            <a:r>
              <a:rPr lang="en-US" dirty="0"/>
              <a:t>Buying home with at least 2,000 sf of living space makes sense for multiple reasons. </a:t>
            </a:r>
          </a:p>
          <a:p>
            <a:endParaRPr lang="en-US" dirty="0"/>
          </a:p>
          <a:p>
            <a:r>
              <a:rPr lang="en-US" dirty="0"/>
              <a:t>1. Homes over this size yield the best deal on a square foot basis. </a:t>
            </a:r>
          </a:p>
          <a:p>
            <a:r>
              <a:rPr lang="en-US" dirty="0"/>
              <a:t>2. If you wish to make a rental out of the unit having at least 2,000 sf will make your property ideal for young families - typical home renters. </a:t>
            </a:r>
          </a:p>
          <a:p>
            <a:r>
              <a:rPr lang="en-US" dirty="0"/>
              <a:t>3. If you wish to remodel your cost on a square foot basis will be less than it would be on a smaller home. Contractors typically charge a premium on smaller jobs to make them worth their time. If you plan to buy the materials, you can save money by buying in bulk on a larger job. </a:t>
            </a:r>
          </a:p>
          <a:p>
            <a:r>
              <a:rPr lang="en-US" dirty="0"/>
              <a:t>4. If you believe home values are to increase (which you wouldn’t be interested in investing if you didn’t) then your ROI will be greater on a larger home.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820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area is charming in its own way, has average to excellent school systems, and is a reasonable commute to major business hubs</a:t>
            </a:r>
          </a:p>
          <a:p>
            <a:endParaRPr lang="en-US" dirty="0"/>
          </a:p>
          <a:p>
            <a:r>
              <a:rPr lang="en-US" dirty="0"/>
              <a:t>1. Snoqualmie / North Bend area (98065) - growing rapidly as the Seattle metro area expands. Prices are currently reasonable with a median home value of $223/sf. 30 min commute to Redmond or Bellevue, and 35 min commute to downtown Seattle.</a:t>
            </a:r>
          </a:p>
          <a:p>
            <a:r>
              <a:rPr lang="en-US" dirty="0"/>
              <a:t>2. Renton area (98056) - this is an area with reasonable commute times to multiple business hubs. The area has a 20 min commute to Bellevue, a 30 min commute to Redmond, and a 20 minute commute to downtown Seattle. Median home prices are $221/sf.</a:t>
            </a:r>
          </a:p>
          <a:p>
            <a:r>
              <a:rPr lang="en-US" dirty="0"/>
              <a:t>3. Kenmore area (98028) - The area is a 25 min commute to Redmond or Bellevue, and a 35 min commute to Seattle. Median home prices are $239/sf.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208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look at top six features of model</a:t>
            </a:r>
          </a:p>
          <a:p>
            <a:r>
              <a:rPr lang="en-US" dirty="0"/>
              <a:t>Viewed is whether the home had been viewed previously by a potential buyer</a:t>
            </a:r>
          </a:p>
          <a:p>
            <a:r>
              <a:rPr lang="en-US" dirty="0"/>
              <a:t>Average income of zip code was engineered using KC zip codes and IRS data</a:t>
            </a:r>
          </a:p>
          <a:p>
            <a:r>
              <a:rPr lang="en-US" dirty="0"/>
              <a:t>Just these six features explained 77% of variance in model! Final model utilizing 22 features only had marginal increase in r-squared adjusted of 0.79. </a:t>
            </a:r>
          </a:p>
          <a:p>
            <a:endParaRPr lang="en-US" dirty="0"/>
          </a:p>
          <a:p>
            <a:r>
              <a:rPr lang="en-US" dirty="0"/>
              <a:t>Coefficient interpretation – use sf living as example, “model suggests that 10% increase in living space will lead to 5.4% increase in home sale price”; this could be useful when creating financial model for flip homes</a:t>
            </a:r>
          </a:p>
          <a:p>
            <a:endParaRPr lang="en-US" dirty="0"/>
          </a:p>
          <a:p>
            <a:r>
              <a:rPr lang="en-US" dirty="0"/>
              <a:t>RMSE not great! Prediction accuracy is questionable at best, however, determining relevant features of home price was much for valuable for 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3140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hubs – companies are moving employees and office to Redmond and Bellevue.. Are there any other up and coming business hubs? </a:t>
            </a:r>
          </a:p>
          <a:p>
            <a:endParaRPr lang="en-US" dirty="0"/>
          </a:p>
          <a:p>
            <a:r>
              <a:rPr lang="en-US" dirty="0"/>
              <a:t>Adv reg models – we were never close to overfitting, perhaps introduce more features and test again, introduce regularized models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5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cjanecek.github.io/" TargetMode="External"/><Relationship Id="rId3" Type="http://schemas.openxmlformats.org/officeDocument/2006/relationships/image" Target="../media/image9.jp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F4B094DB-738E-49DA-A93C-7BEF57FF3E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10" b="211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Residential real estate investing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5" y="4859681"/>
            <a:ext cx="3590557" cy="647700"/>
          </a:xfrm>
        </p:spPr>
        <p:txBody>
          <a:bodyPr/>
          <a:lstStyle/>
          <a:p>
            <a:r>
              <a:rPr lang="en-US" dirty="0"/>
              <a:t>Bargain Hunting in a Hot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DA45B-D634-4467-8C9E-F054F18E3F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43577" y="3638746"/>
            <a:ext cx="3441664" cy="7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sale price distribution (2015-2016)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E3F36-F12C-435D-8277-8ADCF5C4A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7443" y="1115497"/>
            <a:ext cx="8067230" cy="531050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8FED324-9F78-420F-8175-A8783449B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127" y="5809734"/>
            <a:ext cx="1184031" cy="11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at the right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ADC4-FA5C-499F-B354-D759DC09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2000" y="1053929"/>
            <a:ext cx="7910192" cy="5189799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339D8E-AF84-465E-BD7F-0063500FDA87}"/>
              </a:ext>
            </a:extLst>
          </p:cNvPr>
          <p:cNvSpPr txBox="1">
            <a:spLocks/>
          </p:cNvSpPr>
          <p:nvPr/>
        </p:nvSpPr>
        <p:spPr>
          <a:xfrm>
            <a:off x="8440617" y="2671656"/>
            <a:ext cx="3610706" cy="151468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Best / Worst Month to Buy</a:t>
            </a:r>
          </a:p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January ($452k median)</a:t>
            </a:r>
          </a:p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April ($496k median)</a:t>
            </a:r>
            <a:endParaRPr lang="en-US" sz="1600" b="1" spc="-15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BCCE0E7-A93B-4919-B63B-39CE8180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573" y="5809734"/>
            <a:ext cx="1184031" cy="11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the right size home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65403DA-0EB8-4247-82C5-5858D6E6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334" y="5809734"/>
            <a:ext cx="1184031" cy="1184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4DAE5-CAF7-431C-BFD0-48420FFEB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298" y="1009938"/>
            <a:ext cx="7001520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 the right neighborhoods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721DA-392F-4532-AC2D-0A6FCB81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2000" y="1059697"/>
            <a:ext cx="8271970" cy="518403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DB68FB9-0E09-45FD-9AA1-064AAD739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850" y="5798302"/>
            <a:ext cx="1184031" cy="1184031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529948-AB11-4816-881A-70D16E30B480}"/>
              </a:ext>
            </a:extLst>
          </p:cNvPr>
          <p:cNvSpPr txBox="1">
            <a:spLocks/>
          </p:cNvSpPr>
          <p:nvPr/>
        </p:nvSpPr>
        <p:spPr>
          <a:xfrm>
            <a:off x="8112204" y="2478827"/>
            <a:ext cx="4009292" cy="190034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Favorite Neighborhoods</a:t>
            </a:r>
          </a:p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Kenmore, WA</a:t>
            </a:r>
          </a:p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Renton, WA</a:t>
            </a:r>
          </a:p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Snoqualmie, WA</a:t>
            </a:r>
            <a:endParaRPr lang="en-US" sz="1600" b="1" spc="-15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6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91FE-8D5D-4334-B324-F82BA4A4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84AE8-31B2-4224-B730-76441E68C2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FE3BB77-A9D5-48D2-8358-83BB28EF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850" y="5833984"/>
            <a:ext cx="1184031" cy="1184031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5409F1-FE2C-441F-ABEE-797AD5747840}"/>
              </a:ext>
            </a:extLst>
          </p:cNvPr>
          <p:cNvSpPr txBox="1">
            <a:spLocks/>
          </p:cNvSpPr>
          <p:nvPr/>
        </p:nvSpPr>
        <p:spPr>
          <a:xfrm>
            <a:off x="432000" y="1188668"/>
            <a:ext cx="2687641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Top Six Features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640584-F4DD-47EB-BB1A-E241F8294564}"/>
              </a:ext>
            </a:extLst>
          </p:cNvPr>
          <p:cNvSpPr txBox="1">
            <a:spLocks/>
          </p:cNvSpPr>
          <p:nvPr/>
        </p:nvSpPr>
        <p:spPr>
          <a:xfrm>
            <a:off x="432000" y="2517508"/>
            <a:ext cx="2687640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Waterfront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Viewed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Square foot age of living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Latitude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Longitude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Average income of zip code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141A96-6A01-4FE2-9134-D969A30D9112}"/>
              </a:ext>
            </a:extLst>
          </p:cNvPr>
          <p:cNvSpPr txBox="1">
            <a:spLocks/>
          </p:cNvSpPr>
          <p:nvPr/>
        </p:nvSpPr>
        <p:spPr>
          <a:xfrm>
            <a:off x="3598985" y="1188668"/>
            <a:ext cx="2681696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Coefficient Interpretation Utility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D896906-92B6-40A3-9C81-69AAC9BF5930}"/>
              </a:ext>
            </a:extLst>
          </p:cNvPr>
          <p:cNvSpPr txBox="1">
            <a:spLocks/>
          </p:cNvSpPr>
          <p:nvPr/>
        </p:nvSpPr>
        <p:spPr>
          <a:xfrm>
            <a:off x="3598985" y="2517508"/>
            <a:ext cx="2687640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Square footage of living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Increasing square footage by 10% increases home value by 5.4%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Useful information for flip home financial model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D0B1DD4-5F74-4F9F-AE99-26694FEBCB85}"/>
              </a:ext>
            </a:extLst>
          </p:cNvPr>
          <p:cNvSpPr txBox="1">
            <a:spLocks/>
          </p:cNvSpPr>
          <p:nvPr/>
        </p:nvSpPr>
        <p:spPr>
          <a:xfrm>
            <a:off x="6760025" y="1188668"/>
            <a:ext cx="2681696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Model Prediction Accuracy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AFF5F29-C8BF-452A-9D02-7A30BC97D2FB}"/>
              </a:ext>
            </a:extLst>
          </p:cNvPr>
          <p:cNvSpPr txBox="1">
            <a:spLocks/>
          </p:cNvSpPr>
          <p:nvPr/>
        </p:nvSpPr>
        <p:spPr>
          <a:xfrm>
            <a:off x="6594314" y="2517508"/>
            <a:ext cx="2847407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Best model had RMSE of about  $127k – not great considering median home value of $472k</a:t>
            </a:r>
          </a:p>
        </p:txBody>
      </p:sp>
    </p:spTree>
    <p:extLst>
      <p:ext uri="{BB962C8B-B14F-4D97-AF65-F5344CB8AC3E}">
        <p14:creationId xmlns:p14="http://schemas.microsoft.com/office/powerpoint/2010/main" val="64190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2DC8B6-28B9-4187-B7BD-8EBC207F2E05}"/>
              </a:ext>
            </a:extLst>
          </p:cNvPr>
          <p:cNvSpPr txBox="1">
            <a:spLocks/>
          </p:cNvSpPr>
          <p:nvPr/>
        </p:nvSpPr>
        <p:spPr>
          <a:xfrm>
            <a:off x="432000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Consider School Districts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C4505EA-C340-409C-B9BC-47411D3FEFFA}"/>
              </a:ext>
            </a:extLst>
          </p:cNvPr>
          <p:cNvSpPr txBox="1">
            <a:spLocks/>
          </p:cNvSpPr>
          <p:nvPr/>
        </p:nvSpPr>
        <p:spPr>
          <a:xfrm>
            <a:off x="432000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Parents are willing to pay more on housing to send kids to top schools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Engineer features describing public school quality for each zip code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4A4F1F8-D8F8-46F3-A9B2-AC24CCB34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334" y="5809734"/>
            <a:ext cx="1184031" cy="118403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1ADC6E-D4FC-40D3-8C04-23B92D70BA27}"/>
              </a:ext>
            </a:extLst>
          </p:cNvPr>
          <p:cNvSpPr txBox="1">
            <a:spLocks/>
          </p:cNvSpPr>
          <p:nvPr/>
        </p:nvSpPr>
        <p:spPr>
          <a:xfrm>
            <a:off x="2810908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Future Business Hubs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C36185A-61AB-466E-80EC-961F52594B8C}"/>
              </a:ext>
            </a:extLst>
          </p:cNvPr>
          <p:cNvSpPr txBox="1">
            <a:spLocks/>
          </p:cNvSpPr>
          <p:nvPr/>
        </p:nvSpPr>
        <p:spPr>
          <a:xfrm>
            <a:off x="7565101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Advanced Regression Models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41F1073-04AE-44D2-8467-41F898F48B0C}"/>
              </a:ext>
            </a:extLst>
          </p:cNvPr>
          <p:cNvSpPr txBox="1">
            <a:spLocks/>
          </p:cNvSpPr>
          <p:nvPr/>
        </p:nvSpPr>
        <p:spPr>
          <a:xfrm>
            <a:off x="5189816" y="1176032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Analyze Longer Time Frame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3A4CACA-2FDF-4621-9DF2-714B229D609C}"/>
              </a:ext>
            </a:extLst>
          </p:cNvPr>
          <p:cNvSpPr txBox="1">
            <a:spLocks/>
          </p:cNvSpPr>
          <p:nvPr/>
        </p:nvSpPr>
        <p:spPr>
          <a:xfrm>
            <a:off x="2816852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266700" indent="-2667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spc="-150">
                <a:latin typeface="+mj-lt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City of Seattle is becoming less business friendly with tax policies</a:t>
            </a:r>
          </a:p>
          <a:p>
            <a:r>
              <a:rPr lang="en-US" dirty="0"/>
              <a:t>Companies such as Amazon and Microsoft are moving employees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E9622F-2B8B-4EDB-8ED6-BCFC2F0EA377}"/>
              </a:ext>
            </a:extLst>
          </p:cNvPr>
          <p:cNvSpPr txBox="1">
            <a:spLocks/>
          </p:cNvSpPr>
          <p:nvPr/>
        </p:nvSpPr>
        <p:spPr>
          <a:xfrm>
            <a:off x="5180249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Geographical analyses over time to find low key areas showing early signs of future growth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A882329-043A-4204-95D2-5BABC771979E}"/>
              </a:ext>
            </a:extLst>
          </p:cNvPr>
          <p:cNvSpPr txBox="1">
            <a:spLocks/>
          </p:cNvSpPr>
          <p:nvPr/>
        </p:nvSpPr>
        <p:spPr>
          <a:xfrm>
            <a:off x="7543646" y="249325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Ensemble methods such as gradient boosting decision trees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Push boundaries of overfitting data and use regularization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Leave outliers and use robust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spc="-15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spc="-150" dirty="0">
              <a:latin typeface="+mj-lt"/>
            </a:endParaRP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62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B98037-D29C-4D99-9171-882A3365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8978"/>
            <a:ext cx="12192000" cy="2540622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781" y="2773340"/>
            <a:ext cx="4801841" cy="16744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1075" y="4931203"/>
            <a:ext cx="3329850" cy="382887"/>
          </a:xfrm>
        </p:spPr>
        <p:txBody>
          <a:bodyPr/>
          <a:lstStyle/>
          <a:p>
            <a:pPr algn="ctr"/>
            <a:r>
              <a:rPr lang="en-US" dirty="0"/>
              <a:t>Braydon Charles Janecek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58" y="5547448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0583" y="5581811"/>
            <a:ext cx="2910342" cy="238016"/>
          </a:xfrm>
        </p:spPr>
        <p:txBody>
          <a:bodyPr/>
          <a:lstStyle/>
          <a:p>
            <a:r>
              <a:rPr lang="en-US" dirty="0"/>
              <a:t>braydoncharlesjanecek@gmail.com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8972" y="5943496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0583" y="5972383"/>
            <a:ext cx="2910342" cy="238016"/>
          </a:xfrm>
        </p:spPr>
        <p:txBody>
          <a:bodyPr/>
          <a:lstStyle/>
          <a:p>
            <a:r>
              <a:rPr lang="en-US" dirty="0">
                <a:hlinkClick r:id="rId8"/>
              </a:rPr>
              <a:t>https://bcjanecek.github.io/</a:t>
            </a:r>
            <a:endParaRPr lang="en-US" dirty="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72AD683-2CBB-40DD-A690-7D5B7C691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99077" y="5017641"/>
            <a:ext cx="1840359" cy="18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927</Words>
  <Application>Microsoft Office PowerPoint</Application>
  <PresentationFormat>Widescreen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Residential real estate investing</vt:lpstr>
      <vt:lpstr>Home sale price distribution (2015-2016)</vt:lpstr>
      <vt:lpstr>Buy at the right time</vt:lpstr>
      <vt:lpstr>Buy the right size home</vt:lpstr>
      <vt:lpstr>Shop the right neighborhoods</vt:lpstr>
      <vt:lpstr>Simple linear regression model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2020-02-16T00:44:43Z</dcterms:created>
  <dcterms:modified xsi:type="dcterms:W3CDTF">2020-03-15T01:02:48Z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