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9" r:id="rId6"/>
    <p:sldId id="297" r:id="rId7"/>
    <p:sldId id="294" r:id="rId8"/>
    <p:sldId id="303" r:id="rId9"/>
    <p:sldId id="302" r:id="rId10"/>
    <p:sldId id="298" r:id="rId11"/>
    <p:sldId id="301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2020 Cybersecurity stats</a:t>
            </a:r>
          </a:p>
          <a:p>
            <a:endParaRPr lang="en-US" dirty="0"/>
          </a:p>
          <a:p>
            <a:r>
              <a:rPr lang="en-US" dirty="0"/>
              <a:t>Review dataset – collaboration between DARPA and MIT; simulated variety of attacks and normal connections and gathered network connection data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DOS: denial-of-service, e.g. syn flood;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R2L: unauthorized access from a remote machine, e.g. guessing password;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U2R:  unauthorized access to local superuser (root) privileges, e.g., various ``buffer overflow'' attacks;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probing: surveillance and other probing, e.g., port scanning.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"Some intrusion experts believe that most novel attacks are variants of known attacks and the "signature" of known attacks can be sufficient to catch novel variants."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dataset is obviously largely outdated but is the largest labeled network connection dataset available to the public at this point in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506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precision/recall trade off for both </a:t>
            </a:r>
            <a:r>
              <a:rPr lang="en-US" dirty="0" err="1"/>
              <a:t>logreg</a:t>
            </a:r>
            <a:r>
              <a:rPr lang="en-US" dirty="0"/>
              <a:t> and ANN models; cutoffs could be tuned to lowered to recognize more attacks at expense of classifying more normal connections as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49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Performance: Different algorithms did a better job detecting different categories of attack therefore we are recommending a stacked model approach to the ISD which uses multiple models </a:t>
            </a:r>
          </a:p>
          <a:p>
            <a:endParaRPr lang="en-US" dirty="0"/>
          </a:p>
          <a:p>
            <a:r>
              <a:rPr lang="en-US" dirty="0"/>
              <a:t>Note we omitted </a:t>
            </a:r>
            <a:r>
              <a:rPr lang="en-US" dirty="0" err="1"/>
              <a:t>XGBoost</a:t>
            </a:r>
            <a:r>
              <a:rPr lang="en-US" dirty="0"/>
              <a:t> classifier (something is going wrong with our predictions on this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3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Unacceptable detection rate; gather more data to train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214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208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5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cjanecek.github.io/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3" y="4193897"/>
            <a:ext cx="6612090" cy="1674470"/>
          </a:xfrm>
        </p:spPr>
        <p:txBody>
          <a:bodyPr/>
          <a:lstStyle/>
          <a:p>
            <a:r>
              <a:rPr lang="en-US" dirty="0"/>
              <a:t>Machine learning in Cybersecurity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415" y="4346297"/>
            <a:ext cx="2426676" cy="1043354"/>
          </a:xfrm>
        </p:spPr>
        <p:txBody>
          <a:bodyPr/>
          <a:lstStyle/>
          <a:p>
            <a:pPr algn="ctr"/>
            <a:r>
              <a:rPr lang="en-US" dirty="0"/>
              <a:t>Network Intrusion Detection System    </a:t>
            </a:r>
          </a:p>
        </p:txBody>
      </p:sp>
      <p:pic>
        <p:nvPicPr>
          <p:cNvPr id="15" name="Picture Placeholder 14" descr="A picture containing grass, baseball, plate, cake&#10;&#10;Description automatically generated">
            <a:extLst>
              <a:ext uri="{FF2B5EF4-FFF2-40B4-BE49-F238E27FC236}">
                <a16:creationId xmlns:a16="http://schemas.microsoft.com/office/drawing/2014/main" id="{02D9D3DB-9FCD-4096-A72C-723C5F439A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004" r="3004"/>
          <a:stretch>
            <a:fillRect/>
          </a:stretch>
        </p:blipFill>
        <p:spPr/>
      </p:pic>
      <p:pic>
        <p:nvPicPr>
          <p:cNvPr id="17" name="Picture 16" descr="A picture containing food, eating, table, piece&#10;&#10;Description automatically generated">
            <a:extLst>
              <a:ext uri="{FF2B5EF4-FFF2-40B4-BE49-F238E27FC236}">
                <a16:creationId xmlns:a16="http://schemas.microsoft.com/office/drawing/2014/main" id="{3DC4C810-059B-4D56-830C-C279F6CC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511" y="-1"/>
            <a:ext cx="25604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19ACFE-66AA-4786-8B1C-42A2D20F3566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Cybersecurity in 2020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F7D0F05-2DF4-48E8-846D-C3A471A0C8D4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64% of companies have experienced web-based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Small businesses target 43%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Average data breach to cost $150 billion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About six months to notice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66BB632-1C44-4471-A088-56674B4C6F0F}"/>
              </a:ext>
            </a:extLst>
          </p:cNvPr>
          <p:cNvSpPr txBox="1">
            <a:spLocks/>
          </p:cNvSpPr>
          <p:nvPr/>
        </p:nvSpPr>
        <p:spPr>
          <a:xfrm>
            <a:off x="2810908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The Dataset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9FD3DE-31F6-448F-A20D-3AED0CDA8F28}"/>
              </a:ext>
            </a:extLst>
          </p:cNvPr>
          <p:cNvSpPr txBox="1">
            <a:spLocks/>
          </p:cNvSpPr>
          <p:nvPr/>
        </p:nvSpPr>
        <p:spPr>
          <a:xfrm>
            <a:off x="7565101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Intrusion Detection System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50B9B3-A8B0-4AFD-9671-613EDBB2EC6D}"/>
              </a:ext>
            </a:extLst>
          </p:cNvPr>
          <p:cNvSpPr txBox="1">
            <a:spLocks/>
          </p:cNvSpPr>
          <p:nvPr/>
        </p:nvSpPr>
        <p:spPr>
          <a:xfrm>
            <a:off x="5189816" y="1176032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Attack Categories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F067926-8842-4473-90B5-854362602E5E}"/>
              </a:ext>
            </a:extLst>
          </p:cNvPr>
          <p:cNvSpPr txBox="1">
            <a:spLocks/>
          </p:cNvSpPr>
          <p:nvPr/>
        </p:nvSpPr>
        <p:spPr>
          <a:xfrm>
            <a:off x="2816852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spc="-150">
                <a:latin typeface="+mj-lt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DARPA Intrusion Detection Evaluation Program (1998)</a:t>
            </a:r>
          </a:p>
          <a:p>
            <a:r>
              <a:rPr lang="en-US" sz="1800" dirty="0"/>
              <a:t>MIT Lincoln Labs</a:t>
            </a:r>
          </a:p>
          <a:p>
            <a:r>
              <a:rPr lang="en-US" sz="1800" dirty="0"/>
              <a:t>Simulated 494k connections (benign and variety of attacks) in military network environment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6D591A0-AD3F-4E9A-82F5-7A6612BCA7F3}"/>
              </a:ext>
            </a:extLst>
          </p:cNvPr>
          <p:cNvSpPr txBox="1">
            <a:spLocks/>
          </p:cNvSpPr>
          <p:nvPr/>
        </p:nvSpPr>
        <p:spPr>
          <a:xfrm>
            <a:off x="5180249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Denial of Service (DOS)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User-to-Root (U2R)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Probe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Remote-to-Local (R2L)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91533F-4096-4608-B802-5907EF4CE1EA}"/>
              </a:ext>
            </a:extLst>
          </p:cNvPr>
          <p:cNvSpPr txBox="1">
            <a:spLocks/>
          </p:cNvSpPr>
          <p:nvPr/>
        </p:nvSpPr>
        <p:spPr>
          <a:xfrm>
            <a:off x="7543646" y="249325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Train various classifier on 494k connections containing 24  unique attack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Test classifiers on 311k connections containing 38 unique attack types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51EEEE-53AF-41BD-AFC0-693134C8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 on test set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7511B-01CF-4B50-A0E5-15AAB96C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6" y="1019908"/>
            <a:ext cx="9635729" cy="552329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C3EB34-2BC0-447C-9297-55399ABB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dos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C73A2-E015-43DF-9B78-342B84CA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68" y="932030"/>
            <a:ext cx="6518031" cy="560036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70258F-3432-461A-A49B-02747BABDCB5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Decision Tree: 99.2% 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Random Forest: 99.2%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958B05-7408-4218-A795-AD83A2A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U2R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B11AB-C9BE-4CC3-858E-9ACE95E2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11" y="1031468"/>
            <a:ext cx="6468558" cy="555055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7EE697-5CFE-4A27-89BC-B3D8EBD4CB77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Logistic Regression: 100% </a:t>
            </a:r>
          </a:p>
          <a:p>
            <a:pPr marL="0" indent="0" algn="ctr">
              <a:buNone/>
            </a:pPr>
            <a:r>
              <a:rPr lang="en-US" sz="2000" b="1" spc="-150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: 97.1%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1CF7-E78B-49E9-931F-0E1AD69FB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Probe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B9ACD-D2F8-4D08-9A92-8C912E30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8032" y="990382"/>
            <a:ext cx="6626051" cy="5685691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91666B-C59A-4146-85E3-0C9F899CAEA2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Decision Tree : 95.7%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1EAE4A-E459-4F8D-9148-21077D49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r2l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17633-57A4-42D4-B7F6-BD3B5000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0076" y="993890"/>
            <a:ext cx="6621962" cy="568218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73B39-5738-489B-A8BE-BD51A8279443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Logistic Regression: 99.2% 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112A42-37B6-4306-BACB-7A2E95EC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2DC8B6-28B9-4187-B7BD-8EBC207F2E05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Employ Rigorous Feature Selection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505EA-C340-409C-B9BC-47411D3FEFFA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Many unimportant features could be hurting model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Employ advanced techniques to determine salient features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4A4F1F8-D8F8-46F3-A9B2-AC24CCB3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34" y="5809734"/>
            <a:ext cx="1184031" cy="118403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1ADC6E-D4FC-40D3-8C04-23B92D70BA27}"/>
              </a:ext>
            </a:extLst>
          </p:cNvPr>
          <p:cNvSpPr txBox="1">
            <a:spLocks/>
          </p:cNvSpPr>
          <p:nvPr/>
        </p:nvSpPr>
        <p:spPr>
          <a:xfrm>
            <a:off x="2810908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Address Attack Category Class Imbalance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C36185A-61AB-466E-80EC-961F52594B8C}"/>
              </a:ext>
            </a:extLst>
          </p:cNvPr>
          <p:cNvSpPr txBox="1">
            <a:spLocks/>
          </p:cNvSpPr>
          <p:nvPr/>
        </p:nvSpPr>
        <p:spPr>
          <a:xfrm>
            <a:off x="7565101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Test Anomaly Detection Methods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41F1073-04AE-44D2-8467-41F898F48B0C}"/>
              </a:ext>
            </a:extLst>
          </p:cNvPr>
          <p:cNvSpPr txBox="1">
            <a:spLocks/>
          </p:cNvSpPr>
          <p:nvPr/>
        </p:nvSpPr>
        <p:spPr>
          <a:xfrm>
            <a:off x="5189816" y="1176032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Spend More Time on Model Tuning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3A4CACA-2FDF-4621-9DF2-714B229D609C}"/>
              </a:ext>
            </a:extLst>
          </p:cNvPr>
          <p:cNvSpPr txBox="1">
            <a:spLocks/>
          </p:cNvSpPr>
          <p:nvPr/>
        </p:nvSpPr>
        <p:spPr>
          <a:xfrm>
            <a:off x="2816852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spc="-150">
                <a:latin typeface="+mj-lt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Most connections in training data were normal or DOS attacks (99%) </a:t>
            </a:r>
          </a:p>
          <a:p>
            <a:r>
              <a:rPr lang="en-US" dirty="0"/>
              <a:t>Address attack category imbalance or get more data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E9622F-2B8B-4EDB-8ED6-BCFC2F0EA377}"/>
              </a:ext>
            </a:extLst>
          </p:cNvPr>
          <p:cNvSpPr txBox="1">
            <a:spLocks/>
          </p:cNvSpPr>
          <p:nvPr/>
        </p:nvSpPr>
        <p:spPr>
          <a:xfrm>
            <a:off x="5180249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Specifically </a:t>
            </a:r>
            <a:r>
              <a:rPr lang="en-US" sz="2000" b="1" spc="-150" dirty="0" err="1">
                <a:latin typeface="+mj-lt"/>
              </a:rPr>
              <a:t>XGBoost</a:t>
            </a:r>
            <a:r>
              <a:rPr lang="en-US" sz="2000" b="1" spc="-150" dirty="0">
                <a:latin typeface="+mj-lt"/>
              </a:rPr>
              <a:t> and artificial neural network  classifiers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882329-043A-4204-95D2-5BABC771979E}"/>
              </a:ext>
            </a:extLst>
          </p:cNvPr>
          <p:cNvSpPr txBox="1">
            <a:spLocks/>
          </p:cNvSpPr>
          <p:nvPr/>
        </p:nvSpPr>
        <p:spPr>
          <a:xfrm>
            <a:off x="7543646" y="249325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Train model exclusively on “normal” connections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Test model to see if it can recognize abnormal connections (i.e. attacks)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spc="-150" dirty="0">
              <a:latin typeface="+mj-lt"/>
            </a:endParaRP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595F62-BA44-4C98-AEED-54B8AC05A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B98037-D29C-4D99-9171-882A3365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978"/>
            <a:ext cx="12192000" cy="254062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781" y="2773340"/>
            <a:ext cx="4801841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075" y="4931203"/>
            <a:ext cx="3329850" cy="382887"/>
          </a:xfrm>
        </p:spPr>
        <p:txBody>
          <a:bodyPr/>
          <a:lstStyle/>
          <a:p>
            <a:pPr algn="ctr"/>
            <a:r>
              <a:rPr lang="en-US" dirty="0"/>
              <a:t>Braydon Charles Janecek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8" y="5547448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583" y="5581811"/>
            <a:ext cx="2910342" cy="238016"/>
          </a:xfrm>
        </p:spPr>
        <p:txBody>
          <a:bodyPr/>
          <a:lstStyle/>
          <a:p>
            <a:r>
              <a:rPr lang="en-US" dirty="0"/>
              <a:t>braydoncharlesjanecek@gmail.com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8972" y="5943496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0583" y="5972383"/>
            <a:ext cx="2910342" cy="238016"/>
          </a:xfrm>
        </p:spPr>
        <p:txBody>
          <a:bodyPr/>
          <a:lstStyle/>
          <a:p>
            <a:r>
              <a:rPr lang="en-US" dirty="0">
                <a:hlinkClick r:id="rId8"/>
              </a:rPr>
              <a:t>https://bcjanecek.github.io/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523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Machine learning in Cybersecurity</vt:lpstr>
      <vt:lpstr>Problem Statement</vt:lpstr>
      <vt:lpstr>Final Model performance on test set</vt:lpstr>
      <vt:lpstr>performance detecting dos attacks</vt:lpstr>
      <vt:lpstr>performance detecting U2R attacks</vt:lpstr>
      <vt:lpstr>performance detecting Probe attacks</vt:lpstr>
      <vt:lpstr>performance detecting r2l attacks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2020-02-16T00:44:43Z</dcterms:created>
  <dcterms:modified xsi:type="dcterms:W3CDTF">2020-04-19T23:28:00Z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