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6" d="100"/>
          <a:sy n="46" d="100"/>
        </p:scale>
        <p:origin x="41" y="8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FED2E-D52A-4DA0-8742-8DEFCB87658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8AF01-7203-4CD8-B6B3-CF0CDA6C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01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E002-4FA0-4312-8CAB-F724AAEDB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FD20-1FC4-4442-84F6-0117F8417C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0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E002-4FA0-4312-8CAB-F724AAEDB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FD20-1FC4-4442-84F6-0117F841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5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E002-4FA0-4312-8CAB-F724AAEDB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FD20-1FC4-4442-84F6-0117F841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5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E002-4FA0-4312-8CAB-F724AAEDB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FD20-1FC4-4442-84F6-0117F841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8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ctr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E002-4FA0-4312-8CAB-F724AAEDB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FD20-1FC4-4442-84F6-0117F8417C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4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E002-4FA0-4312-8CAB-F724AAEDB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FD20-1FC4-4442-84F6-0117F841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0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E002-4FA0-4312-8CAB-F724AAEDB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FD20-1FC4-4442-84F6-0117F841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1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E002-4FA0-4312-8CAB-F724AAEDB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FD20-1FC4-4442-84F6-0117F841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4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E002-4FA0-4312-8CAB-F724AAEDB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FD20-1FC4-4442-84F6-0117F841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1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AE002-4FA0-4312-8CAB-F724AAEDB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4BFD20-1FC4-4442-84F6-0117F841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5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E002-4FA0-4312-8CAB-F724AAEDB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FD20-1FC4-4442-84F6-0117F841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61AE002-4FA0-4312-8CAB-F724AAEDB80A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94BFD20-1FC4-4442-84F6-0117F8417CF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45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44792-48D9-4393-AFFF-04E34B30A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" r="2" b="8465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DF6E2-B098-411A-B0FA-190EACF76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Wine Quality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A7310-EEB0-4078-B49E-D86E676B7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May 2018</a:t>
            </a:r>
          </a:p>
          <a:p>
            <a:r>
              <a:rPr lang="en-US" sz="1500" dirty="0">
                <a:solidFill>
                  <a:srgbClr val="FFFFFF"/>
                </a:solidFill>
              </a:rPr>
              <a:t>Becky Ling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DF79F-8EE8-445E-A591-EF491034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Image Source: Crate and Barrel</a:t>
            </a:r>
          </a:p>
        </p:txBody>
      </p:sp>
    </p:spTree>
    <p:extLst>
      <p:ext uri="{BB962C8B-B14F-4D97-AF65-F5344CB8AC3E}">
        <p14:creationId xmlns:p14="http://schemas.microsoft.com/office/powerpoint/2010/main" val="290574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1B36-006F-413C-AB3D-26262037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6B5B-1D5D-4B7B-86F5-57C77074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pPr marL="173736">
              <a:buFont typeface="Arial" panose="020B0604020202020204" pitchFamily="34" charset="0"/>
              <a:buChar char="•"/>
            </a:pPr>
            <a:r>
              <a:rPr lang="en-US" dirty="0"/>
              <a:t> Dataset: red </a:t>
            </a:r>
            <a:r>
              <a:rPr lang="en-US" dirty="0" err="1"/>
              <a:t>Vinho</a:t>
            </a:r>
            <a:r>
              <a:rPr lang="en-US" dirty="0"/>
              <a:t> Verde wine samples from the north of Portugal</a:t>
            </a:r>
            <a:r>
              <a:rPr lang="en-US" baseline="30000" dirty="0"/>
              <a:t> </a:t>
            </a:r>
            <a:r>
              <a:rPr lang="en-US" dirty="0"/>
              <a:t>[Cortez et al., 2009]</a:t>
            </a:r>
          </a:p>
          <a:p>
            <a:pPr marL="173736">
              <a:buFont typeface="Arial" panose="020B0604020202020204" pitchFamily="34" charset="0"/>
              <a:buChar char="•"/>
            </a:pPr>
            <a:r>
              <a:rPr lang="en-US" dirty="0"/>
              <a:t> Number of instances: 4,898</a:t>
            </a:r>
          </a:p>
          <a:p>
            <a:pPr marL="173736">
              <a:buFont typeface="Arial" panose="020B0604020202020204" pitchFamily="34" charset="0"/>
              <a:buChar char="•"/>
            </a:pPr>
            <a:r>
              <a:rPr lang="en-US" dirty="0"/>
              <a:t> Number of Attributes: 12</a:t>
            </a:r>
            <a:br>
              <a:rPr lang="en-US" dirty="0"/>
            </a:br>
            <a:r>
              <a:rPr lang="en-US" dirty="0"/>
              <a:t>1 - fixed acidity </a:t>
            </a:r>
            <a:br>
              <a:rPr lang="en-US" dirty="0"/>
            </a:br>
            <a:r>
              <a:rPr lang="en-US" dirty="0"/>
              <a:t>2 - volatile acidity </a:t>
            </a:r>
            <a:br>
              <a:rPr lang="en-US" dirty="0"/>
            </a:br>
            <a:r>
              <a:rPr lang="en-US" dirty="0"/>
              <a:t>3 - citric acid </a:t>
            </a:r>
            <a:br>
              <a:rPr lang="en-US" dirty="0"/>
            </a:br>
            <a:r>
              <a:rPr lang="en-US" dirty="0"/>
              <a:t>4 - residual sugar </a:t>
            </a:r>
            <a:br>
              <a:rPr lang="en-US" dirty="0"/>
            </a:br>
            <a:r>
              <a:rPr lang="en-US" dirty="0"/>
              <a:t>5 - chlorides </a:t>
            </a:r>
            <a:br>
              <a:rPr lang="en-US" dirty="0"/>
            </a:br>
            <a:r>
              <a:rPr lang="en-US" dirty="0"/>
              <a:t>6 - free sulfur dioxide </a:t>
            </a:r>
            <a:br>
              <a:rPr lang="en-US" dirty="0"/>
            </a:br>
            <a:r>
              <a:rPr lang="en-US" dirty="0"/>
              <a:t>7 - total sulfur dioxide </a:t>
            </a:r>
            <a:br>
              <a:rPr lang="en-US" dirty="0"/>
            </a:br>
            <a:r>
              <a:rPr lang="en-US" dirty="0"/>
              <a:t>8 - density </a:t>
            </a:r>
            <a:br>
              <a:rPr lang="en-US" dirty="0"/>
            </a:br>
            <a:r>
              <a:rPr lang="en-US" dirty="0"/>
              <a:t>9 - pH </a:t>
            </a:r>
            <a:br>
              <a:rPr lang="en-US" dirty="0"/>
            </a:br>
            <a:r>
              <a:rPr lang="en-US" dirty="0"/>
              <a:t>10 - </a:t>
            </a:r>
            <a:r>
              <a:rPr lang="en-US" dirty="0" err="1"/>
              <a:t>sulphates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11 - alcohol </a:t>
            </a:r>
            <a:br>
              <a:rPr lang="en-US" dirty="0"/>
            </a:br>
            <a:r>
              <a:rPr lang="en-US" dirty="0"/>
              <a:t>12 - Output variable (based on sensory data): quality (score between 0 and 10)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54B42-AAD6-4AE0-9E3E-3B067939E1A2}"/>
              </a:ext>
            </a:extLst>
          </p:cNvPr>
          <p:cNvSpPr txBox="1"/>
          <p:nvPr/>
        </p:nvSpPr>
        <p:spPr>
          <a:xfrm>
            <a:off x="1097280" y="597926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UCI Machine Learning Repository </a:t>
            </a:r>
            <a:r>
              <a:rPr lang="en-US"/>
              <a:t>https://archive.ics.uci.edu/ml/datasets/wine+quality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424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1B36-006F-413C-AB3D-26262037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6B5B-1D5D-4B7B-86F5-57C77074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173736">
              <a:buFont typeface="Arial" panose="020B0604020202020204" pitchFamily="34" charset="0"/>
              <a:buChar char="•"/>
            </a:pPr>
            <a:r>
              <a:rPr lang="en-US" dirty="0"/>
              <a:t> Goal: Predict wine quality score using the 11 available attributes</a:t>
            </a:r>
          </a:p>
          <a:p>
            <a:pPr marL="173736">
              <a:buFont typeface="Arial" panose="020B0604020202020204" pitchFamily="34" charset="0"/>
              <a:buChar char="•"/>
            </a:pPr>
            <a:r>
              <a:rPr lang="en-US" dirty="0"/>
              <a:t> Techniques Used: </a:t>
            </a:r>
          </a:p>
          <a:p>
            <a:pPr marL="466344" lvl="1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466344" lvl="1">
              <a:buFont typeface="Arial" panose="020B0604020202020204" pitchFamily="34" charset="0"/>
              <a:buChar char="•"/>
            </a:pPr>
            <a:r>
              <a:rPr lang="en-US" dirty="0"/>
              <a:t>K-Nearest Neighbor</a:t>
            </a:r>
          </a:p>
          <a:p>
            <a:pPr marL="466344" lvl="1">
              <a:buFont typeface="Arial" panose="020B0604020202020204" pitchFamily="34" charset="0"/>
              <a:buChar char="•"/>
            </a:pPr>
            <a:r>
              <a:rPr lang="en-US" dirty="0"/>
              <a:t>Decision Tree and Random Forest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54B42-AAD6-4AE0-9E3E-3B067939E1A2}"/>
              </a:ext>
            </a:extLst>
          </p:cNvPr>
          <p:cNvSpPr txBox="1"/>
          <p:nvPr/>
        </p:nvSpPr>
        <p:spPr>
          <a:xfrm>
            <a:off x="1097280" y="597926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UCI Machine Learning Repository https://archive.ics.uci.edu/ml/datasets/wine+quality </a:t>
            </a:r>
          </a:p>
        </p:txBody>
      </p:sp>
    </p:spTree>
    <p:extLst>
      <p:ext uri="{BB962C8B-B14F-4D97-AF65-F5344CB8AC3E}">
        <p14:creationId xmlns:p14="http://schemas.microsoft.com/office/powerpoint/2010/main" val="15843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7C9F14-2E89-4B24-953A-EE341A228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88" t="37542" r="61427" b="21039"/>
          <a:stretch/>
        </p:blipFill>
        <p:spPr>
          <a:xfrm>
            <a:off x="4137499" y="2282756"/>
            <a:ext cx="940340" cy="20189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F71B36-006F-413C-AB3D-26262037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6B5B-1D5D-4B7B-86F5-57C77074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783435" cy="4081653"/>
          </a:xfrm>
        </p:spPr>
        <p:txBody>
          <a:bodyPr numCol="2">
            <a:normAutofit/>
          </a:bodyPr>
          <a:lstStyle/>
          <a:p>
            <a:pPr marL="425196" indent="-342900">
              <a:buFont typeface="+mj-lt"/>
              <a:buAutoNum type="arabicPeriod"/>
            </a:pPr>
            <a:r>
              <a:rPr lang="en-US" dirty="0"/>
              <a:t> Summary statistics:</a:t>
            </a:r>
          </a:p>
          <a:p>
            <a:pPr marL="425196" indent="-342900">
              <a:buFont typeface="+mj-lt"/>
              <a:buAutoNum type="arabicPeriod"/>
            </a:pPr>
            <a:endParaRPr lang="en-US" dirty="0"/>
          </a:p>
          <a:p>
            <a:pPr marL="425196" indent="-342900">
              <a:buFont typeface="+mj-lt"/>
              <a:buAutoNum type="arabicPeriod"/>
            </a:pPr>
            <a:endParaRPr lang="en-US" dirty="0"/>
          </a:p>
          <a:p>
            <a:pPr marL="425196" indent="-342900">
              <a:buFont typeface="+mj-lt"/>
              <a:buAutoNum type="arabicPeriod"/>
            </a:pPr>
            <a:endParaRPr lang="en-US" dirty="0"/>
          </a:p>
          <a:p>
            <a:pPr marL="425196" indent="-342900">
              <a:buFont typeface="+mj-lt"/>
              <a:buAutoNum type="arabicPeriod"/>
            </a:pPr>
            <a:endParaRPr lang="en-US" dirty="0"/>
          </a:p>
          <a:p>
            <a:pPr marL="425196" indent="-342900">
              <a:buFont typeface="+mj-lt"/>
              <a:buAutoNum type="arabicPeriod"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- No null values in the dataset</a:t>
            </a:r>
          </a:p>
          <a:p>
            <a:pPr marL="82296" indent="0">
              <a:buNone/>
            </a:pPr>
            <a:r>
              <a:rPr lang="en-US" dirty="0"/>
              <a:t>- Quality ranges between 3 - 9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dirty="0"/>
              <a:t>Pair plot 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- Outliers in residual sugar and density removed</a:t>
            </a:r>
          </a:p>
          <a:p>
            <a:pPr marL="82296" indent="0">
              <a:buNone/>
            </a:pPr>
            <a:r>
              <a:rPr lang="en-US" dirty="0"/>
              <a:t>- Other EDAs: CMAP, mean by quality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142E9-5E46-4725-B3DE-211B28762E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8" t="33796" r="59309" b="20715"/>
          <a:stretch/>
        </p:blipFill>
        <p:spPr>
          <a:xfrm>
            <a:off x="1097280" y="2120631"/>
            <a:ext cx="3127493" cy="2166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C51056-EFD9-42E1-B627-28C7F47D80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76" t="29125" r="22285" b="32104"/>
          <a:stretch/>
        </p:blipFill>
        <p:spPr>
          <a:xfrm>
            <a:off x="6425664" y="2120631"/>
            <a:ext cx="3265455" cy="25356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C05D33-A200-4717-986D-E7697472F7C3}"/>
              </a:ext>
            </a:extLst>
          </p:cNvPr>
          <p:cNvSpPr/>
          <p:nvPr/>
        </p:nvSpPr>
        <p:spPr>
          <a:xfrm>
            <a:off x="9417132" y="2120631"/>
            <a:ext cx="273987" cy="253567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6571795-83D1-423C-92AE-DA0313F14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2" t="55853" r="51755" b="21702"/>
          <a:stretch/>
        </p:blipFill>
        <p:spPr>
          <a:xfrm>
            <a:off x="6957651" y="4220656"/>
            <a:ext cx="3378740" cy="15392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6B5B-1D5D-4B7B-86F5-57C77074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783435" cy="4302148"/>
          </a:xfrm>
        </p:spPr>
        <p:txBody>
          <a:bodyPr numCol="2">
            <a:normAutofit/>
          </a:bodyPr>
          <a:lstStyle/>
          <a:p>
            <a:pPr marL="368046" indent="-285750">
              <a:buFont typeface="Arial" panose="020B0604020202020204" pitchFamily="34" charset="0"/>
              <a:buChar char="•"/>
            </a:pPr>
            <a:r>
              <a:rPr lang="en-US" dirty="0"/>
              <a:t>Baseline null RMSE: 0.898</a:t>
            </a:r>
          </a:p>
          <a:p>
            <a:pPr marL="368046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 without tuning:</a:t>
            </a:r>
          </a:p>
          <a:p>
            <a:pPr marL="660654" lvl="1" indent="-285750">
              <a:buFont typeface="Arial" panose="020B0604020202020204" pitchFamily="34" charset="0"/>
              <a:buChar char="•"/>
            </a:pPr>
            <a:r>
              <a:rPr lang="en-US" dirty="0"/>
              <a:t>RMSE: 0.77</a:t>
            </a:r>
          </a:p>
          <a:p>
            <a:pPr marL="660654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60654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60654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60654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60654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68046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68046" indent="-285750">
              <a:buFont typeface="Arial" panose="020B0604020202020204" pitchFamily="34" charset="0"/>
              <a:buChar char="•"/>
            </a:pPr>
            <a:r>
              <a:rPr lang="en-US" dirty="0"/>
              <a:t>Testing with different attributes may reduce RMSE, such as with </a:t>
            </a:r>
            <a:r>
              <a:rPr lang="en-US" i="1" dirty="0"/>
              <a:t>alcohol</a:t>
            </a:r>
            <a:r>
              <a:rPr lang="en-US" dirty="0"/>
              <a:t>, </a:t>
            </a:r>
            <a:r>
              <a:rPr lang="en-US" i="1" dirty="0"/>
              <a:t>volatile acidity</a:t>
            </a:r>
            <a:r>
              <a:rPr lang="en-US" dirty="0"/>
              <a:t>, and </a:t>
            </a:r>
            <a:r>
              <a:rPr lang="en-US" i="1" dirty="0" err="1"/>
              <a:t>sulphates</a:t>
            </a:r>
            <a:r>
              <a:rPr lang="en-US" i="1" dirty="0"/>
              <a:t> </a:t>
            </a:r>
            <a:r>
              <a:rPr lang="en-US" dirty="0"/>
              <a:t>returned RMSE 0.74</a:t>
            </a:r>
          </a:p>
          <a:p>
            <a:pPr marL="368046" indent="-285750">
              <a:buFont typeface="Arial" panose="020B0604020202020204" pitchFamily="34" charset="0"/>
              <a:buChar char="•"/>
            </a:pPr>
            <a:r>
              <a:rPr lang="en-US" dirty="0"/>
              <a:t>Ridge Regularization</a:t>
            </a:r>
          </a:p>
          <a:p>
            <a:pPr marL="660654" lvl="1" indent="-285750">
              <a:buFont typeface="Arial" panose="020B0604020202020204" pitchFamily="34" charset="0"/>
              <a:buChar char="•"/>
            </a:pPr>
            <a:r>
              <a:rPr lang="en-US" dirty="0"/>
              <a:t>Alpha = 0, RMSE = 0.76:</a:t>
            </a:r>
          </a:p>
          <a:p>
            <a:pPr marL="660654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60654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60654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60654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60654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60654" lvl="1" indent="-285750">
              <a:buFont typeface="Arial" panose="020B0604020202020204" pitchFamily="34" charset="0"/>
              <a:buChar char="•"/>
            </a:pPr>
            <a:r>
              <a:rPr lang="en-US" dirty="0"/>
              <a:t>Alpha = 0.1, RMSE = 0.77:</a:t>
            </a:r>
          </a:p>
          <a:p>
            <a:pPr marL="660654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60654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60654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60654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60654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843534" lvl="2" indent="-285750">
              <a:buFont typeface="Arial" panose="020B0604020202020204" pitchFamily="34" charset="0"/>
              <a:buChar char="•"/>
            </a:pPr>
            <a:r>
              <a:rPr lang="en-US" i="1" dirty="0"/>
              <a:t>Density</a:t>
            </a:r>
            <a:r>
              <a:rPr lang="en-US" dirty="0"/>
              <a:t>, </a:t>
            </a:r>
            <a:r>
              <a:rPr lang="en-US" i="1" dirty="0"/>
              <a:t>chlorides</a:t>
            </a:r>
            <a:r>
              <a:rPr lang="en-US" dirty="0"/>
              <a:t>, </a:t>
            </a:r>
            <a:r>
              <a:rPr lang="en-US" i="1" dirty="0" err="1"/>
              <a:t>sulphates</a:t>
            </a:r>
            <a:r>
              <a:rPr lang="en-US" dirty="0"/>
              <a:t>, and </a:t>
            </a:r>
            <a:r>
              <a:rPr lang="en-US" i="1" dirty="0"/>
              <a:t>alcohol</a:t>
            </a:r>
            <a:r>
              <a:rPr lang="en-US" dirty="0"/>
              <a:t> remain above 0 as alpha increases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71B36-006F-413C-AB3D-26262037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309518-E99D-473F-B973-598C5BFBD6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83" t="37270" r="19894" b="24066"/>
          <a:stretch/>
        </p:blipFill>
        <p:spPr>
          <a:xfrm>
            <a:off x="1554882" y="2795080"/>
            <a:ext cx="4177447" cy="19520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09A95F-F33A-4C01-9053-C1C303572A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13" t="40756" r="51809" b="38345"/>
          <a:stretch/>
        </p:blipFill>
        <p:spPr>
          <a:xfrm>
            <a:off x="6941438" y="2490280"/>
            <a:ext cx="3411166" cy="143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2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165029-D591-48EF-886E-03C8B23D6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1" t="35401" r="51595" b="31349"/>
          <a:stretch/>
        </p:blipFill>
        <p:spPr>
          <a:xfrm>
            <a:off x="9013940" y="3290424"/>
            <a:ext cx="2995928" cy="20581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6B5B-1D5D-4B7B-86F5-57C77074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783435" cy="4302148"/>
          </a:xfrm>
        </p:spPr>
        <p:txBody>
          <a:bodyPr numCol="2">
            <a:normAutofit/>
          </a:bodyPr>
          <a:lstStyle/>
          <a:p>
            <a:pPr marL="368046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68046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68046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68046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68046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68046" indent="-285750">
              <a:buFont typeface="Arial" panose="020B0604020202020204" pitchFamily="34" charset="0"/>
              <a:buChar char="•"/>
            </a:pPr>
            <a:r>
              <a:rPr lang="en-US" dirty="0"/>
              <a:t>Redistribute the quality into low (3-4), medium (5-6) , and high (7-9) scores since some scores have few observations</a:t>
            </a:r>
          </a:p>
          <a:p>
            <a:pPr marL="368046" indent="-285750">
              <a:buFont typeface="Arial" panose="020B0604020202020204" pitchFamily="34" charset="0"/>
              <a:buChar char="•"/>
            </a:pPr>
            <a:r>
              <a:rPr lang="en-US" dirty="0"/>
              <a:t>Standardize variables and find the optimal number of K that minimizes training and testing error between K = 1 to 100</a:t>
            </a:r>
          </a:p>
          <a:p>
            <a:pPr marL="368046" indent="-285750">
              <a:buFont typeface="Arial" panose="020B0604020202020204" pitchFamily="34" charset="0"/>
              <a:buChar char="•"/>
            </a:pPr>
            <a:r>
              <a:rPr lang="en-US" dirty="0"/>
              <a:t>Null accuracy is 0.75</a:t>
            </a:r>
          </a:p>
          <a:p>
            <a:pPr marL="368046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68046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68046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68046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68046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68046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68046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68046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68046" indent="-285750">
              <a:buFont typeface="Arial" panose="020B0604020202020204" pitchFamily="34" charset="0"/>
              <a:buChar char="•"/>
            </a:pPr>
            <a:r>
              <a:rPr lang="en-US" dirty="0"/>
              <a:t>While K = 1 returns the lowest testing error, training error is high. At K = 13, accuracy score is ~0.79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EF5DD6-F5ED-419C-A368-174621F60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78" t="34893" r="20634" b="22269"/>
          <a:stretch/>
        </p:blipFill>
        <p:spPr>
          <a:xfrm>
            <a:off x="5827091" y="1810982"/>
            <a:ext cx="3186849" cy="2129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F71B36-006F-413C-AB3D-26262037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Classification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4BC550-CEC0-41BC-B71E-7B8B32CE9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30747"/>
              </p:ext>
            </p:extLst>
          </p:nvPr>
        </p:nvGraphicFramePr>
        <p:xfrm>
          <a:off x="1097279" y="1906692"/>
          <a:ext cx="1865552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2776">
                  <a:extLst>
                    <a:ext uri="{9D8B030D-6E8A-4147-A177-3AD203B41FA5}">
                      <a16:colId xmlns:a16="http://schemas.microsoft.com/office/drawing/2014/main" val="1578369962"/>
                    </a:ext>
                  </a:extLst>
                </a:gridCol>
                <a:gridCol w="932776">
                  <a:extLst>
                    <a:ext uri="{9D8B030D-6E8A-4147-A177-3AD203B41FA5}">
                      <a16:colId xmlns:a16="http://schemas.microsoft.com/office/drawing/2014/main" val="2284295652"/>
                    </a:ext>
                  </a:extLst>
                </a:gridCol>
              </a:tblGrid>
              <a:tr h="22243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Instances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186524"/>
                  </a:ext>
                </a:extLst>
              </a:tr>
              <a:tr h="22243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465078"/>
                  </a:ext>
                </a:extLst>
              </a:tr>
              <a:tr h="22243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872972"/>
                  </a:ext>
                </a:extLst>
              </a:tr>
              <a:tr h="22243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1,457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010252"/>
                  </a:ext>
                </a:extLst>
              </a:tr>
              <a:tr h="22243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2,197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171420"/>
                  </a:ext>
                </a:extLst>
              </a:tr>
              <a:tr h="22243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013339"/>
                  </a:ext>
                </a:extLst>
              </a:tr>
              <a:tr h="22243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28435"/>
                  </a:ext>
                </a:extLst>
              </a:tr>
              <a:tr h="22243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63239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A8A3DFA-13BD-42C7-BF6E-061EE0803F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67" t="42743" r="38774" b="27375"/>
          <a:stretch/>
        </p:blipFill>
        <p:spPr>
          <a:xfrm>
            <a:off x="6511228" y="3679137"/>
            <a:ext cx="2224392" cy="1489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8203FC-CFFD-4F2B-AB9A-084FB26D20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160" t="37749" r="28188" b="22944"/>
          <a:stretch/>
        </p:blipFill>
        <p:spPr>
          <a:xfrm>
            <a:off x="2962831" y="1776232"/>
            <a:ext cx="3031781" cy="21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6B5B-1D5D-4B7B-86F5-57C77074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783435" cy="4302148"/>
          </a:xfrm>
        </p:spPr>
        <p:txBody>
          <a:bodyPr numCol="2">
            <a:normAutofit/>
          </a:bodyPr>
          <a:lstStyle/>
          <a:p>
            <a:pPr marL="368046" indent="-285750">
              <a:buFont typeface="Arial" panose="020B0604020202020204" pitchFamily="34" charset="0"/>
              <a:buChar char="•"/>
            </a:pPr>
            <a:r>
              <a:rPr lang="en-US" dirty="0"/>
              <a:t>Use all features and the quality score and apply classification tree regressor</a:t>
            </a:r>
          </a:p>
          <a:p>
            <a:pPr marL="368046" indent="-285750">
              <a:buFont typeface="Arial" panose="020B0604020202020204" pitchFamily="34" charset="0"/>
              <a:buChar char="•"/>
            </a:pPr>
            <a:r>
              <a:rPr lang="en-US" dirty="0"/>
              <a:t>Determine the maximum depth that minimizes RMSE, which is at 0.49</a:t>
            </a:r>
          </a:p>
          <a:p>
            <a:pPr marL="368046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68046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68046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68046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68046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68046" indent="-285750">
              <a:buFont typeface="Arial" panose="020B0604020202020204" pitchFamily="34" charset="0"/>
              <a:buChar char="•"/>
            </a:pPr>
            <a:r>
              <a:rPr lang="en-US" dirty="0"/>
              <a:t>Using depth = 2, determine Gini importance of each feature. Highest is alcohol at 0.69</a:t>
            </a:r>
          </a:p>
          <a:p>
            <a:pPr marL="82296" indent="0">
              <a:buNone/>
            </a:pPr>
            <a:r>
              <a:rPr lang="en-US" dirty="0"/>
              <a:t>Random Forest: </a:t>
            </a:r>
          </a:p>
          <a:p>
            <a:pPr marL="368046" indent="-285750">
              <a:buFont typeface="Arial" panose="020B0604020202020204" pitchFamily="34" charset="0"/>
              <a:buChar char="•"/>
            </a:pPr>
            <a:r>
              <a:rPr lang="en-US" dirty="0"/>
              <a:t>Alcohol remains the most important feature, with a score of 0.14</a:t>
            </a:r>
          </a:p>
          <a:p>
            <a:pPr marL="660654" lvl="1" indent="-285750">
              <a:buFont typeface="Arial" panose="020B0604020202020204" pitchFamily="34" charset="0"/>
              <a:buChar char="•"/>
            </a:pPr>
            <a:r>
              <a:rPr lang="en-US" dirty="0"/>
              <a:t>Followed by </a:t>
            </a:r>
            <a:r>
              <a:rPr lang="en-US" i="1" dirty="0" err="1"/>
              <a:t>volatile_acidity</a:t>
            </a:r>
            <a:r>
              <a:rPr lang="en-US" i="1" dirty="0"/>
              <a:t>, density,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free_sulfur_dioxide</a:t>
            </a:r>
            <a:endParaRPr lang="en-US" dirty="0"/>
          </a:p>
          <a:p>
            <a:pPr marL="368046" indent="-285750">
              <a:buFont typeface="Arial" panose="020B0604020202020204" pitchFamily="34" charset="0"/>
              <a:buChar char="•"/>
            </a:pPr>
            <a:r>
              <a:rPr lang="en-US" dirty="0"/>
              <a:t>Accuracy score of 0.68</a:t>
            </a:r>
          </a:p>
          <a:p>
            <a:pPr marL="368046" indent="-285750">
              <a:buFont typeface="Arial" panose="020B0604020202020204" pitchFamily="34" charset="0"/>
              <a:buChar char="•"/>
            </a:pPr>
            <a:r>
              <a:rPr lang="en-US" dirty="0"/>
              <a:t>Using mean threshold, the max features to be considered at each split is 5</a:t>
            </a:r>
          </a:p>
          <a:p>
            <a:pPr marL="368046" indent="-285750">
              <a:buFont typeface="Arial" panose="020B0604020202020204" pitchFamily="34" charset="0"/>
              <a:buChar char="•"/>
            </a:pPr>
            <a:r>
              <a:rPr lang="en-US" dirty="0"/>
              <a:t>The average RMSE is 0.87</a:t>
            </a:r>
          </a:p>
          <a:p>
            <a:pPr marL="368046" indent="-285750">
              <a:buFont typeface="Arial" panose="020B0604020202020204" pitchFamily="34" charset="0"/>
              <a:buChar char="•"/>
            </a:pPr>
            <a:r>
              <a:rPr lang="en-US" dirty="0"/>
              <a:t>After reduction to the 2 most important features, the average RMSE became 0.81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71B36-006F-413C-AB3D-26262037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and 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0B2BA-7411-4084-96C4-2DCF7620F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9" t="34751" r="21824" b="21418"/>
          <a:stretch/>
        </p:blipFill>
        <p:spPr>
          <a:xfrm>
            <a:off x="1368358" y="3114948"/>
            <a:ext cx="3281464" cy="215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466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615</TotalTime>
  <Words>436</Words>
  <Application>Microsoft Office PowerPoint</Application>
  <PresentationFormat>Widescreen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Retrospect</vt:lpstr>
      <vt:lpstr>Wine Quality Prediction</vt:lpstr>
      <vt:lpstr>Data Overview</vt:lpstr>
      <vt:lpstr>Model Overview</vt:lpstr>
      <vt:lpstr>Exploratory Data Analysis</vt:lpstr>
      <vt:lpstr>Linear Regression</vt:lpstr>
      <vt:lpstr>KNN Classification</vt:lpstr>
      <vt:lpstr>Decision Trees and 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Becky LING</dc:creator>
  <cp:lastModifiedBy>Becky LING</cp:lastModifiedBy>
  <cp:revision>36</cp:revision>
  <dcterms:created xsi:type="dcterms:W3CDTF">2018-05-24T13:54:52Z</dcterms:created>
  <dcterms:modified xsi:type="dcterms:W3CDTF">2018-05-25T00:10:45Z</dcterms:modified>
</cp:coreProperties>
</file>