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FB3"/>
    <a:srgbClr val="F4A1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p:scale>
          <a:sx n="85" d="100"/>
          <a:sy n="85" d="100"/>
        </p:scale>
        <p:origin x="1200"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57D4B-8A8D-B642-ACA8-20B5286661F5}" type="datetimeFigureOut">
              <a:rPr kumimoji="1" lang="ja-JP" altLang="en-US" smtClean="0"/>
              <a:t>2020/4/8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936C3-0B22-264F-A356-8D776F70153F}" type="slidenum">
              <a:rPr kumimoji="1" lang="ja-JP" altLang="en-US" smtClean="0"/>
              <a:t>‹#›</a:t>
            </a:fld>
            <a:endParaRPr kumimoji="1" lang="ja-JP" altLang="en-US"/>
          </a:p>
        </p:txBody>
      </p:sp>
    </p:spTree>
    <p:extLst>
      <p:ext uri="{BB962C8B-B14F-4D97-AF65-F5344CB8AC3E}">
        <p14:creationId xmlns:p14="http://schemas.microsoft.com/office/powerpoint/2010/main" val="36411951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58936C3-0B22-264F-A356-8D776F70153F}" type="slidenum">
              <a:rPr kumimoji="1" lang="ja-JP" altLang="en-US" smtClean="0"/>
              <a:t>1</a:t>
            </a:fld>
            <a:endParaRPr kumimoji="1" lang="ja-JP" altLang="en-US"/>
          </a:p>
        </p:txBody>
      </p:sp>
    </p:spTree>
    <p:extLst>
      <p:ext uri="{BB962C8B-B14F-4D97-AF65-F5344CB8AC3E}">
        <p14:creationId xmlns:p14="http://schemas.microsoft.com/office/powerpoint/2010/main" val="202876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112964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222491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326634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8405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340333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311668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22567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311456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43934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186930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955C1C7-BA4C-C248-A102-49B5E96CDE10}" type="datetimeFigureOut">
              <a:rPr kumimoji="1" lang="ja-JP" altLang="en-US" smtClean="0"/>
              <a:t>2020/4/8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412603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5C1C7-BA4C-C248-A102-49B5E96CDE10}" type="datetimeFigureOut">
              <a:rPr kumimoji="1" lang="ja-JP" altLang="en-US" smtClean="0"/>
              <a:t>2020/4/8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1CCDC-EE11-3B45-9516-55B1D3A2F970}" type="slidenum">
              <a:rPr kumimoji="1" lang="ja-JP" altLang="en-US" smtClean="0"/>
              <a:t>‹#›</a:t>
            </a:fld>
            <a:endParaRPr kumimoji="1" lang="ja-JP" altLang="en-US"/>
          </a:p>
        </p:txBody>
      </p:sp>
    </p:spTree>
    <p:extLst>
      <p:ext uri="{BB962C8B-B14F-4D97-AF65-F5344CB8AC3E}">
        <p14:creationId xmlns:p14="http://schemas.microsoft.com/office/powerpoint/2010/main" val="2241801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テキスト ボックス 73">
            <a:extLst>
              <a:ext uri="{FF2B5EF4-FFF2-40B4-BE49-F238E27FC236}">
                <a16:creationId xmlns:a16="http://schemas.microsoft.com/office/drawing/2014/main" id="{7BFDF90B-90F0-E649-A970-9B57BF0C4D78}"/>
              </a:ext>
            </a:extLst>
          </p:cNvPr>
          <p:cNvSpPr txBox="1">
            <a:spLocks noChangeAspect="1"/>
          </p:cNvSpPr>
          <p:nvPr/>
        </p:nvSpPr>
        <p:spPr>
          <a:xfrm>
            <a:off x="2787783" y="340188"/>
            <a:ext cx="4052488" cy="830997"/>
          </a:xfrm>
          <a:prstGeom prst="rect">
            <a:avLst/>
          </a:prstGeom>
          <a:noFill/>
        </p:spPr>
        <p:txBody>
          <a:bodyPr wrap="square" rtlCol="0">
            <a:spAutoFit/>
          </a:bodyPr>
          <a:lstStyle/>
          <a:p>
            <a:r>
              <a:rPr lang="ja-JP" altLang="en-US" sz="4800"/>
              <a:t>筋電位の測定</a:t>
            </a:r>
          </a:p>
        </p:txBody>
      </p:sp>
      <p:grpSp>
        <p:nvGrpSpPr>
          <p:cNvPr id="77" name="グループ化 76">
            <a:extLst>
              <a:ext uri="{FF2B5EF4-FFF2-40B4-BE49-F238E27FC236}">
                <a16:creationId xmlns:a16="http://schemas.microsoft.com/office/drawing/2014/main" id="{F7AB523F-75AC-D042-BB9E-4AB618295FDF}"/>
              </a:ext>
            </a:extLst>
          </p:cNvPr>
          <p:cNvGrpSpPr/>
          <p:nvPr/>
        </p:nvGrpSpPr>
        <p:grpSpPr>
          <a:xfrm>
            <a:off x="2767065" y="1472906"/>
            <a:ext cx="6255040" cy="4744089"/>
            <a:chOff x="1698790" y="1671225"/>
            <a:chExt cx="5591472" cy="4238625"/>
          </a:xfrm>
        </p:grpSpPr>
        <p:grpSp>
          <p:nvGrpSpPr>
            <p:cNvPr id="71" name="グループ化 70">
              <a:extLst>
                <a:ext uri="{FF2B5EF4-FFF2-40B4-BE49-F238E27FC236}">
                  <a16:creationId xmlns:a16="http://schemas.microsoft.com/office/drawing/2014/main" id="{790AAE70-C020-9345-B146-1B2798E7AD37}"/>
                </a:ext>
              </a:extLst>
            </p:cNvPr>
            <p:cNvGrpSpPr/>
            <p:nvPr/>
          </p:nvGrpSpPr>
          <p:grpSpPr>
            <a:xfrm>
              <a:off x="1698790" y="1671225"/>
              <a:ext cx="5591472" cy="4238625"/>
              <a:chOff x="2857500" y="603250"/>
              <a:chExt cx="6476999" cy="5651500"/>
            </a:xfrm>
          </p:grpSpPr>
          <p:pic>
            <p:nvPicPr>
              <p:cNvPr id="5" name="図 4">
                <a:extLst>
                  <a:ext uri="{FF2B5EF4-FFF2-40B4-BE49-F238E27FC236}">
                    <a16:creationId xmlns:a16="http://schemas.microsoft.com/office/drawing/2014/main" id="{F244E43E-8660-474B-A91F-5AA0153FB830}"/>
                  </a:ext>
                </a:extLst>
              </p:cNvPr>
              <p:cNvPicPr>
                <a:picLocks noChangeAspect="1"/>
              </p:cNvPicPr>
              <p:nvPr/>
            </p:nvPicPr>
            <p:blipFill>
              <a:blip r:embed="rId3"/>
              <a:stretch>
                <a:fillRect/>
              </a:stretch>
            </p:blipFill>
            <p:spPr>
              <a:xfrm>
                <a:off x="2857500" y="603250"/>
                <a:ext cx="6476999" cy="5651500"/>
              </a:xfrm>
              <a:prstGeom prst="rect">
                <a:avLst/>
              </a:prstGeom>
            </p:spPr>
          </p:pic>
          <p:sp>
            <p:nvSpPr>
              <p:cNvPr id="6" name="テキスト ボックス 5">
                <a:extLst>
                  <a:ext uri="{FF2B5EF4-FFF2-40B4-BE49-F238E27FC236}">
                    <a16:creationId xmlns:a16="http://schemas.microsoft.com/office/drawing/2014/main" id="{87A1537E-16C9-D44F-86E6-E6ECCFEB8559}"/>
                  </a:ext>
                </a:extLst>
              </p:cNvPr>
              <p:cNvSpPr txBox="1"/>
              <p:nvPr/>
            </p:nvSpPr>
            <p:spPr>
              <a:xfrm>
                <a:off x="4776139" y="2771389"/>
                <a:ext cx="1400501" cy="439975"/>
              </a:xfrm>
              <a:prstGeom prst="rect">
                <a:avLst/>
              </a:prstGeom>
              <a:solidFill>
                <a:schemeClr val="bg1"/>
              </a:solidFill>
              <a:ln w="22225">
                <a:solidFill>
                  <a:srgbClr val="C00000"/>
                </a:solidFill>
              </a:ln>
            </p:spPr>
            <p:txBody>
              <a:bodyPr wrap="square" rtlCol="0">
                <a:spAutoFit/>
              </a:bodyPr>
              <a:lstStyle/>
              <a:p>
                <a:r>
                  <a:rPr lang="ja-JP" altLang="en-US"/>
                  <a:t>上腕二頭筋</a:t>
                </a:r>
              </a:p>
            </p:txBody>
          </p:sp>
          <p:cxnSp>
            <p:nvCxnSpPr>
              <p:cNvPr id="8" name="直線コネクタ 7">
                <a:extLst>
                  <a:ext uri="{FF2B5EF4-FFF2-40B4-BE49-F238E27FC236}">
                    <a16:creationId xmlns:a16="http://schemas.microsoft.com/office/drawing/2014/main" id="{B96225A3-2107-ED46-B07C-E0AAB209755A}"/>
                  </a:ext>
                </a:extLst>
              </p:cNvPr>
              <p:cNvCxnSpPr>
                <a:cxnSpLocks/>
              </p:cNvCxnSpPr>
              <p:nvPr/>
            </p:nvCxnSpPr>
            <p:spPr>
              <a:xfrm flipH="1">
                <a:off x="6630232" y="2346325"/>
                <a:ext cx="40443" cy="58913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278D2CE-6910-2B47-9E05-1726F154ACA8}"/>
                  </a:ext>
                </a:extLst>
              </p:cNvPr>
              <p:cNvCxnSpPr>
                <a:cxnSpLocks/>
              </p:cNvCxnSpPr>
              <p:nvPr/>
            </p:nvCxnSpPr>
            <p:spPr>
              <a:xfrm>
                <a:off x="6769814" y="2356087"/>
                <a:ext cx="69827" cy="6728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B603BF2-4017-7B46-B554-8F9C9F26A6B3}"/>
                  </a:ext>
                </a:extLst>
              </p:cNvPr>
              <p:cNvCxnSpPr>
                <a:cxnSpLocks/>
              </p:cNvCxnSpPr>
              <p:nvPr/>
            </p:nvCxnSpPr>
            <p:spPr>
              <a:xfrm flipV="1">
                <a:off x="6620470" y="2814790"/>
                <a:ext cx="40443" cy="2928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B8027B9-0825-134C-887C-C25A453898D1}"/>
                  </a:ext>
                </a:extLst>
              </p:cNvPr>
              <p:cNvCxnSpPr>
                <a:cxnSpLocks/>
              </p:cNvCxnSpPr>
              <p:nvPr/>
            </p:nvCxnSpPr>
            <p:spPr>
              <a:xfrm flipH="1">
                <a:off x="6795202" y="2743200"/>
                <a:ext cx="34914" cy="2277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EAD9354-E8C1-804F-9A36-D2E708B73927}"/>
                  </a:ext>
                </a:extLst>
              </p:cNvPr>
              <p:cNvCxnSpPr>
                <a:cxnSpLocks/>
              </p:cNvCxnSpPr>
              <p:nvPr/>
            </p:nvCxnSpPr>
            <p:spPr>
              <a:xfrm flipH="1" flipV="1">
                <a:off x="6812659" y="2844077"/>
                <a:ext cx="26982" cy="184868"/>
              </a:xfrm>
              <a:prstGeom prst="line">
                <a:avLst/>
              </a:prstGeom>
              <a:ln w="34925">
                <a:solidFill>
                  <a:srgbClr val="F4A175"/>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55E3DB6-40DD-6F4A-AF8D-F78F6D99AF61}"/>
                  </a:ext>
                </a:extLst>
              </p:cNvPr>
              <p:cNvCxnSpPr>
                <a:cxnSpLocks/>
              </p:cNvCxnSpPr>
              <p:nvPr/>
            </p:nvCxnSpPr>
            <p:spPr>
              <a:xfrm flipH="1">
                <a:off x="6804727" y="2971800"/>
                <a:ext cx="88199" cy="317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BA33D01-B9A2-FE49-9FD5-30A4508922DD}"/>
                  </a:ext>
                </a:extLst>
              </p:cNvPr>
              <p:cNvCxnSpPr>
                <a:cxnSpLocks/>
              </p:cNvCxnSpPr>
              <p:nvPr/>
            </p:nvCxnSpPr>
            <p:spPr>
              <a:xfrm flipH="1">
                <a:off x="6795202" y="2914655"/>
                <a:ext cx="88199" cy="317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A3A56FA-81CB-5F42-9C69-56FFA550C0B0}"/>
                  </a:ext>
                </a:extLst>
              </p:cNvPr>
              <p:cNvCxnSpPr>
                <a:cxnSpLocks/>
              </p:cNvCxnSpPr>
              <p:nvPr/>
            </p:nvCxnSpPr>
            <p:spPr>
              <a:xfrm flipH="1">
                <a:off x="6804728" y="2882908"/>
                <a:ext cx="53623" cy="158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3F5DDCB3-6D15-B740-BB55-A30AAE7C2EBA}"/>
                  </a:ext>
                </a:extLst>
              </p:cNvPr>
              <p:cNvCxnSpPr>
                <a:cxnSpLocks/>
              </p:cNvCxnSpPr>
              <p:nvPr/>
            </p:nvCxnSpPr>
            <p:spPr>
              <a:xfrm flipH="1" flipV="1">
                <a:off x="6807899" y="2769154"/>
                <a:ext cx="18052" cy="71872"/>
              </a:xfrm>
              <a:prstGeom prst="line">
                <a:avLst/>
              </a:prstGeom>
              <a:ln w="34925">
                <a:solidFill>
                  <a:srgbClr val="F8FFB3"/>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C1DC790-C925-BA4E-94F8-812F6C0EED88}"/>
                  </a:ext>
                </a:extLst>
              </p:cNvPr>
              <p:cNvCxnSpPr>
                <a:cxnSpLocks/>
              </p:cNvCxnSpPr>
              <p:nvPr/>
            </p:nvCxnSpPr>
            <p:spPr>
              <a:xfrm flipV="1">
                <a:off x="6636583" y="2858947"/>
                <a:ext cx="0" cy="69997"/>
              </a:xfrm>
              <a:prstGeom prst="line">
                <a:avLst/>
              </a:prstGeom>
              <a:ln w="34925">
                <a:solidFill>
                  <a:srgbClr val="F8FFB3"/>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45D1B6D-1A78-984A-83A6-FB48B817B4A5}"/>
                  </a:ext>
                </a:extLst>
              </p:cNvPr>
              <p:cNvCxnSpPr>
                <a:cxnSpLocks/>
              </p:cNvCxnSpPr>
              <p:nvPr/>
            </p:nvCxnSpPr>
            <p:spPr>
              <a:xfrm flipH="1">
                <a:off x="6591355" y="2905133"/>
                <a:ext cx="66421" cy="476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4518ABA6-557E-2543-9ECB-3738F48C3D35}"/>
                  </a:ext>
                </a:extLst>
              </p:cNvPr>
              <p:cNvCxnSpPr>
                <a:cxnSpLocks/>
              </p:cNvCxnSpPr>
              <p:nvPr/>
            </p:nvCxnSpPr>
            <p:spPr>
              <a:xfrm flipH="1">
                <a:off x="6788016" y="2829433"/>
                <a:ext cx="66420" cy="1666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6C8BB12F-5D4F-924E-BBC8-878E6DEC21C3}"/>
                  </a:ext>
                </a:extLst>
              </p:cNvPr>
              <p:cNvSpPr/>
              <p:nvPr/>
            </p:nvSpPr>
            <p:spPr>
              <a:xfrm>
                <a:off x="6239351" y="2175165"/>
                <a:ext cx="622525" cy="54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0" name="テキスト ボックス 49">
                <a:extLst>
                  <a:ext uri="{FF2B5EF4-FFF2-40B4-BE49-F238E27FC236}">
                    <a16:creationId xmlns:a16="http://schemas.microsoft.com/office/drawing/2014/main" id="{A8E9CEC5-8810-9E43-BF4D-DCBEAFE023F8}"/>
                  </a:ext>
                </a:extLst>
              </p:cNvPr>
              <p:cNvSpPr txBox="1"/>
              <p:nvPr/>
            </p:nvSpPr>
            <p:spPr>
              <a:xfrm>
                <a:off x="5657507" y="5630020"/>
                <a:ext cx="1410806" cy="439975"/>
              </a:xfrm>
              <a:prstGeom prst="rect">
                <a:avLst/>
              </a:prstGeom>
              <a:solidFill>
                <a:schemeClr val="bg1"/>
              </a:solidFill>
              <a:ln w="19050">
                <a:solidFill>
                  <a:srgbClr val="0070C0"/>
                </a:solidFill>
              </a:ln>
            </p:spPr>
            <p:txBody>
              <a:bodyPr wrap="square" rtlCol="0">
                <a:spAutoFit/>
              </a:bodyPr>
              <a:lstStyle/>
              <a:p>
                <a:r>
                  <a:rPr lang="ja-JP" altLang="en-US"/>
                  <a:t>上腕三頭筋</a:t>
                </a:r>
              </a:p>
            </p:txBody>
          </p:sp>
          <p:cxnSp>
            <p:nvCxnSpPr>
              <p:cNvPr id="52" name="直線コネクタ 51">
                <a:extLst>
                  <a:ext uri="{FF2B5EF4-FFF2-40B4-BE49-F238E27FC236}">
                    <a16:creationId xmlns:a16="http://schemas.microsoft.com/office/drawing/2014/main" id="{B9A57ECE-5491-5D48-9AC7-7BE80122EB62}"/>
                  </a:ext>
                </a:extLst>
              </p:cNvPr>
              <p:cNvCxnSpPr>
                <a:cxnSpLocks/>
              </p:cNvCxnSpPr>
              <p:nvPr/>
            </p:nvCxnSpPr>
            <p:spPr>
              <a:xfrm>
                <a:off x="5548108" y="3221036"/>
                <a:ext cx="564722" cy="61836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E6EA22-F44E-EA42-8C88-99BDCB259F38}"/>
                  </a:ext>
                </a:extLst>
              </p:cNvPr>
              <p:cNvCxnSpPr>
                <a:cxnSpLocks/>
              </p:cNvCxnSpPr>
              <p:nvPr/>
            </p:nvCxnSpPr>
            <p:spPr>
              <a:xfrm>
                <a:off x="6016625" y="3229556"/>
                <a:ext cx="626285" cy="20992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33AF6963-090A-5A41-89CF-AAD04511650E}"/>
                  </a:ext>
                </a:extLst>
              </p:cNvPr>
              <p:cNvCxnSpPr>
                <a:cxnSpLocks/>
              </p:cNvCxnSpPr>
              <p:nvPr/>
            </p:nvCxnSpPr>
            <p:spPr>
              <a:xfrm>
                <a:off x="6221286" y="4555171"/>
                <a:ext cx="57814" cy="108297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C9ACA7A-BF1D-694C-83A4-993301D0F089}"/>
                  </a:ext>
                </a:extLst>
              </p:cNvPr>
              <p:cNvCxnSpPr>
                <a:cxnSpLocks/>
              </p:cNvCxnSpPr>
              <p:nvPr/>
            </p:nvCxnSpPr>
            <p:spPr>
              <a:xfrm flipH="1">
                <a:off x="6479338" y="4235411"/>
                <a:ext cx="235612" cy="139638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070F7E28-90AB-B145-80A5-DD943E75AB0C}"/>
                  </a:ext>
                </a:extLst>
              </p:cNvPr>
              <p:cNvCxnSpPr>
                <a:cxnSpLocks/>
              </p:cNvCxnSpPr>
              <p:nvPr/>
            </p:nvCxnSpPr>
            <p:spPr>
              <a:xfrm>
                <a:off x="5587376" y="4975907"/>
                <a:ext cx="497404" cy="65589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5" name="正方形/長方形 74">
              <a:extLst>
                <a:ext uri="{FF2B5EF4-FFF2-40B4-BE49-F238E27FC236}">
                  <a16:creationId xmlns:a16="http://schemas.microsoft.com/office/drawing/2014/main" id="{700738AD-0962-C549-B82D-7586872C0837}"/>
                </a:ext>
              </a:extLst>
            </p:cNvPr>
            <p:cNvSpPr/>
            <p:nvPr/>
          </p:nvSpPr>
          <p:spPr>
            <a:xfrm>
              <a:off x="4796491" y="2653794"/>
              <a:ext cx="537414" cy="410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6" name="正方形/長方形 75">
              <a:extLst>
                <a:ext uri="{FF2B5EF4-FFF2-40B4-BE49-F238E27FC236}">
                  <a16:creationId xmlns:a16="http://schemas.microsoft.com/office/drawing/2014/main" id="{2FDA9AD4-8EC6-B34F-8352-BB6C17680E61}"/>
                </a:ext>
              </a:extLst>
            </p:cNvPr>
            <p:cNvSpPr/>
            <p:nvPr/>
          </p:nvSpPr>
          <p:spPr>
            <a:xfrm>
              <a:off x="4762173" y="3120844"/>
              <a:ext cx="227112" cy="197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
        <p:nvSpPr>
          <p:cNvPr id="78" name="テキスト ボックス 77">
            <a:extLst>
              <a:ext uri="{FF2B5EF4-FFF2-40B4-BE49-F238E27FC236}">
                <a16:creationId xmlns:a16="http://schemas.microsoft.com/office/drawing/2014/main" id="{C39D112D-580D-4F42-9D57-B399558EF8D6}"/>
              </a:ext>
            </a:extLst>
          </p:cNvPr>
          <p:cNvSpPr txBox="1"/>
          <p:nvPr/>
        </p:nvSpPr>
        <p:spPr>
          <a:xfrm>
            <a:off x="411877" y="1096575"/>
            <a:ext cx="7332814" cy="1200329"/>
          </a:xfrm>
          <a:prstGeom prst="rect">
            <a:avLst/>
          </a:prstGeom>
          <a:noFill/>
        </p:spPr>
        <p:txBody>
          <a:bodyPr wrap="square" rtlCol="0">
            <a:spAutoFit/>
          </a:bodyPr>
          <a:lstStyle/>
          <a:p>
            <a:r>
              <a:rPr lang="ja-JP" altLang="en-US" b="1"/>
              <a:t>・筋電位とは</a:t>
            </a:r>
            <a:endParaRPr lang="en-US" altLang="ja-JP" b="1" dirty="0"/>
          </a:p>
          <a:p>
            <a:r>
              <a:rPr lang="ja-JP" altLang="en-US"/>
              <a:t>筋肉は，脳や脊髄などの中枢神経系から発せられた運動指令を受け取ることで収縮する。この</a:t>
            </a:r>
            <a:r>
              <a:rPr lang="ja-JP" altLang="en-US" b="1"/>
              <a:t>運動指令の大きさの時間変化</a:t>
            </a:r>
            <a:r>
              <a:rPr lang="ja-JP" altLang="en-US"/>
              <a:t>を計測したものが筋電位で，表面筋電計を用いて測定する。</a:t>
            </a:r>
            <a:endParaRPr lang="en-US" altLang="ja-JP" dirty="0"/>
          </a:p>
        </p:txBody>
      </p:sp>
      <p:sp>
        <p:nvSpPr>
          <p:cNvPr id="79" name="正方形/長方形 78">
            <a:extLst>
              <a:ext uri="{FF2B5EF4-FFF2-40B4-BE49-F238E27FC236}">
                <a16:creationId xmlns:a16="http://schemas.microsoft.com/office/drawing/2014/main" id="{5517B8BA-46CE-E84C-8819-D7A54FAD69CB}"/>
              </a:ext>
            </a:extLst>
          </p:cNvPr>
          <p:cNvSpPr/>
          <p:nvPr/>
        </p:nvSpPr>
        <p:spPr>
          <a:xfrm>
            <a:off x="411877" y="4635754"/>
            <a:ext cx="3572294" cy="2031325"/>
          </a:xfrm>
          <a:prstGeom prst="rect">
            <a:avLst/>
          </a:prstGeom>
        </p:spPr>
        <p:txBody>
          <a:bodyPr wrap="square">
            <a:spAutoFit/>
          </a:bodyPr>
          <a:lstStyle/>
          <a:p>
            <a:r>
              <a:rPr lang="ja-JP" altLang="en-US" b="1"/>
              <a:t>・筋肉の役割</a:t>
            </a:r>
            <a:endParaRPr lang="en-US" altLang="ja-JP" b="1" dirty="0"/>
          </a:p>
          <a:p>
            <a:r>
              <a:rPr lang="ja-JP" altLang="en-US"/>
              <a:t>筋肉が収縮する向きに力が発生することで，</a:t>
            </a:r>
            <a:r>
              <a:rPr lang="ja-JP" altLang="en-US" b="1"/>
              <a:t>関節の曲げ伸ばし</a:t>
            </a:r>
            <a:r>
              <a:rPr lang="ja-JP" altLang="en-US"/>
              <a:t>を可能としている。</a:t>
            </a:r>
            <a:endParaRPr lang="en-US" altLang="ja-JP" dirty="0"/>
          </a:p>
          <a:p>
            <a:endParaRPr lang="en-US" altLang="ja-JP" sz="1400" dirty="0"/>
          </a:p>
          <a:p>
            <a:r>
              <a:rPr lang="en-US" altLang="ja-JP" dirty="0"/>
              <a:t>ex.</a:t>
            </a:r>
            <a:r>
              <a:rPr lang="ja-JP" altLang="en-US"/>
              <a:t>上腕二頭筋が収縮すると，肘（ひじ）の関節が曲がる</a:t>
            </a:r>
            <a:r>
              <a:rPr lang="en-US" altLang="ja-JP" dirty="0"/>
              <a:t> </a:t>
            </a:r>
          </a:p>
        </p:txBody>
      </p:sp>
    </p:spTree>
    <p:extLst>
      <p:ext uri="{BB962C8B-B14F-4D97-AF65-F5344CB8AC3E}">
        <p14:creationId xmlns:p14="http://schemas.microsoft.com/office/powerpoint/2010/main" val="208075020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TotalTime>
  <Words>103</Words>
  <Application>Microsoft Macintosh PowerPoint</Application>
  <PresentationFormat>画面に合わせる (4:3)</PresentationFormat>
  <Paragraphs>10</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9</cp:revision>
  <cp:lastPrinted>2020-04-08T04:49:25Z</cp:lastPrinted>
  <dcterms:created xsi:type="dcterms:W3CDTF">2020-04-08T04:15:00Z</dcterms:created>
  <dcterms:modified xsi:type="dcterms:W3CDTF">2020-04-08T07:54:26Z</dcterms:modified>
</cp:coreProperties>
</file>