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41" r:id="rId2"/>
    <p:sldId id="26411" r:id="rId3"/>
    <p:sldId id="26414" r:id="rId4"/>
    <p:sldId id="817" r:id="rId5"/>
    <p:sldId id="1053" r:id="rId6"/>
    <p:sldId id="26412" r:id="rId7"/>
    <p:sldId id="2641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D34EF-CEA2-4154-BF78-1DCB1789E4C5}" v="2" dt="2022-07-28T15:15:2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7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28.07.2022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Forwarding Path Delay in IPFIX</a:t>
            </a:r>
            <a:br>
              <a:rPr lang="en-US" sz="3600" b="1" dirty="0"/>
            </a:br>
            <a:r>
              <a:rPr lang="en-US" sz="2800" dirty="0"/>
              <a:t>draft-tgraf-opsawg-ipfix-inband-telemetry-01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28.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06" y="2253006"/>
            <a:ext cx="4561724" cy="3996389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Increasing coverage from </a:t>
            </a:r>
            <a:r>
              <a:rPr lang="en-US" sz="2200" b="1" dirty="0"/>
              <a:t>3000 nodes today </a:t>
            </a:r>
            <a:r>
              <a:rPr lang="en-US" sz="2200" dirty="0"/>
              <a:t>to 10'000 by end of 2022. Covering MPLS-SR P, PE to CE.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Collecting and Aggregating </a:t>
            </a:r>
            <a:r>
              <a:rPr lang="en-US" sz="2200" b="1" dirty="0"/>
              <a:t>100'000 IPFIX Packets per second</a:t>
            </a:r>
            <a:r>
              <a:rPr lang="en-US" sz="22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Producing </a:t>
            </a:r>
            <a:r>
              <a:rPr lang="en-US" sz="2200" b="1" dirty="0"/>
              <a:t>700'000 Apache Kafka messages with 20'000'000 metrics per second</a:t>
            </a:r>
            <a:r>
              <a:rPr lang="en-US" sz="22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200" b="1" dirty="0"/>
              <a:t>Being used by 300 engineers every day</a:t>
            </a:r>
            <a:r>
              <a:rPr lang="en-US" sz="2200" dirty="0"/>
              <a:t> to verify network maintenance windows and troubleshoot customer incidents.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endParaRPr lang="en-US" sz="22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IPFIX – State of the Union at Swisscom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Proven value and scale since 2015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C9468E-3AFF-4530-8B60-D1EE450E3E03}"/>
              </a:ext>
            </a:extLst>
          </p:cNvPr>
          <p:cNvSpPr/>
          <p:nvPr/>
        </p:nvSpPr>
        <p:spPr bwMode="gray">
          <a:xfrm>
            <a:off x="7533261" y="3456259"/>
            <a:ext cx="4378036" cy="1888342"/>
          </a:xfrm>
          <a:custGeom>
            <a:avLst/>
            <a:gdLst>
              <a:gd name="connsiteX0" fmla="*/ 0 w 4655127"/>
              <a:gd name="connsiteY0" fmla="*/ 1589193 h 2010346"/>
              <a:gd name="connsiteX1" fmla="*/ 794327 w 4655127"/>
              <a:gd name="connsiteY1" fmla="*/ 1663084 h 2010346"/>
              <a:gd name="connsiteX2" fmla="*/ 2235200 w 4655127"/>
              <a:gd name="connsiteY2" fmla="*/ 539 h 2010346"/>
              <a:gd name="connsiteX3" fmla="*/ 3740727 w 4655127"/>
              <a:gd name="connsiteY3" fmla="*/ 1857048 h 2010346"/>
              <a:gd name="connsiteX4" fmla="*/ 4655127 w 4655127"/>
              <a:gd name="connsiteY4" fmla="*/ 1884757 h 2010346"/>
              <a:gd name="connsiteX0" fmla="*/ 0 w 4655127"/>
              <a:gd name="connsiteY0" fmla="*/ 1588735 h 1937418"/>
              <a:gd name="connsiteX1" fmla="*/ 794327 w 4655127"/>
              <a:gd name="connsiteY1" fmla="*/ 1662626 h 1937418"/>
              <a:gd name="connsiteX2" fmla="*/ 2235200 w 4655127"/>
              <a:gd name="connsiteY2" fmla="*/ 81 h 1937418"/>
              <a:gd name="connsiteX3" fmla="*/ 3639127 w 4655127"/>
              <a:gd name="connsiteY3" fmla="*/ 1736517 h 1937418"/>
              <a:gd name="connsiteX4" fmla="*/ 4655127 w 4655127"/>
              <a:gd name="connsiteY4" fmla="*/ 1884299 h 1937418"/>
              <a:gd name="connsiteX0" fmla="*/ 0 w 4645890"/>
              <a:gd name="connsiteY0" fmla="*/ 1588735 h 1900131"/>
              <a:gd name="connsiteX1" fmla="*/ 794327 w 4645890"/>
              <a:gd name="connsiteY1" fmla="*/ 1662626 h 1900131"/>
              <a:gd name="connsiteX2" fmla="*/ 2235200 w 4645890"/>
              <a:gd name="connsiteY2" fmla="*/ 81 h 1900131"/>
              <a:gd name="connsiteX3" fmla="*/ 3639127 w 4645890"/>
              <a:gd name="connsiteY3" fmla="*/ 1736517 h 1900131"/>
              <a:gd name="connsiteX4" fmla="*/ 4645890 w 4645890"/>
              <a:gd name="connsiteY4" fmla="*/ 1810408 h 1900131"/>
              <a:gd name="connsiteX0" fmla="*/ 0 w 4645890"/>
              <a:gd name="connsiteY0" fmla="*/ 1588676 h 1843012"/>
              <a:gd name="connsiteX1" fmla="*/ 794327 w 4645890"/>
              <a:gd name="connsiteY1" fmla="*/ 1662567 h 1843012"/>
              <a:gd name="connsiteX2" fmla="*/ 2235200 w 4645890"/>
              <a:gd name="connsiteY2" fmla="*/ 22 h 1843012"/>
              <a:gd name="connsiteX3" fmla="*/ 3546764 w 4645890"/>
              <a:gd name="connsiteY3" fmla="*/ 1625621 h 1843012"/>
              <a:gd name="connsiteX4" fmla="*/ 4645890 w 4645890"/>
              <a:gd name="connsiteY4" fmla="*/ 1810349 h 1843012"/>
              <a:gd name="connsiteX0" fmla="*/ 0 w 4645890"/>
              <a:gd name="connsiteY0" fmla="*/ 1588660 h 1850511"/>
              <a:gd name="connsiteX1" fmla="*/ 794327 w 4645890"/>
              <a:gd name="connsiteY1" fmla="*/ 1662551 h 1850511"/>
              <a:gd name="connsiteX2" fmla="*/ 2235200 w 4645890"/>
              <a:gd name="connsiteY2" fmla="*/ 6 h 1850511"/>
              <a:gd name="connsiteX3" fmla="*/ 3546764 w 4645890"/>
              <a:gd name="connsiteY3" fmla="*/ 1644077 h 1850511"/>
              <a:gd name="connsiteX4" fmla="*/ 4645890 w 4645890"/>
              <a:gd name="connsiteY4" fmla="*/ 1810333 h 1850511"/>
              <a:gd name="connsiteX0" fmla="*/ 0 w 4645890"/>
              <a:gd name="connsiteY0" fmla="*/ 1588660 h 1856372"/>
              <a:gd name="connsiteX1" fmla="*/ 794327 w 4645890"/>
              <a:gd name="connsiteY1" fmla="*/ 1662551 h 1856372"/>
              <a:gd name="connsiteX2" fmla="*/ 2235200 w 4645890"/>
              <a:gd name="connsiteY2" fmla="*/ 6 h 1856372"/>
              <a:gd name="connsiteX3" fmla="*/ 3546764 w 4645890"/>
              <a:gd name="connsiteY3" fmla="*/ 1644077 h 1856372"/>
              <a:gd name="connsiteX4" fmla="*/ 4645890 w 4645890"/>
              <a:gd name="connsiteY4" fmla="*/ 1819570 h 1856372"/>
              <a:gd name="connsiteX0" fmla="*/ 0 w 4645890"/>
              <a:gd name="connsiteY0" fmla="*/ 1588701 h 1856413"/>
              <a:gd name="connsiteX1" fmla="*/ 794327 w 4645890"/>
              <a:gd name="connsiteY1" fmla="*/ 1699538 h 1856413"/>
              <a:gd name="connsiteX2" fmla="*/ 2235200 w 4645890"/>
              <a:gd name="connsiteY2" fmla="*/ 47 h 1856413"/>
              <a:gd name="connsiteX3" fmla="*/ 3546764 w 4645890"/>
              <a:gd name="connsiteY3" fmla="*/ 1644118 h 1856413"/>
              <a:gd name="connsiteX4" fmla="*/ 4645890 w 4645890"/>
              <a:gd name="connsiteY4" fmla="*/ 1819611 h 1856413"/>
              <a:gd name="connsiteX0" fmla="*/ 0 w 4729017"/>
              <a:gd name="connsiteY0" fmla="*/ 1625646 h 1856413"/>
              <a:gd name="connsiteX1" fmla="*/ 877454 w 4729017"/>
              <a:gd name="connsiteY1" fmla="*/ 1699538 h 1856413"/>
              <a:gd name="connsiteX2" fmla="*/ 2318327 w 4729017"/>
              <a:gd name="connsiteY2" fmla="*/ 47 h 1856413"/>
              <a:gd name="connsiteX3" fmla="*/ 3629891 w 4729017"/>
              <a:gd name="connsiteY3" fmla="*/ 1644118 h 1856413"/>
              <a:gd name="connsiteX4" fmla="*/ 4729017 w 4729017"/>
              <a:gd name="connsiteY4" fmla="*/ 1819611 h 1856413"/>
              <a:gd name="connsiteX0" fmla="*/ 0 w 4729017"/>
              <a:gd name="connsiteY0" fmla="*/ 1625646 h 1856413"/>
              <a:gd name="connsiteX1" fmla="*/ 877454 w 4729017"/>
              <a:gd name="connsiteY1" fmla="*/ 1699538 h 1856413"/>
              <a:gd name="connsiteX2" fmla="*/ 2318327 w 4729017"/>
              <a:gd name="connsiteY2" fmla="*/ 47 h 1856413"/>
              <a:gd name="connsiteX3" fmla="*/ 3629891 w 4729017"/>
              <a:gd name="connsiteY3" fmla="*/ 1644118 h 1856413"/>
              <a:gd name="connsiteX4" fmla="*/ 4729017 w 4729017"/>
              <a:gd name="connsiteY4" fmla="*/ 1819611 h 1856413"/>
              <a:gd name="connsiteX0" fmla="*/ 0 w 4747490"/>
              <a:gd name="connsiteY0" fmla="*/ 1754955 h 1856413"/>
              <a:gd name="connsiteX1" fmla="*/ 895927 w 4747490"/>
              <a:gd name="connsiteY1" fmla="*/ 1699538 h 1856413"/>
              <a:gd name="connsiteX2" fmla="*/ 2336800 w 4747490"/>
              <a:gd name="connsiteY2" fmla="*/ 47 h 1856413"/>
              <a:gd name="connsiteX3" fmla="*/ 3648364 w 4747490"/>
              <a:gd name="connsiteY3" fmla="*/ 1644118 h 1856413"/>
              <a:gd name="connsiteX4" fmla="*/ 4747490 w 4747490"/>
              <a:gd name="connsiteY4" fmla="*/ 1819611 h 1856413"/>
              <a:gd name="connsiteX0" fmla="*/ 0 w 4747490"/>
              <a:gd name="connsiteY0" fmla="*/ 1754955 h 1856413"/>
              <a:gd name="connsiteX1" fmla="*/ 895927 w 4747490"/>
              <a:gd name="connsiteY1" fmla="*/ 1699538 h 1856413"/>
              <a:gd name="connsiteX2" fmla="*/ 2336800 w 4747490"/>
              <a:gd name="connsiteY2" fmla="*/ 47 h 1856413"/>
              <a:gd name="connsiteX3" fmla="*/ 3648364 w 4747490"/>
              <a:gd name="connsiteY3" fmla="*/ 1644118 h 1856413"/>
              <a:gd name="connsiteX4" fmla="*/ 4747490 w 4747490"/>
              <a:gd name="connsiteY4" fmla="*/ 1819611 h 1856413"/>
              <a:gd name="connsiteX0" fmla="*/ 0 w 4738254"/>
              <a:gd name="connsiteY0" fmla="*/ 1801137 h 1856413"/>
              <a:gd name="connsiteX1" fmla="*/ 886691 w 4738254"/>
              <a:gd name="connsiteY1" fmla="*/ 1699538 h 1856413"/>
              <a:gd name="connsiteX2" fmla="*/ 2327564 w 4738254"/>
              <a:gd name="connsiteY2" fmla="*/ 47 h 1856413"/>
              <a:gd name="connsiteX3" fmla="*/ 3639128 w 4738254"/>
              <a:gd name="connsiteY3" fmla="*/ 1644118 h 1856413"/>
              <a:gd name="connsiteX4" fmla="*/ 4738254 w 4738254"/>
              <a:gd name="connsiteY4" fmla="*/ 1819611 h 1856413"/>
              <a:gd name="connsiteX0" fmla="*/ 0 w 4738254"/>
              <a:gd name="connsiteY0" fmla="*/ 1801137 h 1860762"/>
              <a:gd name="connsiteX1" fmla="*/ 886691 w 4738254"/>
              <a:gd name="connsiteY1" fmla="*/ 1699538 h 1860762"/>
              <a:gd name="connsiteX2" fmla="*/ 2327564 w 4738254"/>
              <a:gd name="connsiteY2" fmla="*/ 47 h 1860762"/>
              <a:gd name="connsiteX3" fmla="*/ 3639128 w 4738254"/>
              <a:gd name="connsiteY3" fmla="*/ 1644118 h 1860762"/>
              <a:gd name="connsiteX4" fmla="*/ 4738254 w 4738254"/>
              <a:gd name="connsiteY4" fmla="*/ 1819611 h 1860762"/>
              <a:gd name="connsiteX0" fmla="*/ 0 w 4719782"/>
              <a:gd name="connsiteY0" fmla="*/ 1828846 h 1873858"/>
              <a:gd name="connsiteX1" fmla="*/ 868219 w 4719782"/>
              <a:gd name="connsiteY1" fmla="*/ 1699538 h 1873858"/>
              <a:gd name="connsiteX2" fmla="*/ 2309092 w 4719782"/>
              <a:gd name="connsiteY2" fmla="*/ 47 h 1873858"/>
              <a:gd name="connsiteX3" fmla="*/ 3620656 w 4719782"/>
              <a:gd name="connsiteY3" fmla="*/ 1644118 h 1873858"/>
              <a:gd name="connsiteX4" fmla="*/ 4719782 w 4719782"/>
              <a:gd name="connsiteY4" fmla="*/ 1819611 h 1873858"/>
              <a:gd name="connsiteX0" fmla="*/ 0 w 4719782"/>
              <a:gd name="connsiteY0" fmla="*/ 1828846 h 1859118"/>
              <a:gd name="connsiteX1" fmla="*/ 868219 w 4719782"/>
              <a:gd name="connsiteY1" fmla="*/ 1699538 h 1859118"/>
              <a:gd name="connsiteX2" fmla="*/ 2309092 w 4719782"/>
              <a:gd name="connsiteY2" fmla="*/ 47 h 1859118"/>
              <a:gd name="connsiteX3" fmla="*/ 3620656 w 4719782"/>
              <a:gd name="connsiteY3" fmla="*/ 1644118 h 1859118"/>
              <a:gd name="connsiteX4" fmla="*/ 4719782 w 4719782"/>
              <a:gd name="connsiteY4" fmla="*/ 1819611 h 1859118"/>
              <a:gd name="connsiteX0" fmla="*/ 0 w 4756727"/>
              <a:gd name="connsiteY0" fmla="*/ 1856555 h 1872094"/>
              <a:gd name="connsiteX1" fmla="*/ 905164 w 4756727"/>
              <a:gd name="connsiteY1" fmla="*/ 1699538 h 1872094"/>
              <a:gd name="connsiteX2" fmla="*/ 2346037 w 4756727"/>
              <a:gd name="connsiteY2" fmla="*/ 47 h 1872094"/>
              <a:gd name="connsiteX3" fmla="*/ 3657601 w 4756727"/>
              <a:gd name="connsiteY3" fmla="*/ 1644118 h 1872094"/>
              <a:gd name="connsiteX4" fmla="*/ 4756727 w 4756727"/>
              <a:gd name="connsiteY4" fmla="*/ 1819611 h 1872094"/>
              <a:gd name="connsiteX0" fmla="*/ 0 w 4756727"/>
              <a:gd name="connsiteY0" fmla="*/ 1856555 h 1888342"/>
              <a:gd name="connsiteX1" fmla="*/ 905164 w 4756727"/>
              <a:gd name="connsiteY1" fmla="*/ 1699538 h 1888342"/>
              <a:gd name="connsiteX2" fmla="*/ 2346037 w 4756727"/>
              <a:gd name="connsiteY2" fmla="*/ 47 h 1888342"/>
              <a:gd name="connsiteX3" fmla="*/ 3657601 w 4756727"/>
              <a:gd name="connsiteY3" fmla="*/ 1644118 h 1888342"/>
              <a:gd name="connsiteX4" fmla="*/ 4756727 w 4756727"/>
              <a:gd name="connsiteY4" fmla="*/ 1819611 h 1888342"/>
              <a:gd name="connsiteX0" fmla="*/ 0 w 4378036"/>
              <a:gd name="connsiteY0" fmla="*/ 1856555 h 1888342"/>
              <a:gd name="connsiteX1" fmla="*/ 905164 w 4378036"/>
              <a:gd name="connsiteY1" fmla="*/ 1699538 h 1888342"/>
              <a:gd name="connsiteX2" fmla="*/ 2346037 w 4378036"/>
              <a:gd name="connsiteY2" fmla="*/ 47 h 1888342"/>
              <a:gd name="connsiteX3" fmla="*/ 3657601 w 4378036"/>
              <a:gd name="connsiteY3" fmla="*/ 1644118 h 1888342"/>
              <a:gd name="connsiteX4" fmla="*/ 4378036 w 4378036"/>
              <a:gd name="connsiteY4" fmla="*/ 1828847 h 188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8036" h="1888342">
                <a:moveTo>
                  <a:pt x="0" y="1856555"/>
                </a:moveTo>
                <a:cubicBezTo>
                  <a:pt x="340206" y="1841161"/>
                  <a:pt x="514158" y="2008956"/>
                  <a:pt x="905164" y="1699538"/>
                </a:cubicBezTo>
                <a:cubicBezTo>
                  <a:pt x="1296170" y="1390120"/>
                  <a:pt x="1887298" y="9284"/>
                  <a:pt x="2346037" y="47"/>
                </a:cubicBezTo>
                <a:cubicBezTo>
                  <a:pt x="2804776" y="-9190"/>
                  <a:pt x="3255819" y="1340857"/>
                  <a:pt x="3657601" y="1644118"/>
                </a:cubicBezTo>
                <a:cubicBezTo>
                  <a:pt x="4059383" y="1947379"/>
                  <a:pt x="4230254" y="1853477"/>
                  <a:pt x="4378036" y="1828847"/>
                </a:cubicBezTo>
              </a:path>
            </a:pathLst>
          </a:custGeom>
          <a:noFill/>
          <a:ln w="50800">
            <a:gradFill>
              <a:gsLst>
                <a:gs pos="100000">
                  <a:schemeClr val="tx2">
                    <a:lumMod val="20000"/>
                    <a:lumOff val="80000"/>
                  </a:schemeClr>
                </a:gs>
                <a:gs pos="0">
                  <a:srgbClr val="C00000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057FEC-F0EB-49D5-AA38-EAD16C37FCBC}"/>
              </a:ext>
            </a:extLst>
          </p:cNvPr>
          <p:cNvCxnSpPr>
            <a:cxnSpLocks/>
          </p:cNvCxnSpPr>
          <p:nvPr/>
        </p:nvCxnSpPr>
        <p:spPr bwMode="gray">
          <a:xfrm>
            <a:off x="9194246" y="4144033"/>
            <a:ext cx="0" cy="1183533"/>
          </a:xfrm>
          <a:prstGeom prst="line">
            <a:avLst/>
          </a:prstGeom>
          <a:ln w="25400">
            <a:gradFill>
              <a:gsLst>
                <a:gs pos="100000">
                  <a:schemeClr val="tx2">
                    <a:lumMod val="20000"/>
                    <a:lumOff val="80000"/>
                  </a:schemeClr>
                </a:gs>
                <a:gs pos="0">
                  <a:srgbClr val="C00000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A9C1DA-4004-4B86-968F-040F6C4228DE}"/>
              </a:ext>
            </a:extLst>
          </p:cNvPr>
          <p:cNvCxnSpPr>
            <a:cxnSpLocks/>
          </p:cNvCxnSpPr>
          <p:nvPr/>
        </p:nvCxnSpPr>
        <p:spPr bwMode="gray">
          <a:xfrm>
            <a:off x="9847012" y="3535173"/>
            <a:ext cx="0" cy="1792393"/>
          </a:xfrm>
          <a:prstGeom prst="line">
            <a:avLst/>
          </a:prstGeom>
          <a:ln w="25400">
            <a:gradFill>
              <a:gsLst>
                <a:gs pos="100000">
                  <a:schemeClr val="tx2">
                    <a:lumMod val="20000"/>
                    <a:lumOff val="80000"/>
                  </a:schemeClr>
                </a:gs>
                <a:gs pos="0">
                  <a:srgbClr val="C00000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8F964B-0173-456D-8109-5F02B4FCED4B}"/>
              </a:ext>
            </a:extLst>
          </p:cNvPr>
          <p:cNvCxnSpPr>
            <a:cxnSpLocks/>
          </p:cNvCxnSpPr>
          <p:nvPr/>
        </p:nvCxnSpPr>
        <p:spPr bwMode="gray">
          <a:xfrm>
            <a:off x="10478099" y="4052948"/>
            <a:ext cx="0" cy="1291653"/>
          </a:xfrm>
          <a:prstGeom prst="line">
            <a:avLst/>
          </a:prstGeom>
          <a:ln w="25400">
            <a:gradFill>
              <a:gsLst>
                <a:gs pos="100000">
                  <a:schemeClr val="tx2">
                    <a:lumMod val="20000"/>
                    <a:lumOff val="80000"/>
                  </a:schemeClr>
                </a:gs>
                <a:gs pos="0">
                  <a:srgbClr val="C00000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2520588-F386-4523-8A22-3588EA370262}"/>
              </a:ext>
            </a:extLst>
          </p:cNvPr>
          <p:cNvSpPr txBox="1">
            <a:spLocks/>
          </p:cNvSpPr>
          <p:nvPr/>
        </p:nvSpPr>
        <p:spPr bwMode="black">
          <a:xfrm>
            <a:off x="8487984" y="5026710"/>
            <a:ext cx="640856" cy="351656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1100">
                <a:solidFill>
                  <a:srgbClr val="C00000"/>
                </a:solidFill>
              </a:rPr>
              <a:t>Early</a:t>
            </a:r>
            <a:br>
              <a:rPr lang="en-US" sz="1100">
                <a:solidFill>
                  <a:srgbClr val="C00000"/>
                </a:solidFill>
              </a:rPr>
            </a:br>
            <a:r>
              <a:rPr lang="en-US" sz="1100">
                <a:solidFill>
                  <a:srgbClr val="C00000"/>
                </a:solidFill>
              </a:rPr>
              <a:t>adopters 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D4F692D-D36C-49FA-BC09-A5C971EE7FF6}"/>
              </a:ext>
            </a:extLst>
          </p:cNvPr>
          <p:cNvSpPr txBox="1">
            <a:spLocks/>
          </p:cNvSpPr>
          <p:nvPr/>
        </p:nvSpPr>
        <p:spPr bwMode="black">
          <a:xfrm>
            <a:off x="9213789" y="5026710"/>
            <a:ext cx="640856" cy="351656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1100">
                <a:solidFill>
                  <a:srgbClr val="C00000"/>
                </a:solidFill>
              </a:rPr>
              <a:t>Early</a:t>
            </a:r>
            <a:br>
              <a:rPr lang="en-US" sz="1100">
                <a:solidFill>
                  <a:srgbClr val="C00000"/>
                </a:solidFill>
              </a:rPr>
            </a:br>
            <a:r>
              <a:rPr lang="en-US" sz="1100">
                <a:solidFill>
                  <a:srgbClr val="C00000"/>
                </a:solidFill>
              </a:rPr>
              <a:t>majority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B2D09A8-2533-4F1A-89D7-D11B95BE0D46}"/>
              </a:ext>
            </a:extLst>
          </p:cNvPr>
          <p:cNvSpPr txBox="1">
            <a:spLocks/>
          </p:cNvSpPr>
          <p:nvPr/>
        </p:nvSpPr>
        <p:spPr bwMode="black">
          <a:xfrm>
            <a:off x="9864415" y="5033671"/>
            <a:ext cx="640856" cy="351656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1100">
                <a:solidFill>
                  <a:srgbClr val="C00000"/>
                </a:solidFill>
              </a:rPr>
              <a:t>Late</a:t>
            </a:r>
            <a:br>
              <a:rPr lang="en-US" sz="1100">
                <a:solidFill>
                  <a:srgbClr val="C00000"/>
                </a:solidFill>
              </a:rPr>
            </a:br>
            <a:r>
              <a:rPr lang="en-US" sz="1100">
                <a:solidFill>
                  <a:srgbClr val="C00000"/>
                </a:solidFill>
              </a:rPr>
              <a:t>majority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A1D73AD4-DDE2-4A74-8191-7974389302C6}"/>
              </a:ext>
            </a:extLst>
          </p:cNvPr>
          <p:cNvSpPr txBox="1">
            <a:spLocks/>
          </p:cNvSpPr>
          <p:nvPr/>
        </p:nvSpPr>
        <p:spPr bwMode="black">
          <a:xfrm>
            <a:off x="10534585" y="5009828"/>
            <a:ext cx="640856" cy="351656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br>
              <a:rPr lang="en-US" sz="1100">
                <a:solidFill>
                  <a:srgbClr val="C00000"/>
                </a:solidFill>
              </a:rPr>
            </a:br>
            <a:r>
              <a:rPr lang="en-US" sz="1100">
                <a:solidFill>
                  <a:srgbClr val="C00000"/>
                </a:solidFill>
              </a:rPr>
              <a:t>Laggards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3110E24-0C24-4C99-A581-7C4797CCA5B5}"/>
              </a:ext>
            </a:extLst>
          </p:cNvPr>
          <p:cNvSpPr/>
          <p:nvPr/>
        </p:nvSpPr>
        <p:spPr bwMode="gray">
          <a:xfrm>
            <a:off x="9062125" y="2457468"/>
            <a:ext cx="1569775" cy="318607"/>
          </a:xfrm>
          <a:prstGeom prst="wedgeRectCallout">
            <a:avLst>
              <a:gd name="adj1" fmla="val -3932"/>
              <a:gd name="adj2" fmla="val 256926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rgbClr val="C00000"/>
                </a:solidFill>
              </a:rPr>
              <a:t>Platform onboarding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5B7A2B8-0DBE-4A18-9611-3B6931EBD2A7}"/>
              </a:ext>
            </a:extLst>
          </p:cNvPr>
          <p:cNvSpPr/>
          <p:nvPr/>
        </p:nvSpPr>
        <p:spPr bwMode="gray">
          <a:xfrm>
            <a:off x="5643563" y="3417683"/>
            <a:ext cx="2882848" cy="391066"/>
          </a:xfrm>
          <a:prstGeom prst="wedgeRectCallout">
            <a:avLst>
              <a:gd name="adj1" fmla="val 74475"/>
              <a:gd name="adj2" fmla="val 100875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C00000"/>
                </a:solidFill>
              </a:rPr>
              <a:t>Change verification and troubleshooting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C799830-93E0-45C2-B5DE-811E31D6063E}"/>
              </a:ext>
            </a:extLst>
          </p:cNvPr>
          <p:cNvSpPr/>
          <p:nvPr/>
        </p:nvSpPr>
        <p:spPr bwMode="gray">
          <a:xfrm>
            <a:off x="5476679" y="5218409"/>
            <a:ext cx="1689296" cy="477664"/>
          </a:xfrm>
          <a:prstGeom prst="wedgeRectCallout">
            <a:avLst>
              <a:gd name="adj1" fmla="val 71465"/>
              <a:gd name="adj2" fmla="val -36116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C00000"/>
                </a:solidFill>
              </a:rPr>
              <a:t>Capacity management and trend detection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4A0F6D6-79FD-4A70-AE66-E153F6B73739}"/>
              </a:ext>
            </a:extLst>
          </p:cNvPr>
          <p:cNvSpPr/>
          <p:nvPr/>
        </p:nvSpPr>
        <p:spPr bwMode="gray">
          <a:xfrm>
            <a:off x="6396435" y="3913146"/>
            <a:ext cx="1865743" cy="336389"/>
          </a:xfrm>
          <a:prstGeom prst="wedgeRectCallout">
            <a:avLst>
              <a:gd name="adj1" fmla="val 89224"/>
              <a:gd name="adj2" fmla="val 72858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rgbClr val="C00000"/>
                </a:solidFill>
              </a:rPr>
              <a:t>Anomaly detection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7DFECE2-7387-4E11-9EF5-55DB1D783FB5}"/>
              </a:ext>
            </a:extLst>
          </p:cNvPr>
          <p:cNvSpPr/>
          <p:nvPr/>
        </p:nvSpPr>
        <p:spPr bwMode="gray">
          <a:xfrm>
            <a:off x="7373122" y="2861746"/>
            <a:ext cx="1865743" cy="477664"/>
          </a:xfrm>
          <a:prstGeom prst="wedgeRectCallout">
            <a:avLst>
              <a:gd name="adj1" fmla="val 64813"/>
              <a:gd name="adj2" fmla="val 109150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rgbClr val="C00000"/>
                </a:solidFill>
              </a:rPr>
              <a:t>IETF vendor, operator and university colaboration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7D47C84-78F5-4035-82EC-1E368EFC58D5}"/>
              </a:ext>
            </a:extLst>
          </p:cNvPr>
          <p:cNvSpPr/>
          <p:nvPr/>
        </p:nvSpPr>
        <p:spPr bwMode="gray">
          <a:xfrm>
            <a:off x="6097672" y="4718134"/>
            <a:ext cx="1635786" cy="358523"/>
          </a:xfrm>
          <a:prstGeom prst="wedgeRectCallout">
            <a:avLst>
              <a:gd name="adj1" fmla="val 95861"/>
              <a:gd name="adj2" fmla="val 71210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C00000"/>
                </a:solidFill>
              </a:rPr>
              <a:t>Network visualization</a:t>
            </a:r>
          </a:p>
        </p:txBody>
      </p:sp>
      <p:pic>
        <p:nvPicPr>
          <p:cNvPr id="21" name="Grafik 185">
            <a:extLst>
              <a:ext uri="{FF2B5EF4-FFF2-40B4-BE49-F238E27FC236}">
                <a16:creationId xmlns:a16="http://schemas.microsoft.com/office/drawing/2014/main" id="{D06B0BCF-1F63-425B-9A75-4E508B34D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9682" y="4540488"/>
            <a:ext cx="409069" cy="409069"/>
          </a:xfrm>
          <a:prstGeom prst="rect">
            <a:avLst/>
          </a:prstGeom>
        </p:spPr>
      </p:pic>
      <p:pic>
        <p:nvPicPr>
          <p:cNvPr id="22" name="Grafik 317">
            <a:extLst>
              <a:ext uri="{FF2B5EF4-FFF2-40B4-BE49-F238E27FC236}">
                <a16:creationId xmlns:a16="http://schemas.microsoft.com/office/drawing/2014/main" id="{E8E49403-B152-4F6C-891A-544BC8B56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4949" y="4576915"/>
            <a:ext cx="409069" cy="409069"/>
          </a:xfrm>
          <a:prstGeom prst="rect">
            <a:avLst/>
          </a:prstGeom>
        </p:spPr>
      </p:pic>
      <p:pic>
        <p:nvPicPr>
          <p:cNvPr id="23" name="Grafik 8">
            <a:extLst>
              <a:ext uri="{FF2B5EF4-FFF2-40B4-BE49-F238E27FC236}">
                <a16:creationId xmlns:a16="http://schemas.microsoft.com/office/drawing/2014/main" id="{80C9B0E7-FC19-48AA-BBDE-FDF58F4AC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2095" y="4583876"/>
            <a:ext cx="409069" cy="40906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91AACE7-2683-4856-8C28-9770EF7202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1026" y="4529699"/>
            <a:ext cx="410400" cy="410400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18BF4E2A-FA22-4171-BB28-F63F1819D0D8}"/>
              </a:ext>
            </a:extLst>
          </p:cNvPr>
          <p:cNvSpPr/>
          <p:nvPr/>
        </p:nvSpPr>
        <p:spPr bwMode="gray">
          <a:xfrm>
            <a:off x="6266037" y="4335801"/>
            <a:ext cx="1865743" cy="336389"/>
          </a:xfrm>
          <a:prstGeom prst="wedgeRectCallout">
            <a:avLst>
              <a:gd name="adj1" fmla="val 84119"/>
              <a:gd name="adj2" fmla="val 84184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C00000"/>
                </a:solidFill>
              </a:rPr>
              <a:t>SLO Reporting</a:t>
            </a:r>
          </a:p>
        </p:txBody>
      </p:sp>
    </p:spTree>
    <p:extLst>
      <p:ext uri="{BB962C8B-B14F-4D97-AF65-F5344CB8AC3E}">
        <p14:creationId xmlns:p14="http://schemas.microsoft.com/office/powerpoint/2010/main" val="28079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3" y="1690688"/>
            <a:ext cx="5684362" cy="4917502"/>
          </a:xfrm>
        </p:spPr>
        <p:txBody>
          <a:bodyPr>
            <a:normAutofit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defines two key data engineering tools to reduce collected and exported amount of data. </a:t>
            </a:r>
            <a:r>
              <a:rPr lang="en-US" sz="1700" b="1" dirty="0"/>
              <a:t>Sampling and Aggregation. </a:t>
            </a:r>
            <a:r>
              <a:rPr lang="en-US" sz="1700" dirty="0"/>
              <a:t>Enabling </a:t>
            </a:r>
            <a:r>
              <a:rPr lang="en-US" sz="1700" b="1" dirty="0"/>
              <a:t>a statistical view from the network usage. </a:t>
            </a:r>
            <a:r>
              <a:rPr lang="en-US" sz="1700" dirty="0"/>
              <a:t>Also called </a:t>
            </a:r>
            <a:r>
              <a:rPr lang="en-US" sz="1700" b="1" dirty="0"/>
              <a:t>connectivity matrix.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</a:t>
            </a:r>
            <a:r>
              <a:rPr lang="en-US" sz="1700" b="1" dirty="0"/>
              <a:t>measures packets and bytes </a:t>
            </a:r>
            <a:r>
              <a:rPr lang="en-US" sz="1700" dirty="0"/>
              <a:t>and give </a:t>
            </a:r>
            <a:r>
              <a:rPr lang="en-US" sz="1700" b="1" dirty="0"/>
              <a:t>device and control-plane context</a:t>
            </a:r>
            <a:r>
              <a:rPr lang="en-US" sz="1700" dirty="0"/>
              <a:t>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</a:t>
            </a:r>
            <a:r>
              <a:rPr lang="en-US" sz="1700" b="1" dirty="0" err="1"/>
              <a:t>Inband</a:t>
            </a:r>
            <a:r>
              <a:rPr lang="en-US" sz="1700" b="1" dirty="0"/>
              <a:t> Telemetry</a:t>
            </a:r>
            <a:r>
              <a:rPr lang="en-US" sz="1700" dirty="0"/>
              <a:t>, </a:t>
            </a:r>
            <a:r>
              <a:rPr lang="en-US" sz="1700" dirty="0" err="1"/>
              <a:t>iOAM</a:t>
            </a:r>
            <a:r>
              <a:rPr lang="en-US" sz="1700" dirty="0"/>
              <a:t>, Path Tracing and </a:t>
            </a:r>
            <a:r>
              <a:rPr lang="en-US" sz="1700" dirty="0" err="1"/>
              <a:t>iFIT</a:t>
            </a:r>
            <a:r>
              <a:rPr lang="en-US" sz="1700" dirty="0"/>
              <a:t>, </a:t>
            </a:r>
            <a:r>
              <a:rPr lang="en-US" sz="1700" b="1" dirty="0"/>
              <a:t>delay can be measured </a:t>
            </a:r>
            <a:r>
              <a:rPr lang="en-US" sz="1700" dirty="0"/>
              <a:t>actively (probing) or passively. Metrics are exposed on every node, postcards or only at the last node (passport).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b="1" dirty="0"/>
              <a:t>IPFIX </a:t>
            </a:r>
            <a:r>
              <a:rPr lang="de-CH" sz="1700" b="1" dirty="0" err="1"/>
              <a:t>lacks</a:t>
            </a:r>
            <a:r>
              <a:rPr lang="de-CH" sz="1700" b="1" dirty="0"/>
              <a:t> </a:t>
            </a:r>
            <a:r>
              <a:rPr lang="de-CH" sz="1700" b="1" dirty="0" err="1"/>
              <a:t>the</a:t>
            </a:r>
            <a:r>
              <a:rPr lang="de-CH" sz="1700" b="1" dirty="0"/>
              <a:t> </a:t>
            </a:r>
            <a:r>
              <a:rPr lang="de-CH" sz="1700" b="1" dirty="0" err="1"/>
              <a:t>ability</a:t>
            </a:r>
            <a:r>
              <a:rPr lang="de-CH" sz="1700" b="1" dirty="0"/>
              <a:t> </a:t>
            </a:r>
            <a:r>
              <a:rPr lang="de-CH" sz="1700" b="1" dirty="0" err="1"/>
              <a:t>to</a:t>
            </a:r>
            <a:r>
              <a:rPr lang="de-CH" sz="1700" b="1" dirty="0"/>
              <a:t> </a:t>
            </a:r>
            <a:r>
              <a:rPr lang="de-CH" sz="1700" b="1" dirty="0" err="1"/>
              <a:t>export</a:t>
            </a:r>
            <a:r>
              <a:rPr lang="de-CH" sz="1700" b="1" dirty="0"/>
              <a:t> </a:t>
            </a:r>
            <a:r>
              <a:rPr lang="de-CH" sz="1700" b="1" dirty="0" err="1"/>
              <a:t>delay</a:t>
            </a:r>
            <a:r>
              <a:rPr lang="en-US" sz="1700" b="1" dirty="0"/>
              <a:t>. </a:t>
            </a:r>
            <a:r>
              <a:rPr lang="en-US" sz="1700" dirty="0"/>
              <a:t>A key element for monitoring Customer Service Level Agreements.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Inband</a:t>
            </a:r>
            <a:r>
              <a:rPr lang="en-US" sz="1700" b="1" dirty="0"/>
              <a:t> Telemetry lacks Flow Aggregation support </a:t>
            </a:r>
            <a:r>
              <a:rPr lang="en-US" sz="1700" dirty="0"/>
              <a:t>as defined in RFC 7015. Therefore, </a:t>
            </a:r>
            <a:r>
              <a:rPr lang="en-US" sz="1700" b="1" dirty="0"/>
              <a:t>scalability</a:t>
            </a:r>
            <a:r>
              <a:rPr lang="en-US" sz="1700" dirty="0"/>
              <a:t> in terms of data export and collection is </a:t>
            </a:r>
            <a:r>
              <a:rPr lang="en-US" sz="1700" b="1" dirty="0"/>
              <a:t>drastically limited </a:t>
            </a:r>
            <a:r>
              <a:rPr lang="en-US" sz="1700" dirty="0"/>
              <a:t>today.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draft-</a:t>
            </a:r>
            <a:r>
              <a:rPr lang="en-US" sz="1700" dirty="0" err="1"/>
              <a:t>tgraf</a:t>
            </a:r>
            <a:r>
              <a:rPr lang="en-US" sz="1700" dirty="0"/>
              <a:t>-opsawg-</a:t>
            </a:r>
            <a:r>
              <a:rPr lang="en-US" sz="1700" dirty="0" err="1"/>
              <a:t>ipfix</a:t>
            </a:r>
            <a:r>
              <a:rPr lang="en-US" sz="1700" dirty="0"/>
              <a:t>-</a:t>
            </a:r>
            <a:r>
              <a:rPr lang="en-US" sz="1700" dirty="0" err="1"/>
              <a:t>inband</a:t>
            </a:r>
            <a:r>
              <a:rPr lang="en-US" sz="1700" dirty="0"/>
              <a:t>-telemetry enables IPFIX to export delay while preserving the ability to aggregate and also </a:t>
            </a:r>
            <a:r>
              <a:rPr lang="en-US" sz="1700" b="1" dirty="0"/>
              <a:t>adds the </a:t>
            </a:r>
            <a:r>
              <a:rPr lang="en-US" sz="1700" b="1" dirty="0" err="1"/>
              <a:t>Inband</a:t>
            </a:r>
            <a:r>
              <a:rPr lang="en-US" sz="1700" b="1" dirty="0"/>
              <a:t> Telemetry path delay metric definition</a:t>
            </a:r>
            <a:r>
              <a:rPr lang="en-US" sz="1700" dirty="0"/>
              <a:t> in the performance registry for proper delay definition.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555EC-7097-40D7-9353-664AF0ED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05062"/>
            <a:ext cx="4552951" cy="47202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err="1"/>
              <a:t>Inband</a:t>
            </a:r>
            <a:r>
              <a:rPr lang="en-US" sz="3100" b="1" dirty="0"/>
              <a:t> Telemetry with IPFIX Flow-Aggregation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Aggregate and sample as early as possible – Chose your Cardinality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484" y="1690688"/>
            <a:ext cx="5494712" cy="4683795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Packets are captured ingress with an optional sampler, data-plane dimensions extracted, enriched with device and control-plane dimensions and </a:t>
            </a:r>
            <a:r>
              <a:rPr lang="en-US" sz="1700" b="1" dirty="0"/>
              <a:t>added with a unique flow ID to a flow cache on the node for aggregation.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data-plane dimensions answers </a:t>
            </a:r>
            <a:r>
              <a:rPr lang="en-US" sz="1700" b="1" dirty="0"/>
              <a:t>which packet</a:t>
            </a:r>
            <a:r>
              <a:rPr lang="en-US" sz="1700" dirty="0"/>
              <a:t>. The control-plane </a:t>
            </a:r>
            <a:r>
              <a:rPr lang="en-US" sz="1700" b="1" dirty="0"/>
              <a:t>which service</a:t>
            </a:r>
            <a:r>
              <a:rPr lang="en-US" sz="1700" dirty="0"/>
              <a:t>. The device dimensions </a:t>
            </a:r>
            <a:r>
              <a:rPr lang="en-US" sz="1700" b="1" dirty="0"/>
              <a:t>where in the network</a:t>
            </a:r>
            <a:r>
              <a:rPr lang="en-US" sz="17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b="1" dirty="0"/>
              <a:t>a timestamp and optionally a direct export tag is added </a:t>
            </a:r>
            <a:r>
              <a:rPr lang="en-US" sz="1700" dirty="0"/>
              <a:t>to the packet header when entering the </a:t>
            </a:r>
            <a:r>
              <a:rPr lang="en-US" sz="1700" dirty="0" err="1"/>
              <a:t>Inband</a:t>
            </a:r>
            <a:r>
              <a:rPr lang="en-US" sz="1700" dirty="0"/>
              <a:t> Telemetry domain.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Each subsequent packet for the same flow increases byte and packet count. Each new flow creates a new flow ID in the flow cache.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dirty="0"/>
              <a:t>At each node in transit (postcard) or only at the last node (passport), </a:t>
            </a:r>
            <a:r>
              <a:rPr lang="en-US" sz="1700" b="1" dirty="0"/>
              <a:t>the delay is calculated by comparing the timestamp in the packet and when packet is received </a:t>
            </a:r>
            <a:r>
              <a:rPr lang="en-US" sz="1700" dirty="0"/>
              <a:t>on the node</a:t>
            </a:r>
            <a:r>
              <a:rPr lang="en-US" sz="1700" b="1" dirty="0"/>
              <a:t>. Delay is populated into the flow cache besides packet and byte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944B9-0180-4946-A0EF-FB3A1E94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0" y="1690688"/>
            <a:ext cx="4885090" cy="4683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E59DD-77FD-4C84-B32D-07354C792469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Measure delay and give network context</a:t>
            </a:r>
            <a:br>
              <a:rPr lang="en-GB" sz="32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Enabling a statistical network delay view</a:t>
            </a:r>
          </a:p>
        </p:txBody>
      </p:sp>
    </p:spTree>
    <p:extLst>
      <p:ext uri="{BB962C8B-B14F-4D97-AF65-F5344CB8AC3E}">
        <p14:creationId xmlns:p14="http://schemas.microsoft.com/office/powerpoint/2010/main" val="375629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Performance Registry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Defining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116" cy="4351338"/>
          </a:xfrm>
        </p:spPr>
        <p:txBody>
          <a:bodyPr>
            <a:noAutofit/>
          </a:bodyPr>
          <a:lstStyle/>
          <a:p>
            <a:r>
              <a:rPr lang="en-US" sz="1700" b="1" dirty="0"/>
              <a:t>4 new IP One-Way Delay Hybrid Type I Passive Registry Entries. </a:t>
            </a:r>
            <a:br>
              <a:rPr lang="en-US" sz="1700" b="1" dirty="0"/>
            </a:br>
            <a:br>
              <a:rPr lang="en-US" sz="1700" b="1" dirty="0"/>
            </a:br>
            <a:r>
              <a:rPr lang="en-US" sz="1700" dirty="0"/>
              <a:t>Path delay between the IOAM encapsulation node and the local node with the IOAM domain (either an IOAM transit node or an IOAM decapsulation node).</a:t>
            </a:r>
            <a:br>
              <a:rPr lang="en-US" sz="1700" dirty="0"/>
            </a:br>
            <a:endParaRPr lang="en-US" sz="1700" b="1" dirty="0"/>
          </a:p>
          <a:p>
            <a:pPr lvl="1"/>
            <a:r>
              <a:rPr lang="en-US" sz="1700" b="1" dirty="0"/>
              <a:t>Minimum Delay </a:t>
            </a:r>
            <a:r>
              <a:rPr lang="en-US" sz="1700" dirty="0"/>
              <a:t>– Describing the lowest delay of all accounted packets for a given flow id.</a:t>
            </a:r>
          </a:p>
          <a:p>
            <a:pPr lvl="1"/>
            <a:r>
              <a:rPr lang="en-US" sz="1700" b="1" dirty="0"/>
              <a:t>Maximum Delay </a:t>
            </a:r>
            <a:r>
              <a:rPr lang="en-US" sz="1700" dirty="0"/>
              <a:t>– Describing the highest delay of all accounted packets for a given flow id.</a:t>
            </a:r>
          </a:p>
          <a:p>
            <a:pPr lvl="1"/>
            <a:r>
              <a:rPr lang="en-US" sz="1700" b="1" dirty="0"/>
              <a:t>Sum of the Delay </a:t>
            </a:r>
            <a:r>
              <a:rPr lang="en-US" sz="1700" dirty="0"/>
              <a:t>– Describing the summed delay of all accounted packets for a given flow id.</a:t>
            </a:r>
          </a:p>
          <a:p>
            <a:pPr lvl="1"/>
            <a:r>
              <a:rPr lang="en-US" sz="1700" b="1" dirty="0"/>
              <a:t>Mean Delay </a:t>
            </a:r>
            <a:r>
              <a:rPr lang="en-US" sz="1700" dirty="0"/>
              <a:t>– Describing the average delay of all accounted packets for a given flow id. Applicable only on data collection.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AF276-B346-4EFE-A473-E5A230C4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45" y="1272618"/>
            <a:ext cx="4838261" cy="467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IPFIX Registry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Defining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116" cy="4351338"/>
          </a:xfrm>
        </p:spPr>
        <p:txBody>
          <a:bodyPr>
            <a:noAutofit/>
          </a:bodyPr>
          <a:lstStyle/>
          <a:p>
            <a:r>
              <a:rPr lang="en-US" sz="1700" b="1" dirty="0"/>
              <a:t>8 new Path Delay Registry Entries. </a:t>
            </a:r>
            <a:br>
              <a:rPr lang="en-US" sz="1700" b="1" dirty="0"/>
            </a:br>
            <a:br>
              <a:rPr lang="en-US" sz="1700" b="1" dirty="0"/>
            </a:br>
            <a:r>
              <a:rPr lang="en-US" sz="1700" dirty="0"/>
              <a:t>Corresponds to the entries in the performance registry.</a:t>
            </a:r>
            <a:br>
              <a:rPr lang="en-US" sz="1700" dirty="0"/>
            </a:br>
            <a:endParaRPr lang="en-US" sz="1700" b="1" dirty="0"/>
          </a:p>
          <a:p>
            <a:pPr lvl="1"/>
            <a:r>
              <a:rPr lang="en-US" sz="1700" b="1" dirty="0"/>
              <a:t>Minimum Delay </a:t>
            </a:r>
            <a:r>
              <a:rPr lang="en-US" sz="1700" dirty="0"/>
              <a:t>– Describing the lowest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Maximum Delay </a:t>
            </a:r>
            <a:r>
              <a:rPr lang="en-US" sz="1700" dirty="0"/>
              <a:t>– Describing the highest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Sum of the Delay </a:t>
            </a:r>
            <a:r>
              <a:rPr lang="en-US" sz="1700" dirty="0"/>
              <a:t>– Describing the summed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Mean Delay </a:t>
            </a:r>
            <a:r>
              <a:rPr lang="en-US" sz="1700" dirty="0"/>
              <a:t>– Describing the average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 Applicable only on data collection.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11AB1-E996-44EB-90E9-D57B66FB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16" y="1216057"/>
            <a:ext cx="4928527" cy="48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Export of Forwarding Path Delay in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on technical feasibility. Others showing interest.</a:t>
            </a:r>
          </a:p>
          <a:p>
            <a:r>
              <a:rPr lang="en-US" sz="2000" dirty="0"/>
              <a:t>INSA Lyon working on running open-source code in FD.io VPP. </a:t>
            </a:r>
            <a:r>
              <a:rPr lang="en-US" sz="2000" b="1" dirty="0"/>
              <a:t>Will be shown at IETF 115 hackathon.</a:t>
            </a:r>
          </a:p>
          <a:p>
            <a:r>
              <a:rPr lang="en-US" sz="2000" dirty="0"/>
              <a:t>Draft version -01 will contain data record and template examples.</a:t>
            </a:r>
          </a:p>
          <a:p>
            <a:r>
              <a:rPr lang="en-US" sz="2000" b="1" dirty="0"/>
              <a:t>-&gt; Requesting review and collecting comments in OPSAWG and IPPM working groups.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07EF-23F0-46BB-B6AF-43249254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43" y="886691"/>
            <a:ext cx="2956799" cy="4072457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28.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912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Performance Registry Defining new entries</vt:lpstr>
      <vt:lpstr>IPFIX Registry Defining new entries</vt:lpstr>
      <vt:lpstr>Export of Forwarding Path Delay in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121</cp:revision>
  <dcterms:created xsi:type="dcterms:W3CDTF">2019-11-29T14:22:02Z</dcterms:created>
  <dcterms:modified xsi:type="dcterms:W3CDTF">2022-07-28T15:19:07Z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2022-07-19T09:04:16Z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