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4" r:id="rId3"/>
    <p:sldId id="817" r:id="rId4"/>
    <p:sldId id="26413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D34EF-CEA2-4154-BF78-1DCB1789E4C5}" v="2" dt="2022-07-28T15:15:26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draft-tgraf-opsawg-ipfix-on-path-telemetry-00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253" y="1690688"/>
            <a:ext cx="5684362" cy="4917502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defines two key data engineering tools to reduce collected and exported amount of data. </a:t>
            </a:r>
            <a:r>
              <a:rPr lang="en-US" sz="1700" b="1" dirty="0"/>
              <a:t>Sampling and Aggregation. </a:t>
            </a:r>
            <a:r>
              <a:rPr lang="en-US" sz="1700" dirty="0"/>
              <a:t>Enabling </a:t>
            </a:r>
            <a:r>
              <a:rPr lang="en-US" sz="1700" b="1" dirty="0"/>
              <a:t>a statistical view from the network usage. </a:t>
            </a:r>
            <a:r>
              <a:rPr lang="en-US" sz="1700" dirty="0"/>
              <a:t>Also called </a:t>
            </a:r>
            <a:r>
              <a:rPr lang="en-US" sz="1700" b="1" dirty="0"/>
              <a:t>connectivity matrix.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dirty="0"/>
              <a:t>IPFIX </a:t>
            </a:r>
            <a:r>
              <a:rPr lang="en-US" sz="1700" b="1" dirty="0"/>
              <a:t>measures packets and bytes </a:t>
            </a:r>
            <a:r>
              <a:rPr lang="en-US" sz="1700" dirty="0"/>
              <a:t>and give </a:t>
            </a:r>
            <a:r>
              <a:rPr lang="en-US" sz="1700" b="1" dirty="0"/>
              <a:t>device and control-plane context</a:t>
            </a:r>
            <a:r>
              <a:rPr lang="en-US" sz="1700" dirty="0"/>
              <a:t>.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With </a:t>
            </a:r>
            <a:r>
              <a:rPr lang="en-US" sz="1700" b="1" dirty="0" err="1"/>
              <a:t>Inband</a:t>
            </a:r>
            <a:r>
              <a:rPr lang="en-US" sz="1700" b="1" dirty="0"/>
              <a:t> Telemetry</a:t>
            </a:r>
            <a:r>
              <a:rPr lang="en-US" sz="1700" dirty="0"/>
              <a:t>, IOAM, Path Tracing and </a:t>
            </a:r>
            <a:r>
              <a:rPr lang="en-US" sz="1700" dirty="0" err="1"/>
              <a:t>iFIT</a:t>
            </a:r>
            <a:r>
              <a:rPr lang="en-US" sz="1700" dirty="0"/>
              <a:t>, </a:t>
            </a:r>
            <a:r>
              <a:rPr lang="en-US" sz="1700" b="1" dirty="0"/>
              <a:t>delay can be measured </a:t>
            </a:r>
            <a:r>
              <a:rPr lang="en-US" sz="1700" dirty="0"/>
              <a:t>actively (probing) or passively. Metrics are exposed on every node, postcards or only at the last node (passport).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b="1" dirty="0"/>
              <a:t>IPFIX </a:t>
            </a:r>
            <a:r>
              <a:rPr lang="de-CH" sz="1700" b="1" dirty="0" err="1"/>
              <a:t>lacks</a:t>
            </a:r>
            <a:r>
              <a:rPr lang="de-CH" sz="1700" b="1" dirty="0"/>
              <a:t> </a:t>
            </a:r>
            <a:r>
              <a:rPr lang="de-CH" sz="1700" b="1" dirty="0" err="1"/>
              <a:t>the</a:t>
            </a:r>
            <a:r>
              <a:rPr lang="de-CH" sz="1700" b="1" dirty="0"/>
              <a:t> </a:t>
            </a:r>
            <a:r>
              <a:rPr lang="de-CH" sz="1700" b="1" dirty="0" err="1"/>
              <a:t>ability</a:t>
            </a:r>
            <a:r>
              <a:rPr lang="de-CH" sz="1700" b="1" dirty="0"/>
              <a:t> </a:t>
            </a:r>
            <a:r>
              <a:rPr lang="de-CH" sz="1700" b="1" dirty="0" err="1"/>
              <a:t>to</a:t>
            </a:r>
            <a:r>
              <a:rPr lang="de-CH" sz="1700" b="1" dirty="0"/>
              <a:t> </a:t>
            </a:r>
            <a:r>
              <a:rPr lang="de-CH" sz="1700" b="1" dirty="0" err="1"/>
              <a:t>export</a:t>
            </a:r>
            <a:r>
              <a:rPr lang="de-CH" sz="1700" b="1" dirty="0"/>
              <a:t> </a:t>
            </a:r>
            <a:r>
              <a:rPr lang="de-CH" sz="1700" b="1" dirty="0" err="1"/>
              <a:t>delay</a:t>
            </a:r>
            <a:r>
              <a:rPr lang="en-US" sz="1700" b="1" dirty="0"/>
              <a:t>. </a:t>
            </a:r>
            <a:r>
              <a:rPr lang="en-US" sz="1700" dirty="0"/>
              <a:t>A key element for monitoring Customer Service Level Agreements.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Inband</a:t>
            </a:r>
            <a:r>
              <a:rPr lang="en-US" sz="1700" b="1" dirty="0"/>
              <a:t> Telemetry lacks Flow Aggregation support </a:t>
            </a:r>
            <a:r>
              <a:rPr lang="en-US" sz="1700" dirty="0"/>
              <a:t>as defined in RFC 7015. Therefore, </a:t>
            </a:r>
            <a:r>
              <a:rPr lang="en-US" sz="1700" b="1" dirty="0"/>
              <a:t>scalability</a:t>
            </a:r>
            <a:r>
              <a:rPr lang="en-US" sz="1700" dirty="0"/>
              <a:t> in terms of data export and collection is </a:t>
            </a:r>
            <a:r>
              <a:rPr lang="en-US" sz="1700" b="1" dirty="0"/>
              <a:t>drastically limited </a:t>
            </a:r>
            <a:r>
              <a:rPr lang="en-US" sz="1700" dirty="0"/>
              <a:t>today.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draft-</a:t>
            </a:r>
            <a:r>
              <a:rPr lang="en-US" sz="1700" dirty="0" err="1"/>
              <a:t>tgraf</a:t>
            </a:r>
            <a:r>
              <a:rPr lang="en-US" sz="1700" dirty="0"/>
              <a:t>-opsawg-</a:t>
            </a:r>
            <a:r>
              <a:rPr lang="en-US" sz="1700" dirty="0" err="1"/>
              <a:t>ipfix</a:t>
            </a:r>
            <a:r>
              <a:rPr lang="en-US" sz="1700" dirty="0"/>
              <a:t>-on-path-telemetry enables IPFIX to export delay while preserving the ability to aggregate and also </a:t>
            </a:r>
            <a:r>
              <a:rPr lang="en-US" sz="1700" b="1" dirty="0"/>
              <a:t>adds the </a:t>
            </a:r>
            <a:r>
              <a:rPr lang="en-US" sz="1700" b="1" dirty="0" err="1"/>
              <a:t>Inband</a:t>
            </a:r>
            <a:r>
              <a:rPr lang="en-US" sz="1700" b="1" dirty="0"/>
              <a:t> Telemetry path delay metric definition</a:t>
            </a:r>
            <a:r>
              <a:rPr lang="en-US" sz="1700" dirty="0"/>
              <a:t> in the performance registry for proper delay definition.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555EC-7097-40D7-9353-664AF0ED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805062"/>
            <a:ext cx="4552951" cy="472028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On-Path Delay </a:t>
            </a:r>
            <a:r>
              <a:rPr lang="en-US" sz="3100" b="1" dirty="0"/>
              <a:t>with IPFIX Flow-Aggregation</a:t>
            </a:r>
            <a:br>
              <a:rPr lang="en-GB" sz="28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Aggregate and sample as early as possible – Chose your Cardinality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484" y="1690688"/>
            <a:ext cx="5494712" cy="4683795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Packets are captured ingress with an optional sampler, data-plane dimensions extracted, enriched with device and control-plane dimensions and </a:t>
            </a:r>
            <a:r>
              <a:rPr lang="en-US" sz="1700" b="1" dirty="0"/>
              <a:t>added with a unique flow ID to a flow cache on the node for aggregation.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data-plane dimensions answers </a:t>
            </a:r>
            <a:r>
              <a:rPr lang="en-US" sz="1700" b="1" dirty="0"/>
              <a:t>which packet</a:t>
            </a:r>
            <a:r>
              <a:rPr lang="en-US" sz="1700" dirty="0"/>
              <a:t>. The control-plane </a:t>
            </a:r>
            <a:r>
              <a:rPr lang="en-US" sz="1700" b="1" dirty="0"/>
              <a:t>which service</a:t>
            </a:r>
            <a:r>
              <a:rPr lang="en-US" sz="1700" dirty="0"/>
              <a:t>. The device dimensions </a:t>
            </a:r>
            <a:r>
              <a:rPr lang="en-US" sz="1700" b="1" dirty="0"/>
              <a:t>where in the network</a:t>
            </a:r>
            <a:r>
              <a:rPr lang="en-US" sz="1700" dirty="0"/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b="1" dirty="0"/>
              <a:t>a timestamp and optionally a direct export tag is added </a:t>
            </a:r>
            <a:r>
              <a:rPr lang="en-US" sz="1700" dirty="0"/>
              <a:t>to the packet header when entering the </a:t>
            </a:r>
            <a:r>
              <a:rPr lang="en-US" sz="1700" dirty="0" err="1"/>
              <a:t>Inband</a:t>
            </a:r>
            <a:r>
              <a:rPr lang="en-US" sz="1700" dirty="0"/>
              <a:t> Telemetry domain.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Each subsequent packet for the same flow increases byte and packet count. Each new flow creates a new flow ID in the flow cache.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de-CH" sz="1700" dirty="0">
                <a:solidFill>
                  <a:srgbClr val="FF0000"/>
                </a:solidFill>
              </a:rPr>
              <a:t>In </a:t>
            </a:r>
            <a:r>
              <a:rPr lang="de-CH" sz="1700" dirty="0" err="1">
                <a:solidFill>
                  <a:srgbClr val="FF0000"/>
                </a:solidFill>
              </a:rPr>
              <a:t>case</a:t>
            </a:r>
            <a:r>
              <a:rPr lang="de-CH" sz="1700" dirty="0">
                <a:solidFill>
                  <a:srgbClr val="FF0000"/>
                </a:solidFill>
              </a:rPr>
              <a:t> of </a:t>
            </a:r>
            <a:r>
              <a:rPr lang="de-CH" sz="1700" dirty="0" err="1">
                <a:solidFill>
                  <a:srgbClr val="FF0000"/>
                </a:solidFill>
              </a:rPr>
              <a:t>Inband</a:t>
            </a:r>
            <a:r>
              <a:rPr lang="de-CH" sz="1700" dirty="0">
                <a:solidFill>
                  <a:srgbClr val="FF0000"/>
                </a:solidFill>
              </a:rPr>
              <a:t> Telemetry, </a:t>
            </a:r>
            <a:r>
              <a:rPr lang="en-US" sz="1700" dirty="0"/>
              <a:t>At each node in transit (postcard) or only at the last node (passport), </a:t>
            </a:r>
            <a:r>
              <a:rPr lang="en-US" sz="1700" b="1" dirty="0"/>
              <a:t>the delay is calculated by comparing the timestamp in the packet and when packet is received </a:t>
            </a:r>
            <a:r>
              <a:rPr lang="en-US" sz="1700" dirty="0"/>
              <a:t>on the node</a:t>
            </a:r>
            <a:r>
              <a:rPr lang="en-US" sz="1700" b="1" dirty="0"/>
              <a:t>. Delay is populated into the flow cache besides packet and byte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944B9-0180-4946-A0EF-FB3A1E9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90" y="1690688"/>
            <a:ext cx="4885090" cy="46837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E59DD-77FD-4C84-B32D-07354C792469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Measure delay and give network context</a:t>
            </a:r>
            <a:br>
              <a:rPr lang="en-GB" sz="32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Enabling a statistical network delay view</a:t>
            </a:r>
          </a:p>
        </p:txBody>
      </p:sp>
    </p:spTree>
    <p:extLst>
      <p:ext uri="{BB962C8B-B14F-4D97-AF65-F5344CB8AC3E}">
        <p14:creationId xmlns:p14="http://schemas.microsoft.com/office/powerpoint/2010/main" val="375629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dirty="0"/>
              <a:t>Addressed comments from Greg to </a:t>
            </a:r>
            <a:r>
              <a:rPr lang="en-US" sz="2000" b="1" dirty="0"/>
              <a:t>change terminology from "</a:t>
            </a:r>
            <a:r>
              <a:rPr lang="en-US" sz="2000" b="1" dirty="0" err="1"/>
              <a:t>Inband</a:t>
            </a:r>
            <a:r>
              <a:rPr lang="en-US" sz="2000" b="1" dirty="0"/>
              <a:t>" to  "On-Path" </a:t>
            </a:r>
            <a:r>
              <a:rPr lang="en-US" sz="2000" dirty="0"/>
              <a:t>Telemetry.</a:t>
            </a:r>
          </a:p>
          <a:p>
            <a:r>
              <a:rPr lang="en-US" sz="2000" dirty="0"/>
              <a:t>Received comments from Tianran to change terminology from "IOAM transit and decapsulation nodes" to  "transit and decapsulation nodes", </a:t>
            </a:r>
            <a:r>
              <a:rPr lang="en-US" sz="2000" b="1" dirty="0"/>
              <a:t>removing IOAM</a:t>
            </a:r>
            <a:r>
              <a:rPr lang="en-US" sz="2000" dirty="0"/>
              <a:t>. Authors believe that the </a:t>
            </a:r>
            <a:r>
              <a:rPr lang="en-US" sz="2000" b="1" dirty="0"/>
              <a:t>term IOAM applies to all On-Path Telemetry protocols. -&gt; </a:t>
            </a:r>
            <a:r>
              <a:rPr lang="en-US" sz="2000" dirty="0"/>
              <a:t>Request feedback from the list.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dirty="0"/>
              <a:t>Network operators want to understand </a:t>
            </a:r>
          </a:p>
          <a:p>
            <a:pPr lvl="1"/>
            <a:r>
              <a:rPr lang="en-US" sz="2000" b="1" dirty="0"/>
              <a:t>where delay with which network and device dimensions </a:t>
            </a:r>
            <a:r>
              <a:rPr lang="en-US" sz="2000" dirty="0"/>
              <a:t>is being accumulated </a:t>
            </a:r>
          </a:p>
          <a:p>
            <a:pPr lvl="1"/>
            <a:r>
              <a:rPr lang="en-US" sz="2000" dirty="0"/>
              <a:t>at highest scale </a:t>
            </a:r>
            <a:r>
              <a:rPr lang="en-US" sz="2000" b="1" dirty="0"/>
              <a:t>for a statistical network delay view</a:t>
            </a:r>
            <a:r>
              <a:rPr lang="en-US" sz="2000" dirty="0"/>
              <a:t>. </a:t>
            </a:r>
          </a:p>
          <a:p>
            <a:r>
              <a:rPr lang="en-US" sz="2000" dirty="0"/>
              <a:t>IEs in document defined are independent from how the delay is being metered.</a:t>
            </a:r>
          </a:p>
          <a:p>
            <a:r>
              <a:rPr lang="en-US" sz="2000" dirty="0"/>
              <a:t>Two vendors are validating technical feasibility. Others showing interest.</a:t>
            </a:r>
          </a:p>
          <a:p>
            <a:r>
              <a:rPr lang="en-US" sz="2000" dirty="0"/>
              <a:t>INSA Lyon working on running open-source code in FD.io VPP. </a:t>
            </a:r>
            <a:r>
              <a:rPr lang="en-US" sz="2000" b="1" dirty="0"/>
              <a:t>Will be shown at IETF 116 hackathon.</a:t>
            </a:r>
          </a:p>
          <a:p>
            <a:r>
              <a:rPr lang="en-US" sz="2000" dirty="0"/>
              <a:t>Draft version -01 will contain data record and template examples.</a:t>
            </a:r>
          </a:p>
          <a:p>
            <a:r>
              <a:rPr lang="en-US" sz="2000" b="1" dirty="0"/>
              <a:t>-&gt; Requesting adoption at OPSAWG.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A07EF-23F0-46BB-B6AF-43249254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343" y="886691"/>
            <a:ext cx="2956799" cy="4072457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636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On-Path Delay @ IPFIX Draft Status</vt:lpstr>
      <vt:lpstr>On-Path Delay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128</cp:revision>
  <dcterms:created xsi:type="dcterms:W3CDTF">2019-11-29T14:22:02Z</dcterms:created>
  <dcterms:modified xsi:type="dcterms:W3CDTF">2022-10-29T07:18:27Z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2022-10-29T07:18:27Z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