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6414" r:id="rId3"/>
    <p:sldId id="817" r:id="rId4"/>
    <p:sldId id="26413" r:id="rId5"/>
    <p:sldId id="2641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D34EF-CEA2-4154-BF78-1DCB1789E4C5}" v="2" dt="2022-07-28T15:15:26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TCZ-ZH1" userId="487bc3e3-9ce7-4cdd-b7b4-8899ea88d289" providerId="ADAL" clId="{7C1D34EF-CEA2-4154-BF78-1DCB1789E4C5}"/>
    <pc:docChg chg="undo custSel addSld delSld modSld">
      <pc:chgData name="Graf Thomas, INI-NET-TCZ-ZH1" userId="487bc3e3-9ce7-4cdd-b7b4-8899ea88d289" providerId="ADAL" clId="{7C1D34EF-CEA2-4154-BF78-1DCB1789E4C5}" dt="2022-07-28T15:18:58.663" v="173" actId="113"/>
      <pc:docMkLst>
        <pc:docMk/>
      </pc:docMkLst>
      <pc:sldChg chg="modSp mod">
        <pc:chgData name="Graf Thomas, INI-NET-TCZ-ZH1" userId="487bc3e3-9ce7-4cdd-b7b4-8899ea88d289" providerId="ADAL" clId="{7C1D34EF-CEA2-4154-BF78-1DCB1789E4C5}" dt="2022-07-28T15:08:00.167" v="5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7C1D34EF-CEA2-4154-BF78-1DCB1789E4C5}" dt="2022-07-28T15:07:55.513" v="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7C1D34EF-CEA2-4154-BF78-1DCB1789E4C5}" dt="2022-07-28T15:08:00.167" v="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addSp delSp modSp mod">
        <pc:chgData name="Graf Thomas, INI-NET-TCZ-ZH1" userId="487bc3e3-9ce7-4cdd-b7b4-8899ea88d289" providerId="ADAL" clId="{7C1D34EF-CEA2-4154-BF78-1DCB1789E4C5}" dt="2022-07-28T15:17:06.002" v="69" actId="20577"/>
        <pc:sldMkLst>
          <pc:docMk/>
          <pc:sldMk cId="728278235" sldId="1053"/>
        </pc:sldMkLst>
        <pc:spChg chg="mod">
          <ac:chgData name="Graf Thomas, INI-NET-TCZ-ZH1" userId="487bc3e3-9ce7-4cdd-b7b4-8899ea88d289" providerId="ADAL" clId="{7C1D34EF-CEA2-4154-BF78-1DCB1789E4C5}" dt="2022-07-28T15:17:06.002" v="69" actId="20577"/>
          <ac:spMkLst>
            <pc:docMk/>
            <pc:sldMk cId="728278235" sldId="1053"/>
            <ac:spMk id="3" creationId="{29C0DFD4-432D-4B0C-93DF-790441DCF5B9}"/>
          </ac:spMkLst>
        </pc:spChg>
        <pc:picChg chg="add del mod">
          <ac:chgData name="Graf Thomas, INI-NET-TCZ-ZH1" userId="487bc3e3-9ce7-4cdd-b7b4-8899ea88d289" providerId="ADAL" clId="{7C1D34EF-CEA2-4154-BF78-1DCB1789E4C5}" dt="2022-07-28T15:10:11.394" v="16" actId="478"/>
          <ac:picMkLst>
            <pc:docMk/>
            <pc:sldMk cId="728278235" sldId="1053"/>
            <ac:picMk id="5" creationId="{00FB2CC6-B16D-4037-A221-279CE3E497B5}"/>
          </ac:picMkLst>
        </pc:picChg>
        <pc:picChg chg="del">
          <ac:chgData name="Graf Thomas, INI-NET-TCZ-ZH1" userId="487bc3e3-9ce7-4cdd-b7b4-8899ea88d289" providerId="ADAL" clId="{7C1D34EF-CEA2-4154-BF78-1DCB1789E4C5}" dt="2022-07-28T15:09:52.272" v="10" actId="478"/>
          <ac:picMkLst>
            <pc:docMk/>
            <pc:sldMk cId="728278235" sldId="1053"/>
            <ac:picMk id="6" creationId="{6054F088-8D4E-4189-829C-1B22E5CEB81A}"/>
          </ac:picMkLst>
        </pc:picChg>
        <pc:picChg chg="add mod">
          <ac:chgData name="Graf Thomas, INI-NET-TCZ-ZH1" userId="487bc3e3-9ce7-4cdd-b7b4-8899ea88d289" providerId="ADAL" clId="{7C1D34EF-CEA2-4154-BF78-1DCB1789E4C5}" dt="2022-07-28T15:10:22.134" v="21" actId="1076"/>
          <ac:picMkLst>
            <pc:docMk/>
            <pc:sldMk cId="728278235" sldId="1053"/>
            <ac:picMk id="8" creationId="{76EAF276-B346-4EFE-A473-E5A230C47F47}"/>
          </ac:picMkLst>
        </pc:picChg>
      </pc:sldChg>
      <pc:sldChg chg="addSp delSp modSp add del mod">
        <pc:chgData name="Graf Thomas, INI-NET-TCZ-ZH1" userId="487bc3e3-9ce7-4cdd-b7b4-8899ea88d289" providerId="ADAL" clId="{7C1D34EF-CEA2-4154-BF78-1DCB1789E4C5}" dt="2022-07-28T15:18:58.663" v="173" actId="113"/>
        <pc:sldMkLst>
          <pc:docMk/>
          <pc:sldMk cId="982353549" sldId="26412"/>
        </pc:sldMkLst>
        <pc:spChg chg="mod">
          <ac:chgData name="Graf Thomas, INI-NET-TCZ-ZH1" userId="487bc3e3-9ce7-4cdd-b7b4-8899ea88d289" providerId="ADAL" clId="{7C1D34EF-CEA2-4154-BF78-1DCB1789E4C5}" dt="2022-07-28T15:18:58.663" v="173" actId="113"/>
          <ac:spMkLst>
            <pc:docMk/>
            <pc:sldMk cId="982353549" sldId="26412"/>
            <ac:spMk id="3" creationId="{29C0DFD4-432D-4B0C-93DF-790441DCF5B9}"/>
          </ac:spMkLst>
        </pc:spChg>
        <pc:spChg chg="add del">
          <ac:chgData name="Graf Thomas, INI-NET-TCZ-ZH1" userId="487bc3e3-9ce7-4cdd-b7b4-8899ea88d289" providerId="ADAL" clId="{7C1D34EF-CEA2-4154-BF78-1DCB1789E4C5}" dt="2022-07-28T15:15:26.794" v="42"/>
          <ac:spMkLst>
            <pc:docMk/>
            <pc:sldMk cId="982353549" sldId="26412"/>
            <ac:spMk id="9" creationId="{6AC8985A-63D5-4822-B626-C7853D824662}"/>
          </ac:spMkLst>
        </pc:spChg>
        <pc:picChg chg="del">
          <ac:chgData name="Graf Thomas, INI-NET-TCZ-ZH1" userId="487bc3e3-9ce7-4cdd-b7b4-8899ea88d289" providerId="ADAL" clId="{7C1D34EF-CEA2-4154-BF78-1DCB1789E4C5}" dt="2022-07-28T15:11:43.615" v="22" actId="478"/>
          <ac:picMkLst>
            <pc:docMk/>
            <pc:sldMk cId="982353549" sldId="26412"/>
            <ac:picMk id="5" creationId="{DC7CD995-EE64-4785-8045-4B7C44938076}"/>
          </ac:picMkLst>
        </pc:picChg>
        <pc:picChg chg="add del mod">
          <ac:chgData name="Graf Thomas, INI-NET-TCZ-ZH1" userId="487bc3e3-9ce7-4cdd-b7b4-8899ea88d289" providerId="ADAL" clId="{7C1D34EF-CEA2-4154-BF78-1DCB1789E4C5}" dt="2022-07-28T15:13:55.526" v="32" actId="478"/>
          <ac:picMkLst>
            <pc:docMk/>
            <pc:sldMk cId="982353549" sldId="26412"/>
            <ac:picMk id="6" creationId="{2462F735-170B-452A-B18E-37D5BF97797B}"/>
          </ac:picMkLst>
        </pc:picChg>
        <pc:picChg chg="add del mod">
          <ac:chgData name="Graf Thomas, INI-NET-TCZ-ZH1" userId="487bc3e3-9ce7-4cdd-b7b4-8899ea88d289" providerId="ADAL" clId="{7C1D34EF-CEA2-4154-BF78-1DCB1789E4C5}" dt="2022-07-28T15:14:50.592" v="39" actId="1076"/>
          <ac:picMkLst>
            <pc:docMk/>
            <pc:sldMk cId="982353549" sldId="26412"/>
            <ac:picMk id="8" creationId="{FC511AB1-E996-44EB-90E9-D57B66FBC73C}"/>
          </ac:picMkLst>
        </pc:picChg>
      </pc:sldChg>
      <pc:sldChg chg="addSp delSp modSp mod">
        <pc:chgData name="Graf Thomas, INI-NET-TCZ-ZH1" userId="487bc3e3-9ce7-4cdd-b7b4-8899ea88d289" providerId="ADAL" clId="{7C1D34EF-CEA2-4154-BF78-1DCB1789E4C5}" dt="2022-07-28T15:13:50.913" v="30" actId="22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7C1D34EF-CEA2-4154-BF78-1DCB1789E4C5}" dt="2022-07-28T15:08:20.663" v="9" actId="20577"/>
          <ac:spMkLst>
            <pc:docMk/>
            <pc:sldMk cId="958437681" sldId="26413"/>
            <ac:spMk id="7" creationId="{BF6DCC5D-2508-4A9B-B734-C8C5147F93FB}"/>
          </ac:spMkLst>
        </pc:spChg>
        <pc:picChg chg="add del">
          <ac:chgData name="Graf Thomas, INI-NET-TCZ-ZH1" userId="487bc3e3-9ce7-4cdd-b7b4-8899ea88d289" providerId="ADAL" clId="{7C1D34EF-CEA2-4154-BF78-1DCB1789E4C5}" dt="2022-07-28T15:13:50.913" v="30" actId="22"/>
          <ac:picMkLst>
            <pc:docMk/>
            <pc:sldMk cId="958437681" sldId="26413"/>
            <ac:picMk id="5" creationId="{DFF0268C-A4B5-42E5-BB84-1E7CCA77A167}"/>
          </ac:picMkLst>
        </pc:pic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70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28.10.2022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On-Path Delay in IPFIX</a:t>
            </a:r>
            <a:br>
              <a:rPr lang="en-US" sz="3600" b="1" dirty="0"/>
            </a:br>
            <a:r>
              <a:rPr lang="en-US" sz="2800" dirty="0"/>
              <a:t>draft-tgraf-opsawg-ipfix-on-path-telemetry-00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a statistical network delay view,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giving insights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where delay is being accumulated in the forwarding path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28.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253" y="1690688"/>
            <a:ext cx="5684362" cy="4917502"/>
          </a:xfrm>
        </p:spPr>
        <p:txBody>
          <a:bodyPr>
            <a:normAutofit lnSpcReduction="10000"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700" dirty="0"/>
              <a:t>IPFIX defines two key data engineering tools to reduce collected and exported amount of data. </a:t>
            </a:r>
            <a:r>
              <a:rPr lang="en-US" sz="1700" b="1" dirty="0"/>
              <a:t>Sampling and Aggregation. </a:t>
            </a:r>
            <a:r>
              <a:rPr lang="en-US" sz="1700" dirty="0"/>
              <a:t>Enabling </a:t>
            </a:r>
            <a:r>
              <a:rPr lang="en-US" sz="1700" b="1" dirty="0"/>
              <a:t>a statistical view from the network usage. </a:t>
            </a:r>
            <a:r>
              <a:rPr lang="en-US" sz="1700" dirty="0"/>
              <a:t>Also called </a:t>
            </a:r>
            <a:r>
              <a:rPr lang="en-US" sz="1700" b="1" dirty="0"/>
              <a:t>connectivity matrix.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700" dirty="0"/>
              <a:t>IPFIX </a:t>
            </a:r>
            <a:r>
              <a:rPr lang="en-US" sz="1700" b="1" dirty="0"/>
              <a:t>measures packets and bytes </a:t>
            </a:r>
            <a:r>
              <a:rPr lang="en-US" sz="1700" dirty="0"/>
              <a:t>and give </a:t>
            </a:r>
            <a:r>
              <a:rPr lang="en-US" sz="1700" b="1" dirty="0"/>
              <a:t>device and control-plane context</a:t>
            </a:r>
            <a:r>
              <a:rPr lang="en-US" sz="1700" dirty="0"/>
              <a:t>.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With </a:t>
            </a:r>
            <a:r>
              <a:rPr lang="en-US" sz="1700" b="1" dirty="0" err="1"/>
              <a:t>Inband</a:t>
            </a:r>
            <a:r>
              <a:rPr lang="en-US" sz="1700" b="1" dirty="0"/>
              <a:t> Telemetry</a:t>
            </a:r>
            <a:r>
              <a:rPr lang="en-US" sz="1700" dirty="0"/>
              <a:t>, IOAM, Path Tracing and </a:t>
            </a:r>
            <a:r>
              <a:rPr lang="en-US" sz="1700" dirty="0" err="1"/>
              <a:t>iFIT</a:t>
            </a:r>
            <a:r>
              <a:rPr lang="en-US" sz="1700" dirty="0"/>
              <a:t>, </a:t>
            </a:r>
            <a:r>
              <a:rPr lang="en-US" sz="1700" b="1" dirty="0"/>
              <a:t>delay can be measured </a:t>
            </a:r>
            <a:r>
              <a:rPr lang="en-US" sz="1700" dirty="0"/>
              <a:t>actively (probing) or passively. Metrics are exposed on every node, postcards or only at the last node (passport).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de-CH" sz="1700" b="1" dirty="0"/>
              <a:t>IPFIX </a:t>
            </a:r>
            <a:r>
              <a:rPr lang="de-CH" sz="1700" b="1" dirty="0" err="1"/>
              <a:t>lacks</a:t>
            </a:r>
            <a:r>
              <a:rPr lang="de-CH" sz="1700" b="1" dirty="0"/>
              <a:t> </a:t>
            </a:r>
            <a:r>
              <a:rPr lang="de-CH" sz="1700" b="1" dirty="0" err="1"/>
              <a:t>the</a:t>
            </a:r>
            <a:r>
              <a:rPr lang="de-CH" sz="1700" b="1" dirty="0"/>
              <a:t> </a:t>
            </a:r>
            <a:r>
              <a:rPr lang="de-CH" sz="1700" b="1" dirty="0" err="1"/>
              <a:t>ability</a:t>
            </a:r>
            <a:r>
              <a:rPr lang="de-CH" sz="1700" b="1" dirty="0"/>
              <a:t> </a:t>
            </a:r>
            <a:r>
              <a:rPr lang="de-CH" sz="1700" b="1" dirty="0" err="1"/>
              <a:t>to</a:t>
            </a:r>
            <a:r>
              <a:rPr lang="de-CH" sz="1700" b="1" dirty="0"/>
              <a:t> </a:t>
            </a:r>
            <a:r>
              <a:rPr lang="de-CH" sz="1700" b="1" dirty="0" err="1"/>
              <a:t>export</a:t>
            </a:r>
            <a:r>
              <a:rPr lang="de-CH" sz="1700" b="1" dirty="0"/>
              <a:t> </a:t>
            </a:r>
            <a:r>
              <a:rPr lang="de-CH" sz="1700" b="1" dirty="0" err="1"/>
              <a:t>delay</a:t>
            </a:r>
            <a:r>
              <a:rPr lang="en-US" sz="1700" b="1" dirty="0"/>
              <a:t>. </a:t>
            </a:r>
            <a:r>
              <a:rPr lang="en-US" sz="1700" dirty="0"/>
              <a:t>A key element for monitoring Customer Service Level Agreements.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1" dirty="0" err="1"/>
              <a:t>Inband</a:t>
            </a:r>
            <a:r>
              <a:rPr lang="en-US" sz="1700" b="1" dirty="0"/>
              <a:t> Telemetry lacks Flow Aggregation support </a:t>
            </a:r>
            <a:r>
              <a:rPr lang="en-US" sz="1700" dirty="0"/>
              <a:t>as defined in RFC 7015. Therefore, </a:t>
            </a:r>
            <a:r>
              <a:rPr lang="en-US" sz="1700" b="1" dirty="0"/>
              <a:t>scalability</a:t>
            </a:r>
            <a:r>
              <a:rPr lang="en-US" sz="1700" dirty="0"/>
              <a:t> in terms of data export and collection is </a:t>
            </a:r>
            <a:r>
              <a:rPr lang="en-US" sz="1700" b="1" dirty="0"/>
              <a:t>drastically limited </a:t>
            </a:r>
            <a:r>
              <a:rPr lang="en-US" sz="1700" dirty="0"/>
              <a:t>today.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draft-</a:t>
            </a:r>
            <a:r>
              <a:rPr lang="en-US" sz="1700" dirty="0" err="1"/>
              <a:t>tgraf</a:t>
            </a:r>
            <a:r>
              <a:rPr lang="en-US" sz="1700" dirty="0"/>
              <a:t>-opsawg-</a:t>
            </a:r>
            <a:r>
              <a:rPr lang="en-US" sz="1700" dirty="0" err="1"/>
              <a:t>ipfix</a:t>
            </a:r>
            <a:r>
              <a:rPr lang="en-US" sz="1700" dirty="0"/>
              <a:t>-on-path-telemetry enables IPFIX to export delay while preserving the ability to aggregate and also </a:t>
            </a:r>
            <a:r>
              <a:rPr lang="en-US" sz="1700" b="1" dirty="0"/>
              <a:t>adds the </a:t>
            </a:r>
            <a:r>
              <a:rPr lang="en-US" sz="1700" b="1" dirty="0" err="1"/>
              <a:t>Inband</a:t>
            </a:r>
            <a:r>
              <a:rPr lang="en-US" sz="1700" b="1" dirty="0"/>
              <a:t> Telemetry path delay metric definition</a:t>
            </a:r>
            <a:r>
              <a:rPr lang="en-US" sz="1700" dirty="0"/>
              <a:t> in the performance registry for proper delay definition.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555EC-7097-40D7-9353-664AF0ED3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805062"/>
            <a:ext cx="4552951" cy="47202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err="1"/>
              <a:t>Inband</a:t>
            </a:r>
            <a:r>
              <a:rPr lang="en-US" sz="3100" b="1" dirty="0"/>
              <a:t> Telemetry with IPFIX Flow-Aggregation</a:t>
            </a:r>
            <a:br>
              <a:rPr lang="en-GB" sz="28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Aggregate and sample as early as possible – Chose your Cardinality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5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484" y="1690688"/>
            <a:ext cx="5494712" cy="4683795"/>
          </a:xfrm>
        </p:spPr>
        <p:txBody>
          <a:bodyPr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Packets are captured ingress with an optional sampler, data-plane dimensions extracted, enriched with device and control-plane dimensions and </a:t>
            </a:r>
            <a:r>
              <a:rPr lang="en-US" sz="1700" b="1" dirty="0"/>
              <a:t>added with a unique flow ID to a flow cache on the node for aggregation.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data-plane dimensions answers </a:t>
            </a:r>
            <a:r>
              <a:rPr lang="en-US" sz="1700" b="1" dirty="0"/>
              <a:t>which packet</a:t>
            </a:r>
            <a:r>
              <a:rPr lang="en-US" sz="1700" dirty="0"/>
              <a:t>. The control-plane </a:t>
            </a:r>
            <a:r>
              <a:rPr lang="en-US" sz="1700" b="1" dirty="0"/>
              <a:t>which service</a:t>
            </a:r>
            <a:r>
              <a:rPr lang="en-US" sz="1700" dirty="0"/>
              <a:t>. The device dimensions </a:t>
            </a:r>
            <a:r>
              <a:rPr lang="en-US" sz="1700" b="1" dirty="0"/>
              <a:t>where in the network</a:t>
            </a:r>
            <a:r>
              <a:rPr lang="en-US" sz="1700" dirty="0"/>
              <a:t>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CH" sz="1700" dirty="0">
                <a:solidFill>
                  <a:srgbClr val="FF0000"/>
                </a:solidFill>
              </a:rPr>
              <a:t>In </a:t>
            </a:r>
            <a:r>
              <a:rPr lang="de-CH" sz="1700" dirty="0" err="1">
                <a:solidFill>
                  <a:srgbClr val="FF0000"/>
                </a:solidFill>
              </a:rPr>
              <a:t>case</a:t>
            </a:r>
            <a:r>
              <a:rPr lang="de-CH" sz="1700" dirty="0">
                <a:solidFill>
                  <a:srgbClr val="FF0000"/>
                </a:solidFill>
              </a:rPr>
              <a:t> of </a:t>
            </a:r>
            <a:r>
              <a:rPr lang="de-CH" sz="1700" dirty="0" err="1">
                <a:solidFill>
                  <a:srgbClr val="FF0000"/>
                </a:solidFill>
              </a:rPr>
              <a:t>Inband</a:t>
            </a:r>
            <a:r>
              <a:rPr lang="de-CH" sz="1700" dirty="0">
                <a:solidFill>
                  <a:srgbClr val="FF0000"/>
                </a:solidFill>
              </a:rPr>
              <a:t> Telemetry, </a:t>
            </a:r>
            <a:r>
              <a:rPr lang="en-US" sz="1700" b="1" dirty="0"/>
              <a:t>a timestamp and optionally a direct export tag is added </a:t>
            </a:r>
            <a:r>
              <a:rPr lang="en-US" sz="1700" dirty="0"/>
              <a:t>to the packet header when entering the </a:t>
            </a:r>
            <a:r>
              <a:rPr lang="en-US" sz="1700" dirty="0" err="1"/>
              <a:t>Inband</a:t>
            </a:r>
            <a:r>
              <a:rPr lang="en-US" sz="1700" dirty="0"/>
              <a:t> Telemetry domain.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Each subsequent packet for the same flow increases byte and packet count. Each new flow creates a new flow ID in the flow cache.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de-CH" sz="1700" dirty="0">
                <a:solidFill>
                  <a:srgbClr val="FF0000"/>
                </a:solidFill>
              </a:rPr>
              <a:t>In </a:t>
            </a:r>
            <a:r>
              <a:rPr lang="de-CH" sz="1700" dirty="0" err="1">
                <a:solidFill>
                  <a:srgbClr val="FF0000"/>
                </a:solidFill>
              </a:rPr>
              <a:t>case</a:t>
            </a:r>
            <a:r>
              <a:rPr lang="de-CH" sz="1700" dirty="0">
                <a:solidFill>
                  <a:srgbClr val="FF0000"/>
                </a:solidFill>
              </a:rPr>
              <a:t> of </a:t>
            </a:r>
            <a:r>
              <a:rPr lang="de-CH" sz="1700" dirty="0" err="1">
                <a:solidFill>
                  <a:srgbClr val="FF0000"/>
                </a:solidFill>
              </a:rPr>
              <a:t>Inband</a:t>
            </a:r>
            <a:r>
              <a:rPr lang="de-CH" sz="1700" dirty="0">
                <a:solidFill>
                  <a:srgbClr val="FF0000"/>
                </a:solidFill>
              </a:rPr>
              <a:t> Telemetry, </a:t>
            </a:r>
            <a:r>
              <a:rPr lang="en-US" sz="1700" dirty="0"/>
              <a:t>At each node in transit (postcard) or only at the last node (passport), </a:t>
            </a:r>
            <a:r>
              <a:rPr lang="en-US" sz="1700" b="1" dirty="0"/>
              <a:t>the delay is calculated by comparing the timestamp in the packet and when packet is received </a:t>
            </a:r>
            <a:r>
              <a:rPr lang="en-US" sz="1700" dirty="0"/>
              <a:t>on the node</a:t>
            </a:r>
            <a:r>
              <a:rPr lang="en-US" sz="1700" b="1" dirty="0"/>
              <a:t>. Delay is populated into the flow cache besides packet and byte 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944B9-0180-4946-A0EF-FB3A1E94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90" y="1690688"/>
            <a:ext cx="4885090" cy="46837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DE59DD-77FD-4C84-B32D-07354C792469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Measure delay and give network context</a:t>
            </a:r>
            <a:br>
              <a:rPr lang="en-GB" sz="32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Enabling a statistical network delay view</a:t>
            </a:r>
          </a:p>
        </p:txBody>
      </p:sp>
    </p:spTree>
    <p:extLst>
      <p:ext uri="{BB962C8B-B14F-4D97-AF65-F5344CB8AC3E}">
        <p14:creationId xmlns:p14="http://schemas.microsoft.com/office/powerpoint/2010/main" val="375629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dirty="0"/>
              <a:t>Addressed comments from Greg to </a:t>
            </a:r>
            <a:r>
              <a:rPr lang="en-US" sz="2000" b="1" dirty="0"/>
              <a:t>change terminology from "</a:t>
            </a:r>
            <a:r>
              <a:rPr lang="en-US" sz="2000" b="1" dirty="0" err="1"/>
              <a:t>Inband</a:t>
            </a:r>
            <a:r>
              <a:rPr lang="en-US" sz="2000" b="1" dirty="0"/>
              <a:t>" to  "On-Path" </a:t>
            </a:r>
            <a:r>
              <a:rPr lang="en-US" sz="2000" dirty="0"/>
              <a:t>Telemetry.</a:t>
            </a:r>
          </a:p>
          <a:p>
            <a:r>
              <a:rPr lang="en-US" sz="2000" dirty="0"/>
              <a:t>Received comments from Tianran to change terminology from "IOAM transit and decapsulation nodes" to  "transit and decapsulation nodes", </a:t>
            </a:r>
            <a:r>
              <a:rPr lang="en-US" sz="2000" b="1" dirty="0"/>
              <a:t>removing IOAM</a:t>
            </a:r>
            <a:r>
              <a:rPr lang="en-US" sz="2000" dirty="0"/>
              <a:t>. Authors believe that the </a:t>
            </a:r>
            <a:r>
              <a:rPr lang="en-US" sz="2000" b="1" dirty="0"/>
              <a:t>term IOAM applies to all On-Path Telemetry protocols. -&gt; </a:t>
            </a:r>
            <a:r>
              <a:rPr lang="en-US" sz="2000" dirty="0"/>
              <a:t>Request feedback from the list.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A07EF-23F0-46BB-B6AF-43249254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343" y="886691"/>
            <a:ext cx="2956799" cy="4072457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28.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Do you recognize the problem statement?</a:t>
            </a:r>
            <a:endParaRPr lang="en-US" sz="2000" dirty="0"/>
          </a:p>
          <a:p>
            <a:r>
              <a:rPr lang="en-US" sz="2000" dirty="0"/>
              <a:t>Network operators want to understand </a:t>
            </a:r>
          </a:p>
          <a:p>
            <a:pPr lvl="1"/>
            <a:r>
              <a:rPr lang="en-US" sz="2000" b="1" dirty="0"/>
              <a:t>where delay with which network and device dimensions </a:t>
            </a:r>
            <a:r>
              <a:rPr lang="en-US" sz="2000" dirty="0"/>
              <a:t>is being accumulated </a:t>
            </a:r>
          </a:p>
          <a:p>
            <a:pPr lvl="1"/>
            <a:r>
              <a:rPr lang="en-US" sz="2000" dirty="0"/>
              <a:t>at highest scale </a:t>
            </a:r>
            <a:r>
              <a:rPr lang="en-US" sz="2000" b="1" dirty="0"/>
              <a:t>for a statistical network delay view</a:t>
            </a:r>
            <a:r>
              <a:rPr lang="en-US" sz="2000" dirty="0"/>
              <a:t>. </a:t>
            </a:r>
          </a:p>
          <a:p>
            <a:r>
              <a:rPr lang="en-US" sz="2000" dirty="0"/>
              <a:t>IEs in document defined are independent from how the delay is being metered.</a:t>
            </a:r>
          </a:p>
          <a:p>
            <a:r>
              <a:rPr lang="en-US" sz="2000" dirty="0"/>
              <a:t>Two vendors are validating technical feasibility. Others showing interest.</a:t>
            </a:r>
          </a:p>
          <a:p>
            <a:r>
              <a:rPr lang="en-US" sz="2000" dirty="0"/>
              <a:t>INSA Lyon working on running open-source code in FD.io VPP. </a:t>
            </a:r>
            <a:r>
              <a:rPr lang="en-US" sz="2000" b="1" dirty="0"/>
              <a:t>Will be shown at IETF 116 hackathon.</a:t>
            </a:r>
          </a:p>
          <a:p>
            <a:r>
              <a:rPr lang="en-US" sz="2000" dirty="0"/>
              <a:t>Draft version -01 will contain data record and template examples.</a:t>
            </a:r>
          </a:p>
          <a:p>
            <a:r>
              <a:rPr lang="en-US" sz="2000" b="1" dirty="0"/>
              <a:t>-&gt; Requesting adoption at OPSAWG.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A07EF-23F0-46BB-B6AF-43249254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343" y="886691"/>
            <a:ext cx="2956799" cy="4072457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28.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57888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636</Words>
  <Application>Microsoft Office PowerPoint</Application>
  <PresentationFormat>Widescreen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On-Path Delay @ IPFIX Draft Status</vt:lpstr>
      <vt:lpstr>On-Path Delay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125</cp:revision>
  <dcterms:created xsi:type="dcterms:W3CDTF">2019-11-29T14:22:02Z</dcterms:created>
  <dcterms:modified xsi:type="dcterms:W3CDTF">2022-10-28T13:40:31Z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2022-10-28T13:40:31Z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