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66" r:id="rId5"/>
    <p:sldId id="257" r:id="rId6"/>
    <p:sldId id="279" r:id="rId7"/>
    <p:sldId id="269" r:id="rId8"/>
    <p:sldId id="1059" r:id="rId9"/>
    <p:sldId id="1062" r:id="rId10"/>
    <p:sldId id="1064" r:id="rId11"/>
    <p:sldId id="277" r:id="rId12"/>
    <p:sldId id="259" r:id="rId13"/>
    <p:sldId id="270" r:id="rId14"/>
    <p:sldId id="1054" r:id="rId15"/>
    <p:sldId id="1061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FFE39-F26C-43EB-B0DE-6E6CACCF396D}" v="13" dt="2023-03-25T07:01:44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3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1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pmacct/pmacc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162A0-9C3D-4909-89EE-273BA417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697361" y="1035125"/>
            <a:ext cx="3907064" cy="29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94C-4AB7-4379-BC1C-17BB83E4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47" y="1377034"/>
            <a:ext cx="2616852" cy="369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11</a:t>
            </a:fld>
            <a:endParaRPr lang="en-US" sz="16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0" y="456522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939740" y="334388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943250" y="379769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939740" y="424545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939740" y="46992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B31FB-6D48-4EB3-9106-0697C3E41C4E}"/>
              </a:ext>
            </a:extLst>
          </p:cNvPr>
          <p:cNvSpPr/>
          <p:nvPr/>
        </p:nvSpPr>
        <p:spPr>
          <a:xfrm>
            <a:off x="5789940" y="411141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A6F0-BA37-4693-9CD3-C11E01AB333B}"/>
              </a:ext>
            </a:extLst>
          </p:cNvPr>
          <p:cNvSpPr/>
          <p:nvPr/>
        </p:nvSpPr>
        <p:spPr>
          <a:xfrm>
            <a:off x="5789939" y="366365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3760C-A0BD-43AE-87D2-4471A4C871F7}"/>
              </a:ext>
            </a:extLst>
          </p:cNvPr>
          <p:cNvSpPr/>
          <p:nvPr/>
        </p:nvSpPr>
        <p:spPr>
          <a:xfrm>
            <a:off x="5789939" y="320984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7F55E-BCCC-451E-853F-5EA024EA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4" y="1086159"/>
            <a:ext cx="2882144" cy="396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12</a:t>
            </a:fld>
            <a:endParaRPr lang="en-US" sz="16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385453" y="193862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62C96-6BA2-4DCB-AE5A-96A063E81D17}"/>
              </a:ext>
            </a:extLst>
          </p:cNvPr>
          <p:cNvSpPr/>
          <p:nvPr/>
        </p:nvSpPr>
        <p:spPr>
          <a:xfrm>
            <a:off x="5793076" y="181186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3CF27-32A7-499F-BF08-B44A47CE7A16}"/>
              </a:ext>
            </a:extLst>
          </p:cNvPr>
          <p:cNvSpPr/>
          <p:nvPr/>
        </p:nvSpPr>
        <p:spPr>
          <a:xfrm>
            <a:off x="5789941" y="3591549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F30E1-7EB4-4D0E-A84E-B1EB9202B9BE}"/>
              </a:ext>
            </a:extLst>
          </p:cNvPr>
          <p:cNvSpPr/>
          <p:nvPr/>
        </p:nvSpPr>
        <p:spPr>
          <a:xfrm>
            <a:off x="5789941" y="404335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C416F-F301-4FBF-9199-60C95D49EE08}"/>
              </a:ext>
            </a:extLst>
          </p:cNvPr>
          <p:cNvSpPr/>
          <p:nvPr/>
        </p:nvSpPr>
        <p:spPr>
          <a:xfrm>
            <a:off x="5789941" y="4498803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D319A2-60F4-471A-9773-53A2706FC5CF}"/>
              </a:ext>
            </a:extLst>
          </p:cNvPr>
          <p:cNvSpPr/>
          <p:nvPr/>
        </p:nvSpPr>
        <p:spPr>
          <a:xfrm>
            <a:off x="8380893" y="371458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6B55A9-3002-408A-919A-89D4A1F75082}"/>
              </a:ext>
            </a:extLst>
          </p:cNvPr>
          <p:cNvSpPr/>
          <p:nvPr/>
        </p:nvSpPr>
        <p:spPr>
          <a:xfrm>
            <a:off x="8376188" y="418514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601D3-299C-4E35-A1BC-D29F6FA1CF9A}"/>
              </a:ext>
            </a:extLst>
          </p:cNvPr>
          <p:cNvSpPr/>
          <p:nvPr/>
        </p:nvSpPr>
        <p:spPr>
          <a:xfrm>
            <a:off x="8383173" y="461514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- </a:t>
            </a:r>
            <a:r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22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Validate and visualize two 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2200" dirty="0"/>
              <a:t>implementations of </a:t>
            </a:r>
            <a:r>
              <a:rPr lang="en-US" sz="2200" dirty="0">
                <a:hlinkClick r:id="rId2"/>
              </a:rPr>
              <a:t>draft-ietf-opsawg-ipfix-srv6-srh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draft-</a:t>
            </a:r>
            <a:r>
              <a:rPr lang="en-US" sz="2200" dirty="0" err="1">
                <a:hlinkClick r:id="rId3"/>
              </a:rPr>
              <a:t>ietf</a:t>
            </a:r>
            <a:r>
              <a:rPr lang="en-US" sz="2200" dirty="0">
                <a:hlinkClick r:id="rId3"/>
              </a:rPr>
              <a:t>-opsawg-</a:t>
            </a:r>
            <a:r>
              <a:rPr lang="en-US" sz="2200" dirty="0" err="1">
                <a:hlinkClick r:id="rId3"/>
              </a:rPr>
              <a:t>ipfix</a:t>
            </a:r>
            <a:r>
              <a:rPr lang="en-US" sz="2200" dirty="0">
                <a:hlinkClick r:id="rId3"/>
              </a:rPr>
              <a:t>-on-path-telemetry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22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22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10560, 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PathDelayMean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120,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Conclusion</a:t>
            </a:r>
            <a:endParaRPr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800" dirty="0"/>
              <a:t>Running SRv6 multivendor network topology with traffic engineering and </a:t>
            </a:r>
            <a:r>
              <a:rPr lang="en-US" sz="1800" dirty="0" err="1"/>
              <a:t>uSID</a:t>
            </a:r>
            <a:r>
              <a:rPr lang="en-US" sz="1800" dirty="0"/>
              <a:t> compression.</a:t>
            </a:r>
          </a:p>
          <a:p>
            <a:r>
              <a:rPr lang="en-US" sz="1800" dirty="0"/>
              <a:t>Validating two interoperable implementations of 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draft-</a:t>
            </a:r>
            <a:r>
              <a:rPr lang="en-US" sz="1800" dirty="0" err="1">
                <a:hlinkClick r:id="rId3"/>
              </a:rPr>
              <a:t>ietf</a:t>
            </a:r>
            <a:r>
              <a:rPr lang="en-US" sz="1800" dirty="0">
                <a:hlinkClick r:id="rId3"/>
              </a:rPr>
              <a:t>-opsawg-</a:t>
            </a:r>
            <a:r>
              <a:rPr lang="en-US" sz="1800" dirty="0" err="1">
                <a:hlinkClick r:id="rId3"/>
              </a:rPr>
              <a:t>ipfix</a:t>
            </a:r>
            <a:r>
              <a:rPr lang="en-US" sz="1800" dirty="0">
                <a:hlinkClick r:id="rId3"/>
              </a:rPr>
              <a:t>-on-path-telemetry</a:t>
            </a:r>
            <a:endParaRPr lang="en-US" sz="1800" dirty="0"/>
          </a:p>
          <a:p>
            <a:r>
              <a:rPr lang="en-US" sz="1800" dirty="0"/>
              <a:t>Calculate </a:t>
            </a:r>
            <a:r>
              <a:rPr lang="en-US" sz="1800" dirty="0" err="1"/>
              <a:t>PathDelayMeanDeltaMicroseconds</a:t>
            </a:r>
            <a:r>
              <a:rPr lang="en-US" sz="1800" dirty="0"/>
              <a:t> by dividing </a:t>
            </a:r>
            <a:r>
              <a:rPr lang="en-US" sz="1800" dirty="0" err="1"/>
              <a:t>PathDelaySumDeltaMicroseconds</a:t>
            </a:r>
            <a:r>
              <a:rPr lang="en-US" sz="1800" dirty="0"/>
              <a:t> by </a:t>
            </a:r>
            <a:r>
              <a:rPr lang="en-US" sz="1800" dirty="0" err="1"/>
              <a:t>packetDeltaCount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data collection</a:t>
            </a:r>
          </a:p>
          <a:p>
            <a:r>
              <a:rPr lang="en-US" sz="1800" dirty="0"/>
              <a:t>Network Anomaly Detection recognized BGP topology </a:t>
            </a:r>
            <a:br>
              <a:rPr lang="en-US" sz="1800" dirty="0"/>
            </a:br>
            <a:r>
              <a:rPr lang="en-US" sz="1800" dirty="0"/>
              <a:t>and on-path delay change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33130C3-E1ED-4B9C-A7E6-E08354CB5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1" y="2713480"/>
            <a:ext cx="1677907" cy="1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</a:t>
            </a:r>
            <a:r>
              <a:rPr lang="en-US" dirty="0" err="1"/>
              <a:t>Fukagawa</a:t>
            </a:r>
            <a:r>
              <a:rPr lang="en-US" dirty="0"/>
              <a:t> and </a:t>
            </a:r>
            <a:r>
              <a:rPr lang="en-US" dirty="0" err="1"/>
              <a:t>Takeru</a:t>
            </a:r>
            <a:r>
              <a:rPr lang="en-US" dirty="0"/>
              <a:t> </a:t>
            </a:r>
            <a:r>
              <a:rPr lang="en-US" dirty="0" err="1"/>
              <a:t>Hayasaka</a:t>
            </a:r>
            <a:r>
              <a:rPr lang="en-US" dirty="0"/>
              <a:t> joining </a:t>
            </a:r>
            <a:br>
              <a:rPr lang="en-US" dirty="0"/>
            </a:br>
            <a:r>
              <a:rPr lang="en-US" dirty="0"/>
              <a:t>our table and implementing </a:t>
            </a:r>
            <a:br>
              <a:rPr lang="en-US" dirty="0"/>
            </a:br>
            <a:r>
              <a:rPr lang="en-US" dirty="0"/>
              <a:t>draft-ietf-opsawg-ipfix-srv6-srh in </a:t>
            </a:r>
            <a:br>
              <a:rPr lang="en-US" dirty="0"/>
            </a:br>
            <a:r>
              <a:rPr lang="en-US" dirty="0"/>
              <a:t>XDP (</a:t>
            </a:r>
            <a:r>
              <a:rPr lang="en-US" dirty="0" err="1"/>
              <a:t>eXpress</a:t>
            </a:r>
            <a:r>
              <a:rPr lang="en-US" dirty="0"/>
              <a:t> Data Path).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-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97" y="1389913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1405d6e0-8097-4962-a335-478dac259ee9"/>
    <ds:schemaRef ds:uri="e1298763-e545-4be1-82f8-4df8b8c23e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On-screen Show (16:9)</PresentationFormat>
  <Paragraphs>106</Paragraphs>
  <Slides>12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PowerPoint Presentation</vt:lpstr>
      <vt:lpstr>Conclusion</vt:lpstr>
      <vt:lpstr>What we learned (again)</vt:lpstr>
      <vt:lpstr>Thanks to…</vt:lpstr>
      <vt:lpstr>IETF 116 Hackathon - VPP Implementation Status Records exposed</vt:lpstr>
      <vt:lpstr>IETF 116 Hackathon - Huawei Implementation Status Records exposed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Thomas Graf</cp:lastModifiedBy>
  <cp:revision>10</cp:revision>
  <dcterms:modified xsi:type="dcterms:W3CDTF">2023-03-25T07:02:39Z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