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1035" r:id="rId3"/>
    <p:sldId id="1053" r:id="rId4"/>
    <p:sldId id="1054" r:id="rId5"/>
    <p:sldId id="1055" r:id="rId6"/>
    <p:sldId id="105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draft-tgraf-opsawg-ipfix-srv6-srh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665509"/>
            <a:ext cx="11163943" cy="696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12. </a:t>
            </a:r>
            <a:r>
              <a:rPr lang="de-CH" dirty="0">
                <a:latin typeface="+mj-lt"/>
                <a:ea typeface="+mj-ea"/>
                <a:cs typeface="+mj-cs"/>
              </a:rPr>
              <a:t>March</a:t>
            </a:r>
            <a:r>
              <a:rPr lang="de-CH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6DA7BA-65E3-4413-A7B9-13157AED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60" y="1690688"/>
            <a:ext cx="5865916" cy="4555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MPLS-SR @ IPFIX</a:t>
            </a:r>
            <a:br>
              <a:rPr lang="en-US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Adressed with RFC 9160 @ OPSAWG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639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In MPLS-SR the data-plane is still the same as in MPLS. </a:t>
            </a:r>
            <a:r>
              <a:rPr lang="en-US" sz="3100" b="1" dirty="0"/>
              <a:t>Only the routing protocol providing the label changes.</a:t>
            </a:r>
          </a:p>
          <a:p>
            <a:r>
              <a:rPr lang="en-US" sz="3100" dirty="0"/>
              <a:t>IE70 </a:t>
            </a:r>
            <a:r>
              <a:rPr lang="en-US" sz="3100" dirty="0" err="1"/>
              <a:t>mplsTopLabelStackSection</a:t>
            </a:r>
            <a:r>
              <a:rPr lang="en-US" sz="3100" dirty="0"/>
              <a:t> is the top label FEC used to forward. Each following label in the label stack is </a:t>
            </a:r>
            <a:r>
              <a:rPr lang="en-US" sz="3100" b="1" dirty="0"/>
              <a:t>decomposed in IE71-79 separately.</a:t>
            </a:r>
            <a:br>
              <a:rPr lang="en-US" sz="2700" dirty="0"/>
            </a:br>
            <a:br>
              <a:rPr lang="en-US" sz="2400" dirty="0"/>
            </a:br>
            <a:endParaRPr lang="en-US" sz="9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0 1 2 3 4 5 6 7 8 9 0 1 2 3 4 5 6 7 8 9 0 1 2 3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Label                  | Exp |S|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Label:  Label Value, 20 bits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Exp:    Experimental Use, 3 bits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S:      Bottom of Stack, 1 bit</a:t>
            </a:r>
            <a:br>
              <a:rPr lang="en-US" sz="2000" dirty="0"/>
            </a:br>
            <a:endParaRPr lang="en-US" sz="2000" dirty="0"/>
          </a:p>
          <a:p>
            <a:r>
              <a:rPr lang="en-US" sz="3100" dirty="0"/>
              <a:t>IE47 mplsTopLabelIPv4Address is the top label IP address where the traffic is forwarded to.</a:t>
            </a:r>
          </a:p>
          <a:p>
            <a:r>
              <a:rPr lang="en-US" sz="3100" dirty="0"/>
              <a:t>IE46 </a:t>
            </a:r>
            <a:r>
              <a:rPr lang="en-US" sz="3100" dirty="0" err="1"/>
              <a:t>mplsTopLabelType</a:t>
            </a:r>
            <a:r>
              <a:rPr lang="en-US" sz="3100" dirty="0"/>
              <a:t> describes from which routing protocol the top label IP address and label is coming from. </a:t>
            </a:r>
            <a:r>
              <a:rPr lang="en-US" sz="3100" b="1" dirty="0"/>
              <a:t>Updated with RFC 9160 </a:t>
            </a:r>
            <a:br>
              <a:rPr lang="en-US" sz="3100" b="1" dirty="0"/>
            </a:br>
            <a:r>
              <a:rPr lang="en-US" sz="3100" b="1" dirty="0"/>
              <a:t>to cover MPLS-SR routing protocols.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F6FC-2403-4778-9232-18B12706CD15}"/>
              </a:ext>
            </a:extLst>
          </p:cNvPr>
          <p:cNvSpPr/>
          <p:nvPr/>
        </p:nvSpPr>
        <p:spPr>
          <a:xfrm>
            <a:off x="6096000" y="5167312"/>
            <a:ext cx="4835236" cy="74303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DB0BE8-9DB6-497E-B7B4-FB299D413F2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128953" y="5538831"/>
            <a:ext cx="967047" cy="1594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819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Adressed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with draft-tgraf-opsawg-ipfix-srv6-srh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639" cy="4351338"/>
          </a:xfrm>
        </p:spPr>
        <p:txBody>
          <a:bodyPr>
            <a:noAutofit/>
          </a:bodyPr>
          <a:lstStyle/>
          <a:p>
            <a:r>
              <a:rPr lang="en-US" sz="1700" dirty="0"/>
              <a:t>SRv6 is already deployed at network operators (draft-matsushima-spring-srv6-deployment-status). Unaware of any network operator migrated from MPLS to SRv6 yet.</a:t>
            </a:r>
          </a:p>
          <a:p>
            <a:pPr marL="457200" lvl="1" indent="0">
              <a:buNone/>
            </a:pPr>
            <a:r>
              <a:rPr lang="en-US" sz="1700" b="1" dirty="0"/>
              <a:t>-&gt; Feedback welcome</a:t>
            </a:r>
          </a:p>
          <a:p>
            <a:r>
              <a:rPr lang="en-US" sz="1700" dirty="0"/>
              <a:t>Data-Plane visibility is missing in SRv6. Unable to see how much traffic is being forwarded or dropped with which SID. Network operators flying blind.</a:t>
            </a:r>
          </a:p>
          <a:p>
            <a:r>
              <a:rPr lang="en-US" sz="1700" dirty="0"/>
              <a:t>Segment Routing Header is defined in Section 2 of RFC 8754.</a:t>
            </a:r>
          </a:p>
          <a:p>
            <a:r>
              <a:rPr lang="en-US" sz="1700" dirty="0"/>
              <a:t>Segment List doesn't change with draft-ietf-spring-srv6-srh-compression. It is still IPv6 addressed. Context to routing protocol however is important to understand decomposition.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63" y="1712527"/>
            <a:ext cx="4591640" cy="457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25ECD-D3E3-440D-B425-0B3432C16578}"/>
              </a:ext>
            </a:extLst>
          </p:cNvPr>
          <p:cNvSpPr/>
          <p:nvPr/>
        </p:nvSpPr>
        <p:spPr>
          <a:xfrm>
            <a:off x="6974378" y="2527069"/>
            <a:ext cx="4272742" cy="37629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61814" y="4408565"/>
            <a:ext cx="141256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EB9A9-6FAE-450B-938B-0D25FA23D4E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561814" y="4829695"/>
            <a:ext cx="1711822" cy="3157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F5B884-A1DE-496F-85E1-C53BAA6794B2}"/>
              </a:ext>
            </a:extLst>
          </p:cNvPr>
          <p:cNvSpPr/>
          <p:nvPr/>
        </p:nvSpPr>
        <p:spPr>
          <a:xfrm>
            <a:off x="7273636" y="3981796"/>
            <a:ext cx="3816927" cy="1695797"/>
          </a:xfrm>
          <a:prstGeom prst="rec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SRv6 @ IPFIX</a:t>
            </a:r>
            <a:br>
              <a:rPr lang="en-US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Adressed with draft-tgraf-opsawg-ipfix-srv6-srh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/>
              <a:t>ipv6SRHSegmentsLeft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unsigned integer defining the number of route segments remaining to reach the end of the segment list.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/>
              <a:t>ipv6SRHTag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tag field defined in the SRH that marks a packet as part of a class or group of packets sharing the same set of properties.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ipv6SRHFlags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defined in the SRH.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ipv6SRHSegment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an SRv6 segment.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ipv6SRHSegmentBasicList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Ordered </a:t>
            </a:r>
            <a:r>
              <a:rPr lang="en-US" sz="1700" dirty="0" err="1"/>
              <a:t>basicList</a:t>
            </a:r>
            <a:r>
              <a:rPr lang="en-US" sz="17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63" y="1712527"/>
            <a:ext cx="4591640" cy="457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25ECD-D3E3-440D-B425-0B3432C16578}"/>
              </a:ext>
            </a:extLst>
          </p:cNvPr>
          <p:cNvSpPr/>
          <p:nvPr/>
        </p:nvSpPr>
        <p:spPr>
          <a:xfrm>
            <a:off x="8267306" y="3761295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53666" y="3874417"/>
            <a:ext cx="1913640" cy="1131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E204E-31B9-4AB3-9B73-D5590C09D7EB}"/>
              </a:ext>
            </a:extLst>
          </p:cNvPr>
          <p:cNvSpPr/>
          <p:nvPr/>
        </p:nvSpPr>
        <p:spPr>
          <a:xfrm>
            <a:off x="9181707" y="3761295"/>
            <a:ext cx="1809947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551630" y="3205113"/>
            <a:ext cx="2630077" cy="66930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10077253" y="3536623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551630" y="2460396"/>
            <a:ext cx="3525623" cy="11893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362332" y="3977760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353666" y="4838137"/>
            <a:ext cx="1008666" cy="30733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SRv6 @ IPFIX</a:t>
            </a:r>
            <a:br>
              <a:rPr lang="en-US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Adressed with draft-tgraf-opsawg-ipfix-srv6-srh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639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/>
              <a:t>ipv6SRHSection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and its TLV's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ipv6SRHSegmentListSection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Segment List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ipv6SRHSegmentType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Name of the routing protocol or PCEP extension from where the active SRv6 segment has been learned from.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63" y="1712527"/>
            <a:ext cx="4591640" cy="45775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362332" y="3977760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</p:cNvCxnSpPr>
          <p:nvPr/>
        </p:nvCxnSpPr>
        <p:spPr>
          <a:xfrm>
            <a:off x="5429838" y="3299381"/>
            <a:ext cx="1932494" cy="114692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7C5B6-6448-4810-AF03-BE79D66E6802}"/>
              </a:ext>
            </a:extLst>
          </p:cNvPr>
          <p:cNvSpPr/>
          <p:nvPr/>
        </p:nvSpPr>
        <p:spPr>
          <a:xfrm>
            <a:off x="6974378" y="2527069"/>
            <a:ext cx="4272742" cy="37629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5429838" y="2460396"/>
            <a:ext cx="1536570" cy="96860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Feedback collected from SPRING, OPSAWG and IPFIX doctor.</a:t>
            </a:r>
          </a:p>
          <a:p>
            <a:r>
              <a:rPr lang="en-US" sz="2400" dirty="0"/>
              <a:t>ipv6SRHSection and ipv6SRHSegmentListSection added to allow export of entire SRH and Segment List in one IPFIX entity. </a:t>
            </a:r>
          </a:p>
          <a:p>
            <a:r>
              <a:rPr lang="en-US" sz="2400" dirty="0"/>
              <a:t>ipv6SRHSegmentsLeft added to express at which position of the Segment List the forwarding happens.</a:t>
            </a:r>
          </a:p>
          <a:p>
            <a:r>
              <a:rPr lang="en-US" sz="2400" dirty="0"/>
              <a:t>Added operational considerations section to describe when ipv6SRHSection and ipv6SRHSegmentListSection makes sense.</a:t>
            </a:r>
          </a:p>
          <a:p>
            <a:r>
              <a:rPr lang="en-US" sz="2400" dirty="0"/>
              <a:t>Updated IANA considerations to be in line with RFC 8126.</a:t>
            </a:r>
          </a:p>
          <a:p>
            <a:r>
              <a:rPr lang="en-US" sz="2400" dirty="0"/>
              <a:t>The document doesn't introduce any new protocols. It is for documentation purposes. However, because new IPFIX registries are introduced, it is required to be an Internet standard document. </a:t>
            </a:r>
          </a:p>
          <a:p>
            <a:r>
              <a:rPr lang="en-US" sz="2400" dirty="0"/>
              <a:t>Authors believe that document should progress quickly through IETF to avoid private enterprise code points being used in SRv6 deployments.</a:t>
            </a:r>
          </a:p>
          <a:p>
            <a:pPr marL="0" indent="0">
              <a:buNone/>
            </a:pPr>
            <a:r>
              <a:rPr lang="en-US" sz="2400" b="1" dirty="0"/>
              <a:t>-&gt; Call for adoption at OPSAWG at IETF 113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668E2D-EBC5-49F4-AE8B-7F22EA2EFFD7}"/>
              </a:ext>
            </a:extLst>
          </p:cNvPr>
          <p:cNvSpPr txBox="1">
            <a:spLocks/>
          </p:cNvSpPr>
          <p:nvPr/>
        </p:nvSpPr>
        <p:spPr>
          <a:xfrm>
            <a:off x="838200" y="5665509"/>
            <a:ext cx="11163943" cy="696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en-US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>
                <a:latin typeface="+mj-lt"/>
              </a:rPr>
              <a:t>12. </a:t>
            </a:r>
            <a:r>
              <a:rPr lang="en-US">
                <a:latin typeface="+mj-lt"/>
                <a:ea typeface="+mj-ea"/>
                <a:cs typeface="+mj-cs"/>
              </a:rPr>
              <a:t>March</a:t>
            </a:r>
            <a:r>
              <a:rPr lang="en-US">
                <a:latin typeface="+mj-lt"/>
              </a:rPr>
              <a:t> 2022</a:t>
            </a:r>
          </a:p>
          <a:p>
            <a:pPr algn="r"/>
            <a:endParaRPr lang="en-US" sz="220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MPLS-SR @ IPFIX Adressed with RFC 9160 @ OPSAWG</vt:lpstr>
      <vt:lpstr>SRv6 @ IPFIX Adressed with draft-tgraf-opsawg-ipfix-srv6-srh</vt:lpstr>
      <vt:lpstr>SRv6 @ IPFIX Adressed with draft-tgraf-opsawg-ipfix-srv6-srh</vt:lpstr>
      <vt:lpstr>SRv6 @ IPFIX Adressed with draft-tgraf-opsawg-ipfix-srv6-srh</vt:lpstr>
      <vt:lpstr>SRv6 @ IPFIX Draft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85</cp:revision>
  <dcterms:created xsi:type="dcterms:W3CDTF">2019-11-29T14:22:02Z</dcterms:created>
  <dcterms:modified xsi:type="dcterms:W3CDTF">2022-03-13T12:12:22Z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2022-03-13T12:12:22Z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