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041" r:id="rId2"/>
    <p:sldId id="1053" r:id="rId3"/>
    <p:sldId id="1054" r:id="rId4"/>
    <p:sldId id="1055" r:id="rId5"/>
    <p:sldId id="1057" r:id="rId6"/>
    <p:sldId id="105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FCCF-5AAE-4D6D-9322-2161447788A3}" v="28" dt="2020-11-17T05:25:3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20.07.2022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20.07.2022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20.07.2022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20.07.2022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20.07.2022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tracker.ietf.org/doc/html/draft-matsushima-spring-srv6-deployment-stat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7012#section-2.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Segment Routing IPv6 Information in IPFIX</a:t>
            </a:r>
            <a:br>
              <a:rPr lang="en-US" sz="3600" b="1" dirty="0"/>
            </a:br>
            <a:r>
              <a:rPr lang="en-US" sz="2800" dirty="0"/>
              <a:t>draft-tgraf-opsawg-ipfix-srv6-srh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SRv6 forwarding plane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by adding Segment Routing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20.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Data-Plane visibility is missing in SRv6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1639" cy="4351338"/>
          </a:xfrm>
        </p:spPr>
        <p:txBody>
          <a:bodyPr>
            <a:noAutofit/>
          </a:bodyPr>
          <a:lstStyle/>
          <a:p>
            <a:r>
              <a:rPr lang="en-US" sz="1700" dirty="0"/>
              <a:t>SRv6 is already deployed at network operators (</a:t>
            </a:r>
            <a:r>
              <a:rPr lang="en-US" sz="1700" dirty="0">
                <a:hlinkClick r:id="rId2"/>
              </a:rPr>
              <a:t>draft-matsushima-spring-srv6-deployment-status</a:t>
            </a:r>
            <a:r>
              <a:rPr lang="en-US" sz="1700" dirty="0"/>
              <a:t>). If you know any other network operator which migrated from MPLS to SRv6 yet.</a:t>
            </a:r>
          </a:p>
          <a:p>
            <a:pPr marL="457200" lvl="1" indent="0">
              <a:buNone/>
            </a:pPr>
            <a:r>
              <a:rPr lang="en-US" sz="1700" b="1" dirty="0"/>
              <a:t>-&gt; Feedback welcome</a:t>
            </a:r>
          </a:p>
          <a:p>
            <a:r>
              <a:rPr lang="en-US" sz="1700" dirty="0"/>
              <a:t>Data-Plane visibility is missing in SRv6. Unable to see how much traffic is being forwarded or dropped with which SID. </a:t>
            </a:r>
            <a:r>
              <a:rPr lang="en-US" sz="1700" b="1" dirty="0"/>
              <a:t>Network operators flying blind.</a:t>
            </a:r>
          </a:p>
          <a:p>
            <a:r>
              <a:rPr lang="en-US" sz="1700" dirty="0"/>
              <a:t>Segment Routing Header is defined in Section 2 of RFC 8754.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D09BA-31F9-4532-A75C-15EF4C785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163" y="1712527"/>
            <a:ext cx="4591640" cy="457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625ECD-D3E3-440D-B425-0B3432C16578}"/>
              </a:ext>
            </a:extLst>
          </p:cNvPr>
          <p:cNvSpPr/>
          <p:nvPr/>
        </p:nvSpPr>
        <p:spPr>
          <a:xfrm>
            <a:off x="6974378" y="2527069"/>
            <a:ext cx="4272742" cy="376299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7FFDC-F759-434D-B3B9-9F996178A9F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561814" y="4408565"/>
            <a:ext cx="1412564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7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 err="1">
                <a:solidFill>
                  <a:schemeClr val="bg2">
                    <a:lumMod val="75000"/>
                  </a:schemeClr>
                </a:solidFill>
              </a:rPr>
              <a:t>IPFIX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entities in context of the SRH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4"/>
            <a:ext cx="6514707" cy="478256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/>
              <a:t>srhSegmentIPv6sLeft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unsigned integer defining the number of route segments remaining to reach the end of the segment list.</a:t>
            </a:r>
            <a:endParaRPr lang="en-US" sz="1700" b="1" dirty="0"/>
          </a:p>
          <a:p>
            <a:pPr>
              <a:spcBef>
                <a:spcPts val="600"/>
              </a:spcBef>
            </a:pPr>
            <a:r>
              <a:rPr lang="en-US" sz="1700" b="1" dirty="0"/>
              <a:t>srhTagIPv6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16-bit tag field defined in the SRH that marks a packet as part of a class or group of packets sharing the same set of properties.</a:t>
            </a:r>
          </a:p>
          <a:p>
            <a:pPr>
              <a:spcBef>
                <a:spcPts val="600"/>
              </a:spcBef>
            </a:pPr>
            <a:r>
              <a:rPr lang="en-US" sz="1700" b="1" dirty="0"/>
              <a:t>srhFlagsIPv6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flags defined in the SRH.</a:t>
            </a:r>
          </a:p>
          <a:p>
            <a:pPr>
              <a:spcBef>
                <a:spcPts val="600"/>
              </a:spcBef>
            </a:pPr>
            <a:r>
              <a:rPr lang="en-US" sz="1700" b="1" dirty="0"/>
              <a:t>srhActiveSegmentIPv6Type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Name of the routing protocol or PCEP extension from where the active SRv6 segment has been learned from.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srhSegmentLocatorLength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The number of significant bits.  Together with srhSegmentIPv6 it enables the calculation of the SRv6 Locator. </a:t>
            </a:r>
          </a:p>
          <a:p>
            <a:pPr marL="228600" lvl="1">
              <a:spcBef>
                <a:spcPts val="600"/>
              </a:spcBef>
            </a:pPr>
            <a:r>
              <a:rPr lang="en-US" sz="1700" b="1" dirty="0" err="1"/>
              <a:t>srhSegmentEndpointBehavior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16-bit unsigned integer that represents a SRv6 Endpoint behavior.</a:t>
            </a:r>
            <a:endParaRPr lang="en-US" sz="170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D09BA-31F9-4532-A75C-15EF4C785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615" y="1870471"/>
            <a:ext cx="4591640" cy="457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625ECD-D3E3-440D-B425-0B3432C16578}"/>
              </a:ext>
            </a:extLst>
          </p:cNvPr>
          <p:cNvSpPr/>
          <p:nvPr/>
        </p:nvSpPr>
        <p:spPr>
          <a:xfrm>
            <a:off x="8890758" y="3919239"/>
            <a:ext cx="914401" cy="22624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7FFDC-F759-434D-B3B9-9F996178A9F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977118" y="4032361"/>
            <a:ext cx="1913640" cy="11312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DE204E-31B9-4AB3-9B73-D5590C09D7EB}"/>
              </a:ext>
            </a:extLst>
          </p:cNvPr>
          <p:cNvSpPr/>
          <p:nvPr/>
        </p:nvSpPr>
        <p:spPr>
          <a:xfrm>
            <a:off x="9805159" y="3919239"/>
            <a:ext cx="1809947" cy="22624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600878-53DA-4131-870D-30D7E067886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352904" y="3416533"/>
            <a:ext cx="2452255" cy="61582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10700705" y="3694567"/>
            <a:ext cx="914401" cy="22624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4EE2C9-C014-4FB4-868A-D1FCE3466EF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175082" y="2618340"/>
            <a:ext cx="3525623" cy="118934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D2715EC-290E-414B-820A-71C5FE2EC40D}"/>
              </a:ext>
            </a:extLst>
          </p:cNvPr>
          <p:cNvSpPr/>
          <p:nvPr/>
        </p:nvSpPr>
        <p:spPr>
          <a:xfrm>
            <a:off x="7985784" y="4135704"/>
            <a:ext cx="3629322" cy="172075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 err="1">
                <a:solidFill>
                  <a:schemeClr val="bg2">
                    <a:lumMod val="75000"/>
                  </a:schemeClr>
                </a:solidFill>
              </a:rPr>
              <a:t>IPFIX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entities in context of the SRH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600"/>
              </a:spcBef>
            </a:pPr>
            <a:r>
              <a:rPr lang="en-US" sz="1700" b="1" dirty="0"/>
              <a:t>srhSectionIPv6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Exposes the SRH and its TLV's as defined in section 2 of [RFC8754] as series of n octets.</a:t>
            </a:r>
          </a:p>
          <a:p>
            <a:pPr>
              <a:spcBef>
                <a:spcPts val="600"/>
              </a:spcBef>
            </a:pPr>
            <a:r>
              <a:rPr lang="en-US" sz="1700" b="1" dirty="0"/>
              <a:t>srhSegmentIPv6ListSection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Exposes the SRH Segment List as defined in section 2 of [RFC8754] as series of n octets.</a:t>
            </a:r>
          </a:p>
          <a:p>
            <a:pPr>
              <a:spcBef>
                <a:spcPts val="600"/>
              </a:spcBef>
            </a:pPr>
            <a:r>
              <a:rPr lang="en-US" sz="1700" b="1" dirty="0"/>
              <a:t>srhSegmentIPv6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128-bit IPv6 address that represents an SRv6 segment.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b="1" dirty="0"/>
              <a:t>srhActiveSegmentIPv6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128-bit IPv6 address that represents the active SRv6 segment.</a:t>
            </a:r>
          </a:p>
          <a:p>
            <a:pPr marL="228600" lvl="1">
              <a:spcBef>
                <a:spcPts val="600"/>
              </a:spcBef>
            </a:pPr>
            <a:r>
              <a:rPr lang="en-US" sz="1700" b="1" dirty="0"/>
              <a:t>srhSegmentIPv6BasicList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Ordered </a:t>
            </a:r>
            <a:r>
              <a:rPr lang="en-US" sz="1700" dirty="0" err="1"/>
              <a:t>basicList</a:t>
            </a:r>
            <a:r>
              <a:rPr lang="en-US" sz="1700" dirty="0"/>
              <a:t> [RFC6313] of zero or more 128-bit IPv6 addresses in the SRH that represents the SRv6 segment list.  The Segment List is encoded starting from the active segment of the SR Policy.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D09BA-31F9-4532-A75C-15EF4C785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802" y="1812283"/>
            <a:ext cx="4591640" cy="457753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D2715EC-290E-414B-820A-71C5FE2EC40D}"/>
              </a:ext>
            </a:extLst>
          </p:cNvPr>
          <p:cNvSpPr/>
          <p:nvPr/>
        </p:nvSpPr>
        <p:spPr>
          <a:xfrm>
            <a:off x="7777971" y="4077516"/>
            <a:ext cx="3629322" cy="172075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6E069E-BC22-4ECA-89C9-B4548CDC13DC}"/>
              </a:ext>
            </a:extLst>
          </p:cNvPr>
          <p:cNvCxnSpPr>
            <a:cxnSpLocks/>
          </p:cNvCxnSpPr>
          <p:nvPr/>
        </p:nvCxnSpPr>
        <p:spPr>
          <a:xfrm>
            <a:off x="6134795" y="4305996"/>
            <a:ext cx="1643176" cy="24007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B57C5B6-6448-4810-AF03-BE79D66E6802}"/>
              </a:ext>
            </a:extLst>
          </p:cNvPr>
          <p:cNvSpPr/>
          <p:nvPr/>
        </p:nvSpPr>
        <p:spPr>
          <a:xfrm>
            <a:off x="7390017" y="2626825"/>
            <a:ext cx="4272742" cy="376299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E28F0B-00CA-4B0D-BBE4-470A86C43CE3}"/>
              </a:ext>
            </a:extLst>
          </p:cNvPr>
          <p:cNvCxnSpPr>
            <a:cxnSpLocks/>
          </p:cNvCxnSpPr>
          <p:nvPr/>
        </p:nvCxnSpPr>
        <p:spPr>
          <a:xfrm>
            <a:off x="5845478" y="2626825"/>
            <a:ext cx="1544539" cy="51538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1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SRv6 @ IPFIX</a:t>
            </a:r>
            <a:br>
              <a:rPr lang="en-US" sz="3600"/>
            </a:br>
            <a:r>
              <a:rPr lang="en-US" sz="3600">
                <a:solidFill>
                  <a:schemeClr val="bg2">
                    <a:lumMod val="75000"/>
                  </a:schemeClr>
                </a:solidFill>
              </a:rPr>
              <a:t>Draft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314" cy="3353204"/>
          </a:xfrm>
        </p:spPr>
        <p:txBody>
          <a:bodyPr>
            <a:noAutofit/>
          </a:bodyPr>
          <a:lstStyle/>
          <a:p>
            <a:r>
              <a:rPr lang="en-US" sz="2300" dirty="0"/>
              <a:t>Received comments from SPRING, OPSAWG and other network operators.</a:t>
            </a:r>
          </a:p>
          <a:p>
            <a:r>
              <a:rPr lang="en-US" sz="2300" b="1" dirty="0"/>
              <a:t>Addressed all open issues </a:t>
            </a:r>
            <a:r>
              <a:rPr lang="en-US" sz="2300" dirty="0"/>
              <a:t>and double-checked the IANA consideration section with the IPFIX doctors.</a:t>
            </a:r>
          </a:p>
          <a:p>
            <a:r>
              <a:rPr lang="en-US" sz="2300" dirty="0"/>
              <a:t>Added "Compressed SRv6 Segment List Decomposition" in operational consideration section</a:t>
            </a:r>
            <a:endParaRPr lang="en-US" sz="2300" b="1" dirty="0"/>
          </a:p>
          <a:p>
            <a:r>
              <a:rPr lang="en-US" sz="2300" b="1" dirty="0" err="1"/>
              <a:t>srhSegmentLocatorLength</a:t>
            </a:r>
            <a:r>
              <a:rPr lang="en-US" sz="2300" dirty="0"/>
              <a:t> and </a:t>
            </a:r>
            <a:r>
              <a:rPr lang="en-US" sz="2300" b="1" dirty="0" err="1"/>
              <a:t>srhSegmentEndpointBehavior</a:t>
            </a:r>
            <a:r>
              <a:rPr lang="en-US" sz="2300" dirty="0"/>
              <a:t> has been added and included in the use case and operational section description</a:t>
            </a:r>
          </a:p>
          <a:p>
            <a:r>
              <a:rPr lang="en-US" sz="2300" dirty="0"/>
              <a:t>Aligned IE naming according to </a:t>
            </a:r>
            <a:r>
              <a:rPr lang="en-US" sz="2300" dirty="0">
                <a:hlinkClick r:id="rId2"/>
              </a:rPr>
              <a:t>https://datatracker.ietf.org/doc/html/rfc7012#section-2.3</a:t>
            </a:r>
            <a:endParaRPr lang="en-US" sz="2300" dirty="0"/>
          </a:p>
          <a:p>
            <a:r>
              <a:rPr lang="en-US" sz="2300" dirty="0"/>
              <a:t>Updated srhFlagsIPv6 registry</a:t>
            </a:r>
          </a:p>
          <a:p>
            <a:r>
              <a:rPr lang="en-US" sz="2300" dirty="0"/>
              <a:t>Added data-template and data-record examples for srhSegmentIPv6ListSection and srhSectionIPv6 in example section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9661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SRv6 @ IPFIX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/>
          </a:bodyPr>
          <a:lstStyle/>
          <a:p>
            <a:r>
              <a:rPr lang="en-US" sz="2300" b="1" dirty="0"/>
              <a:t>Missing SRv6 data-plane visibility is a recognized problem. </a:t>
            </a:r>
          </a:p>
          <a:p>
            <a:r>
              <a:rPr lang="en-US" sz="2300" b="1" dirty="0"/>
              <a:t>2 vendors validated technical feasibility and working on implementations.</a:t>
            </a:r>
            <a:endParaRPr lang="en-US" sz="2300" dirty="0"/>
          </a:p>
          <a:p>
            <a:r>
              <a:rPr lang="en-US" sz="2300" dirty="0"/>
              <a:t>INSA Lyon working on running open-source code in FD.io VPP. </a:t>
            </a:r>
            <a:r>
              <a:rPr lang="en-US" sz="2300" b="1" dirty="0"/>
              <a:t>Will be shown at IETF 115 hackathon.</a:t>
            </a:r>
          </a:p>
          <a:p>
            <a:r>
              <a:rPr lang="en-US" sz="2300" dirty="0"/>
              <a:t>The authors believe that document should progress quickly through IETF to avoid private enterprise code points being used in SRv6 deployments.</a:t>
            </a:r>
          </a:p>
          <a:p>
            <a:r>
              <a:rPr lang="en-US" sz="2300" b="1" dirty="0"/>
              <a:t>The authors would like to go call for adoption (was already requested at IETF 113)</a:t>
            </a:r>
            <a:endParaRPr lang="en-US" sz="2300" dirty="0"/>
          </a:p>
          <a:p>
            <a:endParaRPr lang="en-US" sz="24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6</a:t>
            </a:fld>
            <a:endParaRPr lang="en-US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2474874-D7EA-470F-BB9E-0BC9A517E72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20.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572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SRv6 @ IPFIX Data-Plane visibility is missing in SRv6</vt:lpstr>
      <vt:lpstr>SRv6 @ IPFIX IPFIX entities in context of the SRH (1)</vt:lpstr>
      <vt:lpstr>SRv6 @ IPFIX IPFIX entities in context of the SRH (2)</vt:lpstr>
      <vt:lpstr>SRv6 @ IPFIX Draft Status</vt:lpstr>
      <vt:lpstr>SRv6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109</cp:revision>
  <dcterms:created xsi:type="dcterms:W3CDTF">2019-11-29T14:22:02Z</dcterms:created>
  <dcterms:modified xsi:type="dcterms:W3CDTF">2022-07-20T04:53:38Z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2022-07-20T04:53:38Z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