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Default Extension="wdp" ContentType="image/vnd.ms-photo"/>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859" r:id="rId1"/>
  </p:sldMasterIdLst>
  <p:notesMasterIdLst>
    <p:notesMasterId r:id="rId26"/>
  </p:notesMasterIdLst>
  <p:sldIdLst>
    <p:sldId id="311" r:id="rId2"/>
    <p:sldId id="292" r:id="rId3"/>
    <p:sldId id="293" r:id="rId4"/>
    <p:sldId id="279" r:id="rId5"/>
    <p:sldId id="300" r:id="rId6"/>
    <p:sldId id="296" r:id="rId7"/>
    <p:sldId id="297" r:id="rId8"/>
    <p:sldId id="298" r:id="rId9"/>
    <p:sldId id="299" r:id="rId10"/>
    <p:sldId id="302" r:id="rId11"/>
    <p:sldId id="312" r:id="rId12"/>
    <p:sldId id="313" r:id="rId13"/>
    <p:sldId id="305" r:id="rId14"/>
    <p:sldId id="291" r:id="rId15"/>
    <p:sldId id="283" r:id="rId16"/>
    <p:sldId id="310" r:id="rId17"/>
    <p:sldId id="287" r:id="rId18"/>
    <p:sldId id="294" r:id="rId19"/>
    <p:sldId id="288" r:id="rId20"/>
    <p:sldId id="301" r:id="rId21"/>
    <p:sldId id="306" r:id="rId22"/>
    <p:sldId id="307" r:id="rId23"/>
    <p:sldId id="308" r:id="rId24"/>
    <p:sldId id="30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a:srgbClr val="FF0000"/>
        </p14:laserClr>
      </p:ext>
      <p:ext uri="{2FDB2607-1784-4EEB-B798-7EB5836EED8A}">
        <p14:showMediaCtrls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
      </p:ext>
    </p:extLst>
  </p:showPr>
  <p:clrMru>
    <a:srgbClr val="2A2A2A"/>
    <a:srgbClr val="AFF19A"/>
    <a:srgbClr val="F7F8F5"/>
    <a:srgbClr val="92F75C"/>
    <a:srgbClr val="A7ED76"/>
    <a:srgbClr val="38E713"/>
    <a:srgbClr val="C718EC"/>
    <a:srgbClr val="92D050"/>
    <a:srgbClr val="240489"/>
    <a:srgbClr val="010000"/>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040" autoAdjust="0"/>
    <p:restoredTop sz="79402" autoAdjust="0"/>
  </p:normalViewPr>
  <p:slideViewPr>
    <p:cSldViewPr snapToGrid="0" snapToObjects="1">
      <p:cViewPr varScale="1">
        <p:scale>
          <a:sx n="78" d="100"/>
          <a:sy n="78" d="100"/>
        </p:scale>
        <p:origin x="-1240"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DB19C6-2A26-5248-A698-E74C0264CF05}" type="datetimeFigureOut">
              <a:rPr lang="en-US" smtClean="0"/>
              <a:pPr/>
              <a:t>5/29/13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5AB7BE-EFDC-4D45-B3D0-D415B0B38FCC}"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3900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Interaction</a:t>
            </a:r>
            <a:r>
              <a:rPr lang="en-US" baseline="0" dirty="0" smtClean="0"/>
              <a:t> and design and simple focused around </a:t>
            </a:r>
            <a:r>
              <a:rPr lang="en-US" baseline="0" dirty="0" err="1" smtClean="0"/>
              <a:t>prodcutivity</a:t>
            </a:r>
            <a:r>
              <a:rPr lang="en-US" baseline="0" dirty="0" smtClean="0"/>
              <a:t> apps</a:t>
            </a:r>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15</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85304608"/>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Marketing Budget is 6%</a:t>
            </a:r>
            <a:r>
              <a:rPr lang="en-US" baseline="0" dirty="0" smtClean="0"/>
              <a:t> of our Gross Profit. It is given a low percentage of our profits due to where it lies in terms of priority. Generating profit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Google Adwords is 50%</a:t>
            </a:r>
            <a:r>
              <a:rPr lang="en-US" baseline="0" dirty="0" smtClean="0"/>
              <a:t> of our Marketing Budget.  </a:t>
            </a:r>
            <a:r>
              <a:rPr lang="en-US" dirty="0" smtClean="0"/>
              <a:t>Why?</a:t>
            </a:r>
            <a:r>
              <a:rPr lang="en-US" baseline="0" dirty="0" smtClean="0"/>
              <a:t> Relatively low CPC with specific, low-competition keywords. Will generate traffic while we build up organic traffic via SEO.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SEO is 35% of our Marketing Budget.  Why? Building organic traffic is key to long-term, sustainable marketing success. We will initially spend this money working with SEO companies and purchasing data while we build our website to match modern SEO needs while positioning ourselves in light of market trends and where the industry is heading.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Social Media Advertising is 15% of our budget.  Why? The average American spends roughly 7 hours per month on social media websites. With well over a billion eyes, we can capitalize on this by running targeted advertisements on social media websites</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Sponsored hackathon – Free Beer/Pizza – Get hackers there, give away prizes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r>
              <a:rPr lang="en-US" baseline="0" dirty="0" err="1" smtClean="0"/>
              <a:t>rackspace</a:t>
            </a:r>
            <a:r>
              <a:rPr lang="en-US" baseline="0" dirty="0" smtClean="0"/>
              <a:t>, etc.)</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More</a:t>
            </a:r>
            <a:r>
              <a:rPr lang="en-US" baseline="0" dirty="0" smtClean="0"/>
              <a:t> firm customer acquisition strategy</a:t>
            </a:r>
          </a:p>
          <a:p>
            <a:r>
              <a:rPr lang="en-US" baseline="0" dirty="0" smtClean="0"/>
              <a:t>	</a:t>
            </a:r>
            <a:r>
              <a:rPr lang="en-US" baseline="0" dirty="0" err="1" smtClean="0"/>
              <a:t>Gonna</a:t>
            </a:r>
            <a:r>
              <a:rPr lang="en-US" baseline="0" dirty="0" smtClean="0"/>
              <a:t> have </a:t>
            </a:r>
            <a:r>
              <a:rPr lang="en-US" baseline="0" dirty="0" err="1" smtClean="0"/>
              <a:t>hackathons</a:t>
            </a:r>
            <a:endParaRPr lang="en-US" baseline="0" dirty="0" smtClean="0"/>
          </a:p>
          <a:p>
            <a:r>
              <a:rPr lang="en-US" baseline="0" dirty="0" smtClean="0"/>
              <a:t>	</a:t>
            </a:r>
            <a:r>
              <a:rPr lang="en-US" baseline="0" dirty="0" err="1" smtClean="0"/>
              <a:t>Gonna</a:t>
            </a:r>
            <a:r>
              <a:rPr lang="en-US" baseline="0" dirty="0" smtClean="0"/>
              <a:t> go to developers and get intro</a:t>
            </a:r>
          </a:p>
          <a:p>
            <a:r>
              <a:rPr lang="en-US" baseline="0" dirty="0" smtClean="0"/>
              <a:t>	</a:t>
            </a:r>
          </a:p>
          <a:p>
            <a:endParaRPr lang="en-US" baseline="0" dirty="0" smtClean="0"/>
          </a:p>
        </p:txBody>
      </p:sp>
      <p:sp>
        <p:nvSpPr>
          <p:cNvPr id="4" name="Slide Number Placeholder 3"/>
          <p:cNvSpPr>
            <a:spLocks noGrp="1"/>
          </p:cNvSpPr>
          <p:nvPr>
            <p:ph type="sldNum" sz="quarter" idx="10"/>
          </p:nvPr>
        </p:nvSpPr>
        <p:spPr/>
        <p:txBody>
          <a:bodyPr/>
          <a:lstStyle/>
          <a:p>
            <a:fld id="{F15AB7BE-EFDC-4D45-B3D0-D415B0B38FCC}" type="slidenum">
              <a:rPr lang="en-US" smtClean="0"/>
              <a:pPr/>
              <a:t>16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64716103"/>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about Radia!</a:t>
            </a:r>
          </a:p>
        </p:txBody>
      </p:sp>
      <p:sp>
        <p:nvSpPr>
          <p:cNvPr id="4" name="Slide Number Placeholder 3"/>
          <p:cNvSpPr>
            <a:spLocks noGrp="1"/>
          </p:cNvSpPr>
          <p:nvPr>
            <p:ph type="sldNum" sz="quarter" idx="10"/>
          </p:nvPr>
        </p:nvSpPr>
        <p:spPr/>
        <p:txBody>
          <a:bodyPr/>
          <a:lstStyle/>
          <a:p>
            <a:fld id="{F15AB7BE-EFDC-4D45-B3D0-D415B0B38FCC}" type="slidenum">
              <a:rPr lang="en-US" smtClean="0"/>
              <a:pPr/>
              <a:t>17</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85304608"/>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19</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85304608"/>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21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85304608"/>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22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85304608"/>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23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85304608"/>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24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85304608"/>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A6A6A6"/>
                </a:solidFill>
              </a:rPr>
              <a:t>AnnoTree is the new collaborative</a:t>
            </a:r>
            <a:r>
              <a:rPr lang="en-US" baseline="0" dirty="0" smtClean="0">
                <a:solidFill>
                  <a:srgbClr val="A6A6A6"/>
                </a:solidFill>
              </a:rPr>
              <a:t> way to design and test mobile applications</a:t>
            </a:r>
          </a:p>
          <a:p>
            <a:r>
              <a:rPr lang="en-US" baseline="0" dirty="0" smtClean="0">
                <a:solidFill>
                  <a:srgbClr val="A6A6A6"/>
                </a:solidFill>
              </a:rPr>
              <a:t>We will enable users to literally draw directly on mobile application or website to mark a design change or bug and then send this information to a collaborative platform </a:t>
            </a:r>
          </a:p>
          <a:p>
            <a:r>
              <a:rPr lang="en-US" baseline="0" dirty="0" smtClean="0">
                <a:solidFill>
                  <a:srgbClr val="A6A6A6"/>
                </a:solidFill>
              </a:rPr>
              <a:t>On this collaborative platform developers, designers, and app owners can track, discuss and organize these design and bug changes to streamline and improve their design and testing process</a:t>
            </a:r>
          </a:p>
          <a:p>
            <a:r>
              <a:rPr lang="en-US" baseline="0" dirty="0" smtClean="0">
                <a:solidFill>
                  <a:srgbClr val="A6A6A6"/>
                </a:solidFill>
              </a:rPr>
              <a:t>Our goal for the next 8 months is to launch our open beta and support &gt;100 users.</a:t>
            </a:r>
          </a:p>
          <a:p>
            <a:endParaRPr lang="en-US" dirty="0" smtClean="0">
              <a:solidFill>
                <a:srgbClr val="A6A6A6"/>
              </a:solidFill>
            </a:endParaRPr>
          </a:p>
          <a:p>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33403121"/>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want to make it easy for any application development shop, to create awesome applications with the polish of a large scale budget.  Thus we created AnnoTree.</a:t>
            </a:r>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4</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40333891"/>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Forest CCP with Notifications</a:t>
            </a:r>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9</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13269800"/>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Tree</a:t>
            </a:r>
            <a:r>
              <a:rPr lang="en-US" baseline="0" dirty="0" smtClean="0"/>
              <a:t> and Branches </a:t>
            </a:r>
            <a:r>
              <a:rPr lang="en-US" dirty="0" smtClean="0"/>
              <a:t>CCP with Specific To-Do’s</a:t>
            </a:r>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10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40719256"/>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Tree</a:t>
            </a:r>
            <a:r>
              <a:rPr lang="en-US" baseline="0" dirty="0" smtClean="0"/>
              <a:t> and Branches </a:t>
            </a:r>
            <a:r>
              <a:rPr lang="en-US" dirty="0" smtClean="0"/>
              <a:t>CCP with Specific To-Do’s</a:t>
            </a:r>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11</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40719256"/>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Tree</a:t>
            </a:r>
            <a:r>
              <a:rPr lang="en-US" baseline="0" dirty="0" smtClean="0"/>
              <a:t> and Branches </a:t>
            </a:r>
            <a:r>
              <a:rPr lang="en-US" dirty="0" smtClean="0"/>
              <a:t>CCP with Specific To-Do’s</a:t>
            </a:r>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12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40719256"/>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www.drdobbs.com</a:t>
            </a:r>
            <a:r>
              <a:rPr lang="en-US" dirty="0" smtClean="0"/>
              <a:t>/cloud/application-development-now-worth-more-t/240006233</a:t>
            </a:r>
          </a:p>
          <a:p>
            <a:endParaRPr lang="en-US" dirty="0" smtClean="0"/>
          </a:p>
          <a:p>
            <a:r>
              <a:rPr lang="en-US" dirty="0" smtClean="0"/>
              <a:t>http://readwrite.com/2011/07/05/app-development-services-market-to-reach-100-billion-by-2015</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More insightful perhaps are predictions that mobile application development projects targeting smartphones and tablets will outnumber native PC projects by a ratio of </a:t>
            </a:r>
            <a:r>
              <a:rPr lang="en-US" b="1" dirty="0" smtClean="0"/>
              <a:t>4:1</a:t>
            </a:r>
            <a:r>
              <a:rPr lang="en-US" dirty="0" smtClean="0"/>
              <a:t> by </a:t>
            </a:r>
            <a:r>
              <a:rPr lang="en-US" b="1" dirty="0" smtClean="0"/>
              <a:t>2015</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Need Top Down (reported</a:t>
            </a:r>
            <a:r>
              <a:rPr lang="en-US" baseline="0" dirty="0" smtClean="0"/>
              <a:t> overall) and bottom up (calculated by people and $)</a:t>
            </a:r>
            <a:endParaRPr lang="en-US" dirty="0" smtClean="0"/>
          </a:p>
          <a:p>
            <a:endParaRPr lang="en-US" dirty="0" smtClean="0"/>
          </a:p>
          <a:p>
            <a:r>
              <a:rPr lang="en-US" dirty="0" smtClean="0"/>
              <a:t>With this increase in market</a:t>
            </a:r>
            <a:r>
              <a:rPr lang="en-US" baseline="0" dirty="0" smtClean="0"/>
              <a:t> size, it has become harder and harder to differentiate your application from the competition.  In order to have a successful application you must create an application with the fit and finish of large firms with large budgets. (testing mobile app revenue)</a:t>
            </a:r>
          </a:p>
          <a:p>
            <a:endParaRPr lang="en-US" baseline="0" dirty="0" smtClean="0"/>
          </a:p>
          <a:p>
            <a:r>
              <a:rPr lang="en-US" baseline="0" dirty="0" smtClean="0"/>
              <a:t>825k Apple App Store</a:t>
            </a:r>
          </a:p>
          <a:p>
            <a:r>
              <a:rPr lang="en-US" baseline="0" dirty="0" smtClean="0"/>
              <a:t>850k Google Play Store</a:t>
            </a:r>
          </a:p>
          <a:p>
            <a:r>
              <a:rPr lang="en-US" baseline="0" dirty="0" smtClean="0"/>
              <a:t>Millions of mobile websites/apps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15AB7BE-EFDC-4D45-B3D0-D415B0B38FCC}" type="slidenum">
              <a:rPr lang="en-US" smtClean="0"/>
              <a:pPr/>
              <a:t>13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52753151"/>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olidFill>
                <a:schemeClr val="bg1">
                  <a:lumMod val="65000"/>
                </a:schemeClr>
              </a:solidFill>
            </a:endParaRPr>
          </a:p>
          <a:p>
            <a:r>
              <a:rPr lang="en-US" dirty="0" smtClean="0">
                <a:solidFill>
                  <a:schemeClr val="bg1">
                    <a:lumMod val="65000"/>
                  </a:schemeClr>
                </a:solidFill>
              </a:rPr>
              <a:t>$20 / month = 5 projects</a:t>
            </a:r>
          </a:p>
          <a:p>
            <a:r>
              <a:rPr lang="en-US" dirty="0" smtClean="0">
                <a:solidFill>
                  <a:schemeClr val="bg1">
                    <a:lumMod val="65000"/>
                  </a:schemeClr>
                </a:solidFill>
              </a:rPr>
              <a:t>$5/user basic - $25/user premium / month</a:t>
            </a:r>
          </a:p>
          <a:p>
            <a:pPr lvl="1"/>
            <a:endParaRPr lang="en-US" dirty="0">
              <a:solidFill>
                <a:schemeClr val="bg1">
                  <a:lumMod val="65000"/>
                </a:schemeClr>
              </a:solidFill>
            </a:endParaRPr>
          </a:p>
        </p:txBody>
      </p:sp>
      <p:sp>
        <p:nvSpPr>
          <p:cNvPr id="4" name="Slide Number Placeholder 3"/>
          <p:cNvSpPr>
            <a:spLocks noGrp="1"/>
          </p:cNvSpPr>
          <p:nvPr>
            <p:ph type="sldNum" sz="quarter" idx="10"/>
          </p:nvPr>
        </p:nvSpPr>
        <p:spPr/>
        <p:txBody>
          <a:bodyPr/>
          <a:lstStyle/>
          <a:p>
            <a:fld id="{F15AB7BE-EFDC-4D45-B3D0-D415B0B38FCC}" type="slidenum">
              <a:rPr lang="en-US" smtClean="0"/>
              <a:pPr/>
              <a:t>14</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4808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0065BE-0657-4A47-90AD-C21C55E16B19}" type="datetime4">
              <a:rPr lang="en-US" smtClean="0"/>
              <a:pPr/>
              <a:t>May 29,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0025F-D439-47A7-9365-62C17221AA30}"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3666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May 29,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7513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May 29,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7051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BB8AF-C16A-4836-A92D-61834B5F0BA5}" type="datetime4">
              <a:rPr lang="en-US" smtClean="0"/>
              <a:pPr/>
              <a:t>May 29,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7791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May 29,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7668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3A18F4-33C3-445B-924C-31108C51719C}" type="datetime4">
              <a:rPr lang="en-US" smtClean="0"/>
              <a:pPr/>
              <a:t>May 29, 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2019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7543A-E259-478F-9E0D-57BA40E442B7}" type="datetime4">
              <a:rPr lang="en-US" smtClean="0"/>
              <a:pPr/>
              <a:t>May 29, 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9079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May 29, 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6655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May 29, 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5203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May 29, 2013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90025F-D439-47A7-9365-62C17221AA30}"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4064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May 29, 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679315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7F8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2B1B13E-D5AF-485E-81A1-82A140076526}" type="datetime4">
              <a:rPr lang="en-US" smtClean="0"/>
              <a:pPr/>
              <a:t>May 29, 2013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54ED01-E2A0-4C1E-8E21-014B99041579}"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617379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e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microsoft.com/office/2007/relationships/hdphoto" Target="../media/hdphoto1.wdp"/><Relationship Id="rId9"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2A2A2A"/>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46882" y="1"/>
            <a:ext cx="6858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3063" y="706594"/>
            <a:ext cx="8567059" cy="5354412"/>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5123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3063" y="706594"/>
            <a:ext cx="8567059" cy="5354412"/>
          </a:xfrm>
          <a:prstGeom prst="rect">
            <a:avLst/>
          </a:prstGeom>
        </p:spPr>
      </p:pic>
      <p:pic>
        <p:nvPicPr>
          <p:cNvPr id="4" name="Picture 3"/>
          <p:cNvPicPr>
            <a:picLocks noChangeAspect="1"/>
          </p:cNvPicPr>
          <p:nvPr/>
        </p:nvPicPr>
        <p:blipFill>
          <a:blip r:embed="rId4"/>
          <a:stretch>
            <a:fillRect/>
          </a:stretch>
        </p:blipFill>
        <p:spPr>
          <a:xfrm>
            <a:off x="293063" y="706594"/>
            <a:ext cx="8567060" cy="5354412"/>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5123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3063" y="706594"/>
            <a:ext cx="8567059" cy="5354412"/>
          </a:xfrm>
          <a:prstGeom prst="rect">
            <a:avLst/>
          </a:prstGeom>
        </p:spPr>
      </p:pic>
      <p:pic>
        <p:nvPicPr>
          <p:cNvPr id="3" name="Picture 2"/>
          <p:cNvPicPr>
            <a:picLocks noChangeAspect="1"/>
          </p:cNvPicPr>
          <p:nvPr/>
        </p:nvPicPr>
        <p:blipFill>
          <a:blip r:embed="rId4"/>
          <a:stretch>
            <a:fillRect/>
          </a:stretch>
        </p:blipFill>
        <p:spPr>
          <a:xfrm>
            <a:off x="293063" y="706595"/>
            <a:ext cx="8567059" cy="5354412"/>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5123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7ED76"/>
                </a:solidFill>
              </a:rPr>
              <a:t>Market Size</a:t>
            </a:r>
            <a:endParaRPr lang="en-US" dirty="0">
              <a:solidFill>
                <a:srgbClr val="A7ED76"/>
              </a:solidFill>
            </a:endParaRPr>
          </a:p>
        </p:txBody>
      </p:sp>
      <p:sp>
        <p:nvSpPr>
          <p:cNvPr id="5" name="Content Placeholder 4"/>
          <p:cNvSpPr>
            <a:spLocks noGrp="1"/>
          </p:cNvSpPr>
          <p:nvPr>
            <p:ph idx="1"/>
          </p:nvPr>
        </p:nvSpPr>
        <p:spPr>
          <a:xfrm>
            <a:off x="628650" y="1543385"/>
            <a:ext cx="7886700" cy="2501446"/>
          </a:xfrm>
        </p:spPr>
        <p:txBody>
          <a:bodyPr/>
          <a:lstStyle/>
          <a:p>
            <a:r>
              <a:rPr lang="en-US" dirty="0" smtClean="0"/>
              <a:t>Worldwide Application Development </a:t>
            </a:r>
            <a:r>
              <a:rPr lang="en-US" dirty="0"/>
              <a:t>software </a:t>
            </a:r>
            <a:r>
              <a:rPr lang="en-US" dirty="0" smtClean="0"/>
              <a:t>market reached </a:t>
            </a:r>
            <a:r>
              <a:rPr lang="en-US" dirty="0"/>
              <a:t>more than </a:t>
            </a:r>
            <a:r>
              <a:rPr lang="en-US" b="1" dirty="0"/>
              <a:t>US$9 billion </a:t>
            </a:r>
            <a:r>
              <a:rPr lang="en-US" dirty="0"/>
              <a:t>in </a:t>
            </a:r>
            <a:r>
              <a:rPr lang="en-US" b="1" dirty="0" smtClean="0"/>
              <a:t>2012.</a:t>
            </a:r>
          </a:p>
          <a:p>
            <a:r>
              <a:rPr lang="en-US" b="1" dirty="0" smtClean="0"/>
              <a:t>96-98% </a:t>
            </a:r>
            <a:r>
              <a:rPr lang="en-US" dirty="0" smtClean="0"/>
              <a:t>of this </a:t>
            </a:r>
            <a:r>
              <a:rPr lang="en-US" dirty="0"/>
              <a:t>c</a:t>
            </a:r>
            <a:r>
              <a:rPr lang="en-US" dirty="0" smtClean="0"/>
              <a:t>omes </a:t>
            </a:r>
            <a:r>
              <a:rPr lang="en-US" dirty="0"/>
              <a:t>from app creation services like concept creation, design and </a:t>
            </a:r>
            <a:r>
              <a:rPr lang="en-US" dirty="0" smtClean="0"/>
              <a:t>coding.</a:t>
            </a:r>
            <a:endParaRPr lang="en-US" b="1" dirty="0" smtClean="0"/>
          </a:p>
          <a:p>
            <a:endParaRPr lang="en-US" dirty="0" smtClean="0"/>
          </a:p>
          <a:p>
            <a:endParaRPr lang="en-US" dirty="0"/>
          </a:p>
        </p:txBody>
      </p:sp>
      <p:sp>
        <p:nvSpPr>
          <p:cNvPr id="6" name="TextBox 5"/>
          <p:cNvSpPr txBox="1"/>
          <p:nvPr/>
        </p:nvSpPr>
        <p:spPr>
          <a:xfrm>
            <a:off x="6328625" y="4111607"/>
            <a:ext cx="2454906" cy="307777"/>
          </a:xfrm>
          <a:prstGeom prst="rect">
            <a:avLst/>
          </a:prstGeom>
          <a:noFill/>
        </p:spPr>
        <p:txBody>
          <a:bodyPr wrap="none" rtlCol="0">
            <a:spAutoFit/>
          </a:bodyPr>
          <a:lstStyle/>
          <a:p>
            <a:r>
              <a:rPr lang="en-US" sz="1400" dirty="0" smtClean="0"/>
              <a:t>*Based on $20/user per month</a:t>
            </a:r>
            <a:endParaRPr lang="en-US" sz="1400" dirty="0"/>
          </a:p>
        </p:txBody>
      </p:sp>
      <p:sp>
        <p:nvSpPr>
          <p:cNvPr id="7" name="Content Placeholder 4"/>
          <p:cNvSpPr txBox="1">
            <a:spLocks/>
          </p:cNvSpPr>
          <p:nvPr/>
        </p:nvSpPr>
        <p:spPr>
          <a:xfrm>
            <a:off x="628650" y="3337248"/>
            <a:ext cx="7886700" cy="8196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Our Bottom Up Analysis indicates a potential market size of over </a:t>
            </a:r>
            <a:r>
              <a:rPr lang="en-US" b="1" dirty="0" smtClean="0"/>
              <a:t>$232M</a:t>
            </a:r>
          </a:p>
          <a:p>
            <a:pPr marL="0" indent="0">
              <a:buNone/>
            </a:pPr>
            <a:endParaRPr lang="en-US" dirty="0" smtClean="0"/>
          </a:p>
        </p:txBody>
      </p:sp>
      <p:graphicFrame>
        <p:nvGraphicFramePr>
          <p:cNvPr id="8" name="Table 7"/>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54716210"/>
              </p:ext>
            </p:extLst>
          </p:nvPr>
        </p:nvGraphicFramePr>
        <p:xfrm>
          <a:off x="436531" y="4096515"/>
          <a:ext cx="8347000" cy="1854200"/>
        </p:xfrm>
        <a:graphic>
          <a:graphicData uri="http://schemas.openxmlformats.org/drawingml/2006/table">
            <a:tbl>
              <a:tblPr firstRow="1" bandRow="1">
                <a:tableStyleId>{3C2FFA5D-87B4-456A-9821-1D502468CF0F}</a:tableStyleId>
              </a:tblPr>
              <a:tblGrid>
                <a:gridCol w="3545160"/>
                <a:gridCol w="1508016"/>
                <a:gridCol w="1666755"/>
                <a:gridCol w="1627069"/>
              </a:tblGrid>
              <a:tr h="370840">
                <a:tc>
                  <a:txBody>
                    <a:bodyPr/>
                    <a:lstStyle/>
                    <a:p>
                      <a:endParaRPr lang="en-US" sz="1600" dirty="0"/>
                    </a:p>
                  </a:txBody>
                  <a:tcPr/>
                </a:tc>
                <a:tc>
                  <a:txBody>
                    <a:bodyPr/>
                    <a:lstStyle/>
                    <a:p>
                      <a:r>
                        <a:rPr lang="en-US" sz="1600" dirty="0" err="1" smtClean="0"/>
                        <a:t>iOS</a:t>
                      </a:r>
                      <a:endParaRPr lang="en-US" sz="1600" dirty="0"/>
                    </a:p>
                  </a:txBody>
                  <a:tcPr/>
                </a:tc>
                <a:tc>
                  <a:txBody>
                    <a:bodyPr/>
                    <a:lstStyle/>
                    <a:p>
                      <a:r>
                        <a:rPr lang="en-US" sz="1600" dirty="0" smtClean="0"/>
                        <a:t>Android</a:t>
                      </a:r>
                      <a:endParaRPr lang="en-US" sz="1600" dirty="0"/>
                    </a:p>
                  </a:txBody>
                  <a:tcPr/>
                </a:tc>
                <a:tc>
                  <a:txBody>
                    <a:bodyPr/>
                    <a:lstStyle/>
                    <a:p>
                      <a:r>
                        <a:rPr lang="en-US" sz="1600" dirty="0" smtClean="0"/>
                        <a:t>Total</a:t>
                      </a:r>
                      <a:endParaRPr lang="en-US" sz="1600" dirty="0"/>
                    </a:p>
                  </a:txBody>
                  <a:tcPr/>
                </a:tc>
              </a:tr>
              <a:tr h="370840">
                <a:tc>
                  <a:txBody>
                    <a:bodyPr/>
                    <a:lstStyle/>
                    <a:p>
                      <a:r>
                        <a:rPr lang="en-US" sz="1600" b="1" dirty="0" smtClean="0"/>
                        <a:t>Number of Applications</a:t>
                      </a:r>
                      <a:endParaRPr lang="en-US" sz="1600" b="1" dirty="0"/>
                    </a:p>
                  </a:txBody>
                  <a:tcPr/>
                </a:tc>
                <a:tc>
                  <a:txBody>
                    <a:bodyPr/>
                    <a:lstStyle/>
                    <a:p>
                      <a:r>
                        <a:rPr lang="en-US" sz="1600" dirty="0" smtClean="0"/>
                        <a:t>850,000</a:t>
                      </a:r>
                      <a:endParaRPr lang="en-US" sz="1600" dirty="0"/>
                    </a:p>
                  </a:txBody>
                  <a:tcPr/>
                </a:tc>
                <a:tc>
                  <a:txBody>
                    <a:bodyPr/>
                    <a:lstStyle/>
                    <a:p>
                      <a:r>
                        <a:rPr lang="en-US" sz="1600" dirty="0" smtClean="0"/>
                        <a:t>800,000+</a:t>
                      </a:r>
                      <a:endParaRPr lang="en-US" sz="1600" dirty="0"/>
                    </a:p>
                  </a:txBody>
                  <a:tcPr/>
                </a:tc>
                <a:tc>
                  <a:txBody>
                    <a:bodyPr/>
                    <a:lstStyle/>
                    <a:p>
                      <a:r>
                        <a:rPr lang="en-US" sz="1600" dirty="0" smtClean="0"/>
                        <a:t>1,650,000+</a:t>
                      </a:r>
                      <a:endParaRPr lang="en-US" sz="1600" dirty="0"/>
                    </a:p>
                  </a:txBody>
                  <a:tcPr/>
                </a:tc>
              </a:tr>
              <a:tr h="370840">
                <a:tc>
                  <a:txBody>
                    <a:bodyPr/>
                    <a:lstStyle/>
                    <a:p>
                      <a:r>
                        <a:rPr lang="en-US" sz="1600" b="1" dirty="0" smtClean="0"/>
                        <a:t>Number of Developers</a:t>
                      </a:r>
                    </a:p>
                  </a:txBody>
                  <a:tcPr/>
                </a:tc>
                <a:tc>
                  <a:txBody>
                    <a:bodyPr/>
                    <a:lstStyle/>
                    <a:p>
                      <a:r>
                        <a:rPr lang="en-US" sz="1600" dirty="0" smtClean="0"/>
                        <a:t>275,000</a:t>
                      </a:r>
                      <a:endParaRPr lang="en-US" sz="1600" dirty="0"/>
                    </a:p>
                  </a:txBody>
                  <a:tcPr/>
                </a:tc>
                <a:tc>
                  <a:txBody>
                    <a:bodyPr/>
                    <a:lstStyle/>
                    <a:p>
                      <a:r>
                        <a:rPr lang="en-US" sz="1600" dirty="0" smtClean="0"/>
                        <a:t>450,000+</a:t>
                      </a:r>
                      <a:endParaRPr lang="en-US" sz="1600" dirty="0"/>
                    </a:p>
                  </a:txBody>
                  <a:tcPr/>
                </a:tc>
                <a:tc>
                  <a:txBody>
                    <a:bodyPr/>
                    <a:lstStyle/>
                    <a:p>
                      <a:r>
                        <a:rPr lang="en-US" sz="1600" dirty="0" smtClean="0"/>
                        <a:t>725,000+</a:t>
                      </a:r>
                      <a:endParaRPr lang="en-US" sz="1600" dirty="0"/>
                    </a:p>
                  </a:txBody>
                  <a:tcPr/>
                </a:tc>
              </a:tr>
              <a:tr h="370840">
                <a:tc>
                  <a:txBody>
                    <a:bodyPr/>
                    <a:lstStyle/>
                    <a:p>
                      <a:r>
                        <a:rPr lang="en-US" sz="1600" b="1" dirty="0" smtClean="0"/>
                        <a:t>Number of Testers*</a:t>
                      </a:r>
                    </a:p>
                  </a:txBody>
                  <a:tcPr/>
                </a:tc>
                <a:tc>
                  <a:txBody>
                    <a:bodyPr/>
                    <a:lstStyle/>
                    <a:p>
                      <a:r>
                        <a:rPr lang="en-US" sz="1600" dirty="0" smtClean="0"/>
                        <a:t>91,500</a:t>
                      </a:r>
                      <a:endParaRPr lang="en-US" sz="1600" dirty="0"/>
                    </a:p>
                  </a:txBody>
                  <a:tcPr/>
                </a:tc>
                <a:tc>
                  <a:txBody>
                    <a:bodyPr/>
                    <a:lstStyle/>
                    <a:p>
                      <a:r>
                        <a:rPr lang="en-US" sz="1600" dirty="0" smtClean="0"/>
                        <a:t>150,000+</a:t>
                      </a:r>
                      <a:endParaRPr lang="en-US" sz="1600" dirty="0"/>
                    </a:p>
                  </a:txBody>
                  <a:tcPr/>
                </a:tc>
                <a:tc>
                  <a:txBody>
                    <a:bodyPr/>
                    <a:lstStyle/>
                    <a:p>
                      <a:r>
                        <a:rPr lang="en-US" sz="1600" dirty="0" smtClean="0"/>
                        <a:t>241,500+</a:t>
                      </a:r>
                      <a:endParaRPr lang="en-US" sz="1600" dirty="0"/>
                    </a:p>
                  </a:txBody>
                  <a:tcPr/>
                </a:tc>
              </a:tr>
              <a:tr h="370840">
                <a:tc>
                  <a:txBody>
                    <a:bodyPr/>
                    <a:lstStyle/>
                    <a:p>
                      <a:r>
                        <a:rPr lang="en-US" sz="1600" b="1" dirty="0" smtClean="0"/>
                        <a:t>Total Market Potential</a:t>
                      </a:r>
                      <a:r>
                        <a:rPr lang="en-US" sz="1600" b="1" baseline="0" dirty="0" smtClean="0"/>
                        <a:t> </a:t>
                      </a:r>
                      <a:r>
                        <a:rPr lang="en-US" sz="1600" b="1" dirty="0" smtClean="0"/>
                        <a:t>Revenue ($)**</a:t>
                      </a:r>
                      <a:endParaRPr lang="en-US" sz="1600" b="1" dirty="0"/>
                    </a:p>
                  </a:txBody>
                  <a:tcPr/>
                </a:tc>
                <a:tc>
                  <a:txBody>
                    <a:bodyPr/>
                    <a:lstStyle/>
                    <a:p>
                      <a:r>
                        <a:rPr lang="en-US" sz="1600" dirty="0" smtClean="0"/>
                        <a:t>$88M</a:t>
                      </a:r>
                      <a:endParaRPr lang="en-US" sz="1600" dirty="0"/>
                    </a:p>
                  </a:txBody>
                  <a:tcPr/>
                </a:tc>
                <a:tc>
                  <a:txBody>
                    <a:bodyPr/>
                    <a:lstStyle/>
                    <a:p>
                      <a:r>
                        <a:rPr lang="en-US" sz="1600" dirty="0" smtClean="0"/>
                        <a:t>$144M</a:t>
                      </a:r>
                      <a:endParaRPr lang="en-US" sz="1600" dirty="0"/>
                    </a:p>
                  </a:txBody>
                  <a:tcPr/>
                </a:tc>
                <a:tc>
                  <a:txBody>
                    <a:bodyPr/>
                    <a:lstStyle/>
                    <a:p>
                      <a:r>
                        <a:rPr lang="en-US" sz="1600" b="1" dirty="0" smtClean="0"/>
                        <a:t>$232M</a:t>
                      </a:r>
                      <a:endParaRPr lang="en-US" sz="1600" b="1" dirty="0"/>
                    </a:p>
                  </a:txBody>
                  <a:tcPr/>
                </a:tc>
              </a:tr>
            </a:tbl>
          </a:graphicData>
        </a:graphic>
      </p:graphicFrame>
      <p:sp>
        <p:nvSpPr>
          <p:cNvPr id="9" name="TextBox 8"/>
          <p:cNvSpPr txBox="1"/>
          <p:nvPr/>
        </p:nvSpPr>
        <p:spPr>
          <a:xfrm>
            <a:off x="423303" y="6003553"/>
            <a:ext cx="2544324" cy="523220"/>
          </a:xfrm>
          <a:prstGeom prst="rect">
            <a:avLst/>
          </a:prstGeom>
          <a:noFill/>
        </p:spPr>
        <p:txBody>
          <a:bodyPr wrap="none" rtlCol="0">
            <a:spAutoFit/>
          </a:bodyPr>
          <a:lstStyle/>
          <a:p>
            <a:r>
              <a:rPr lang="en-US" sz="1400" dirty="0" smtClean="0"/>
              <a:t>*Based on a ratio of 3-to-1</a:t>
            </a:r>
          </a:p>
          <a:p>
            <a:r>
              <a:rPr lang="en-US" sz="1400" dirty="0" smtClean="0"/>
              <a:t>**Based on $20/user per month</a:t>
            </a:r>
            <a:endParaRPr lang="en-US" sz="14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05296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FF19A"/>
                </a:solidFill>
              </a:rPr>
              <a:t>Business Model</a:t>
            </a:r>
            <a:endParaRPr lang="en-US" dirty="0">
              <a:solidFill>
                <a:srgbClr val="AFF19A"/>
              </a:solidFill>
            </a:endParaRPr>
          </a:p>
        </p:txBody>
      </p:sp>
      <p:sp>
        <p:nvSpPr>
          <p:cNvPr id="3" name="Content Placeholder 2"/>
          <p:cNvSpPr>
            <a:spLocks noGrp="1"/>
          </p:cNvSpPr>
          <p:nvPr>
            <p:ph idx="1"/>
          </p:nvPr>
        </p:nvSpPr>
        <p:spPr/>
        <p:txBody>
          <a:bodyPr/>
          <a:lstStyle/>
          <a:p>
            <a:r>
              <a:rPr lang="en-US" dirty="0" smtClean="0">
                <a:solidFill>
                  <a:schemeClr val="bg1">
                    <a:lumMod val="65000"/>
                  </a:schemeClr>
                </a:solidFill>
              </a:rPr>
              <a:t>Will offer a basic free version</a:t>
            </a:r>
            <a:endParaRPr lang="en-US" dirty="0">
              <a:solidFill>
                <a:schemeClr val="bg1">
                  <a:lumMod val="65000"/>
                </a:schemeClr>
              </a:solidFill>
            </a:endParaRPr>
          </a:p>
          <a:p>
            <a:r>
              <a:rPr lang="en-US" dirty="0" smtClean="0">
                <a:solidFill>
                  <a:schemeClr val="bg1">
                    <a:lumMod val="65000"/>
                  </a:schemeClr>
                </a:solidFill>
              </a:rPr>
              <a:t>AnnoTree will charge a subscription fee to access the platform</a:t>
            </a:r>
          </a:p>
        </p:txBody>
      </p:sp>
      <p:pic>
        <p:nvPicPr>
          <p:cNvPr id="4" name="Picture 3"/>
          <p:cNvPicPr>
            <a:picLocks noChangeAspect="1"/>
          </p:cNvPicPr>
          <p:nvPr/>
        </p:nvPicPr>
        <p:blipFill>
          <a:blip r:embed="rId3"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618594" y="3363688"/>
            <a:ext cx="2304389" cy="2019987"/>
          </a:xfrm>
          <a:prstGeom prst="rect">
            <a:avLst/>
          </a:prstGeom>
        </p:spPr>
      </p:pic>
      <p:pic>
        <p:nvPicPr>
          <p:cNvPr id="5" name="Picture 4"/>
          <p:cNvPicPr>
            <a:picLocks noChangeAspect="1"/>
          </p:cNvPicPr>
          <p:nvPr/>
        </p:nvPicPr>
        <p:blipFill>
          <a:blip r:embed="rId4"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5438638" y="3363688"/>
            <a:ext cx="2077685" cy="1932877"/>
          </a:xfrm>
          <a:prstGeom prst="rect">
            <a:avLst/>
          </a:prstGeom>
        </p:spPr>
      </p:pic>
      <p:sp>
        <p:nvSpPr>
          <p:cNvPr id="6" name="TextBox 5"/>
          <p:cNvSpPr txBox="1"/>
          <p:nvPr/>
        </p:nvSpPr>
        <p:spPr>
          <a:xfrm>
            <a:off x="2166456" y="5383675"/>
            <a:ext cx="1208664" cy="369332"/>
          </a:xfrm>
          <a:prstGeom prst="rect">
            <a:avLst/>
          </a:prstGeom>
          <a:noFill/>
        </p:spPr>
        <p:txBody>
          <a:bodyPr wrap="none" rtlCol="0">
            <a:spAutoFit/>
          </a:bodyPr>
          <a:lstStyle/>
          <a:p>
            <a:pPr algn="ctr"/>
            <a:r>
              <a:rPr lang="en-US" dirty="0" smtClean="0">
                <a:solidFill>
                  <a:schemeClr val="bg1">
                    <a:lumMod val="65000"/>
                  </a:schemeClr>
                </a:solidFill>
              </a:rPr>
              <a:t>Per Project</a:t>
            </a:r>
            <a:endParaRPr lang="en-US" dirty="0">
              <a:solidFill>
                <a:schemeClr val="bg1">
                  <a:lumMod val="65000"/>
                </a:schemeClr>
              </a:solidFill>
            </a:endParaRPr>
          </a:p>
        </p:txBody>
      </p:sp>
      <p:sp>
        <p:nvSpPr>
          <p:cNvPr id="7" name="TextBox 6"/>
          <p:cNvSpPr txBox="1"/>
          <p:nvPr/>
        </p:nvSpPr>
        <p:spPr>
          <a:xfrm>
            <a:off x="5987506" y="5383675"/>
            <a:ext cx="979948" cy="369332"/>
          </a:xfrm>
          <a:prstGeom prst="rect">
            <a:avLst/>
          </a:prstGeom>
          <a:noFill/>
        </p:spPr>
        <p:txBody>
          <a:bodyPr wrap="none" rtlCol="0">
            <a:spAutoFit/>
          </a:bodyPr>
          <a:lstStyle/>
          <a:p>
            <a:pPr algn="ctr"/>
            <a:r>
              <a:rPr lang="en-US" dirty="0" smtClean="0">
                <a:solidFill>
                  <a:schemeClr val="bg1">
                    <a:lumMod val="65000"/>
                  </a:schemeClr>
                </a:solidFill>
              </a:rPr>
              <a:t>Per User</a:t>
            </a:r>
            <a:endParaRPr lang="en-US" dirty="0">
              <a:solidFill>
                <a:schemeClr val="bg1">
                  <a:lumMod val="65000"/>
                </a:scheme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47034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FF19A"/>
                </a:solidFill>
              </a:rPr>
              <a:t>Competitive Analysis</a:t>
            </a:r>
            <a:endParaRPr lang="en-US" dirty="0">
              <a:solidFill>
                <a:srgbClr val="AFF19A"/>
              </a:solidFill>
            </a:endParaRPr>
          </a:p>
        </p:txBody>
      </p:sp>
      <p:graphicFrame>
        <p:nvGraphicFramePr>
          <p:cNvPr id="6" name="Table 5"/>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83803918"/>
              </p:ext>
            </p:extLst>
          </p:nvPr>
        </p:nvGraphicFramePr>
        <p:xfrm>
          <a:off x="131780" y="2420761"/>
          <a:ext cx="8862880" cy="3067502"/>
        </p:xfrm>
        <a:graphic>
          <a:graphicData uri="http://schemas.openxmlformats.org/drawingml/2006/table">
            <a:tbl>
              <a:tblPr>
                <a:tableStyleId>{68D230F3-CF80-4859-8CE7-A43EE81993B5}</a:tableStyleId>
              </a:tblPr>
              <a:tblGrid>
                <a:gridCol w="1479409"/>
                <a:gridCol w="1900938"/>
                <a:gridCol w="1953491"/>
                <a:gridCol w="1558637"/>
                <a:gridCol w="1970405"/>
              </a:tblGrid>
              <a:tr h="861545">
                <a:tc>
                  <a:txBody>
                    <a:bodyPr/>
                    <a:lstStyle/>
                    <a:p>
                      <a:pPr algn="l" fontAlgn="b"/>
                      <a:r>
                        <a:rPr lang="en-US" sz="2000" u="none" strike="noStrike" dirty="0">
                          <a:effectLst/>
                        </a:rPr>
                        <a:t> </a:t>
                      </a:r>
                      <a:endParaRPr lang="en-US" sz="2000" b="1" i="0" u="none" strike="noStrike" dirty="0">
                        <a:solidFill>
                          <a:srgbClr val="FFFFFF"/>
                        </a:solidFill>
                        <a:effectLst/>
                        <a:latin typeface="Calibri"/>
                      </a:endParaRPr>
                    </a:p>
                  </a:txBody>
                  <a:tcPr marL="12039" marR="12039" marT="12039"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fontAlgn="b"/>
                      <a:r>
                        <a:rPr lang="en-US" sz="2400" b="1" u="none" strike="noStrike" dirty="0" err="1" smtClean="0">
                          <a:effectLst/>
                        </a:rPr>
                        <a:t>uTest</a:t>
                      </a:r>
                      <a:endParaRPr lang="en-US" sz="2400" b="1" i="0" u="none" strike="noStrike" dirty="0">
                        <a:solidFill>
                          <a:srgbClr val="FFFFFF"/>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fontAlgn="b"/>
                      <a:r>
                        <a:rPr lang="en-US" sz="2400" b="1" u="none" strike="noStrike" dirty="0" err="1" smtClean="0">
                          <a:effectLst/>
                        </a:rPr>
                        <a:t>ConceptShare</a:t>
                      </a:r>
                      <a:endParaRPr lang="en-US" sz="2400" b="1" i="0" u="none" strike="noStrike" dirty="0">
                        <a:solidFill>
                          <a:srgbClr val="FFFFFF"/>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fontAlgn="b"/>
                      <a:r>
                        <a:rPr lang="en-US" sz="2400" b="1" i="0" u="none" strike="noStrike" dirty="0" err="1" smtClean="0">
                          <a:solidFill>
                            <a:schemeClr val="tx1"/>
                          </a:solidFill>
                          <a:effectLst/>
                          <a:latin typeface="+mn-lt"/>
                        </a:rPr>
                        <a:t>Jira</a:t>
                      </a:r>
                      <a:endParaRPr lang="en-US" sz="2400" b="1" i="0" u="none" strike="noStrike" dirty="0">
                        <a:solidFill>
                          <a:srgbClr val="FFFFFF"/>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fontAlgn="b"/>
                      <a:r>
                        <a:rPr lang="en-US" sz="2400" b="1" u="none" strike="noStrike" dirty="0" smtClean="0">
                          <a:effectLst/>
                        </a:rPr>
                        <a:t>AnnoTree</a:t>
                      </a:r>
                      <a:endParaRPr lang="en-US" sz="2400" b="1" i="0" u="none" strike="noStrike" dirty="0">
                        <a:solidFill>
                          <a:srgbClr val="FFFFFF"/>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6">
                        <a:lumMod val="40000"/>
                        <a:lumOff val="60000"/>
                      </a:schemeClr>
                    </a:solidFill>
                  </a:tcPr>
                </a:tc>
              </a:tr>
              <a:tr h="907828">
                <a:tc>
                  <a:txBody>
                    <a:bodyPr/>
                    <a:lstStyle/>
                    <a:p>
                      <a:pPr algn="l" fontAlgn="b"/>
                      <a:r>
                        <a:rPr lang="en-US" sz="2000" u="none" strike="noStrike" dirty="0">
                          <a:effectLst/>
                        </a:rPr>
                        <a:t>Description</a:t>
                      </a:r>
                      <a:endParaRPr lang="en-US" sz="2000" b="1" i="0" u="none" strike="noStrike" dirty="0">
                        <a:solidFill>
                          <a:srgbClr val="000000"/>
                        </a:solidFill>
                        <a:effectLst/>
                        <a:latin typeface="Calibri"/>
                      </a:endParaRPr>
                    </a:p>
                  </a:txBody>
                  <a:tcPr marL="12039" marR="12039" marT="12039"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smtClean="0">
                          <a:effectLst/>
                        </a:rPr>
                        <a:t>Comprehensive</a:t>
                      </a:r>
                      <a:r>
                        <a:rPr lang="en-US" sz="2000" u="none" strike="noStrike" baseline="0" dirty="0" smtClean="0">
                          <a:effectLst/>
                        </a:rPr>
                        <a:t> Testing Tool</a:t>
                      </a:r>
                      <a:endParaRPr lang="en-US" sz="2000" b="0" i="0" u="none" strike="noStrike" dirty="0">
                        <a:solidFill>
                          <a:srgbClr val="000000"/>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smtClean="0">
                          <a:effectLst/>
                        </a:rPr>
                        <a:t>Web</a:t>
                      </a:r>
                      <a:r>
                        <a:rPr lang="en-US" sz="2000" u="none" strike="noStrike" baseline="0" dirty="0" smtClean="0">
                          <a:effectLst/>
                        </a:rPr>
                        <a:t> Collaborative Tool</a:t>
                      </a:r>
                      <a:endParaRPr lang="en-US" sz="2000" b="0" i="0" u="none" strike="noStrike" dirty="0">
                        <a:solidFill>
                          <a:srgbClr val="000000"/>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smtClean="0">
                          <a:effectLst/>
                        </a:rPr>
                        <a:t>Bug Tracking Tool</a:t>
                      </a:r>
                      <a:endParaRPr lang="en-US" sz="2000" b="0" i="0" u="none" strike="noStrike" dirty="0">
                        <a:solidFill>
                          <a:srgbClr val="000000"/>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smtClean="0">
                          <a:effectLst/>
                        </a:rPr>
                        <a:t>Mobile Collaborative Platform</a:t>
                      </a:r>
                      <a:endParaRPr lang="en-US" sz="2000" b="0" i="0" u="none" strike="noStrike" dirty="0">
                        <a:solidFill>
                          <a:srgbClr val="000000"/>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r>
              <a:tr h="590253">
                <a:tc>
                  <a:txBody>
                    <a:bodyPr/>
                    <a:lstStyle/>
                    <a:p>
                      <a:pPr algn="l" fontAlgn="b"/>
                      <a:r>
                        <a:rPr lang="en-US" sz="2000" u="none" strike="noStrike" dirty="0" smtClean="0">
                          <a:effectLst/>
                        </a:rPr>
                        <a:t>Platform</a:t>
                      </a:r>
                      <a:endParaRPr lang="en-US" sz="2000" b="1" i="0" u="none" strike="noStrike" dirty="0">
                        <a:solidFill>
                          <a:srgbClr val="000000"/>
                        </a:solidFill>
                        <a:effectLst/>
                        <a:latin typeface="Calibri"/>
                      </a:endParaRPr>
                    </a:p>
                  </a:txBody>
                  <a:tcPr marL="12039" marR="12039" marT="12039"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2000" u="none" strike="noStrike" dirty="0" err="1" smtClean="0">
                          <a:effectLst/>
                        </a:rPr>
                        <a:t>iOS</a:t>
                      </a:r>
                      <a:r>
                        <a:rPr lang="en-US" sz="2000" u="none" strike="noStrike" dirty="0" smtClean="0">
                          <a:effectLst/>
                        </a:rPr>
                        <a:t>,</a:t>
                      </a:r>
                      <a:r>
                        <a:rPr lang="en-US" sz="2000" u="none" strike="noStrike" baseline="0" dirty="0" smtClean="0">
                          <a:effectLst/>
                        </a:rPr>
                        <a:t> Android, Web, Desktop</a:t>
                      </a:r>
                      <a:endParaRPr lang="en-US" sz="2000" b="0" i="0" u="none" strike="noStrike" dirty="0">
                        <a:solidFill>
                          <a:schemeClr val="tx1"/>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2000" u="none" strike="noStrike" dirty="0" smtClean="0">
                          <a:effectLst/>
                        </a:rPr>
                        <a:t>Web</a:t>
                      </a:r>
                      <a:endParaRPr lang="en-US" sz="2000" b="0" i="0" u="none" strike="noStrike" dirty="0">
                        <a:solidFill>
                          <a:srgbClr val="000000"/>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chemeClr val="tx1"/>
                          </a:solidFill>
                          <a:effectLst/>
                          <a:latin typeface="+mn-lt"/>
                        </a:rPr>
                        <a:t>Web</a:t>
                      </a:r>
                      <a:endParaRPr lang="en-US" sz="2000" b="0" i="0" u="none" strike="noStrike" dirty="0" smtClean="0">
                        <a:solidFill>
                          <a:schemeClr val="tx1"/>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2000" u="none" strike="noStrike" dirty="0" err="1" smtClean="0">
                          <a:effectLst/>
                        </a:rPr>
                        <a:t>iOS</a:t>
                      </a:r>
                      <a:r>
                        <a:rPr lang="en-US" sz="2000" u="none" strike="noStrike" dirty="0" smtClean="0">
                          <a:effectLst/>
                        </a:rPr>
                        <a:t>, Android</a:t>
                      </a:r>
                      <a:endParaRPr lang="en-US" sz="2000" b="0" i="0" u="none" strike="noStrike" dirty="0">
                        <a:solidFill>
                          <a:srgbClr val="000000"/>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r>
              <a:tr h="657879">
                <a:tc>
                  <a:txBody>
                    <a:bodyPr/>
                    <a:lstStyle/>
                    <a:p>
                      <a:pPr algn="l" fontAlgn="b"/>
                      <a:r>
                        <a:rPr lang="en-US" sz="2000" u="none" strike="noStrike" dirty="0">
                          <a:effectLst/>
                        </a:rPr>
                        <a:t>Cost </a:t>
                      </a:r>
                      <a:r>
                        <a:rPr lang="en-US" sz="2000" u="none" strike="noStrike" dirty="0" smtClean="0">
                          <a:effectLst/>
                        </a:rPr>
                        <a:t>Effective ($-$$$$)</a:t>
                      </a:r>
                      <a:endParaRPr lang="en-US" sz="2000" b="1" i="0" u="none" strike="noStrike" dirty="0">
                        <a:solidFill>
                          <a:srgbClr val="000000"/>
                        </a:solidFill>
                        <a:effectLst/>
                        <a:latin typeface="Calibri"/>
                      </a:endParaRPr>
                    </a:p>
                  </a:txBody>
                  <a:tcPr marL="12039" marR="12039" marT="12039"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2000" u="none" strike="noStrike" dirty="0" smtClean="0">
                          <a:effectLst/>
                        </a:rPr>
                        <a:t>$$$$</a:t>
                      </a:r>
                      <a:endParaRPr lang="en-US" sz="2000" b="0" i="0" u="none" strike="noStrike" dirty="0">
                        <a:solidFill>
                          <a:srgbClr val="000000"/>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2000" u="none" strike="noStrike" dirty="0" smtClean="0">
                          <a:effectLst/>
                        </a:rPr>
                        <a:t>$$</a:t>
                      </a:r>
                      <a:endParaRPr lang="en-US" sz="2000" b="0" i="0" u="none" strike="noStrike" dirty="0">
                        <a:solidFill>
                          <a:srgbClr val="000000"/>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2000" u="none" strike="noStrike" dirty="0" smtClean="0">
                          <a:effectLst/>
                        </a:rPr>
                        <a:t>$</a:t>
                      </a:r>
                      <a:endParaRPr lang="en-US" sz="2000" b="0" i="0" u="none" strike="noStrike" dirty="0">
                        <a:solidFill>
                          <a:srgbClr val="000000"/>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2000" u="none" strike="noStrike" dirty="0" smtClean="0">
                          <a:effectLst/>
                        </a:rPr>
                        <a:t>$</a:t>
                      </a:r>
                      <a:endParaRPr lang="en-US" sz="2000" b="0" i="0" u="none" strike="noStrike" dirty="0">
                        <a:solidFill>
                          <a:srgbClr val="000000"/>
                        </a:solidFill>
                        <a:effectLst/>
                        <a:latin typeface="Calibri"/>
                      </a:endParaRPr>
                    </a:p>
                  </a:txBody>
                  <a:tcPr marL="12039" marR="12039" marT="1203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94887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mtClean="0">
                <a:solidFill>
                  <a:srgbClr val="AFF19A"/>
                </a:solidFill>
              </a:rPr>
              <a:t>Marketing Strategy</a:t>
            </a:r>
            <a:endParaRPr lang="en-US" dirty="0">
              <a:solidFill>
                <a:srgbClr val="AFF19A"/>
              </a:solidFill>
            </a:endParaRPr>
          </a:p>
        </p:txBody>
      </p:sp>
      <p:sp>
        <p:nvSpPr>
          <p:cNvPr id="8" name="Content Placeholder 2"/>
          <p:cNvSpPr txBox="1">
            <a:spLocks/>
          </p:cNvSpPr>
          <p:nvPr/>
        </p:nvSpPr>
        <p:spPr>
          <a:xfrm>
            <a:off x="4724400" y="3658947"/>
            <a:ext cx="4255007" cy="3121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b="1" dirty="0" smtClean="0">
                <a:solidFill>
                  <a:schemeClr val="bg1">
                    <a:lumMod val="65000"/>
                  </a:schemeClr>
                </a:solidFill>
              </a:rPr>
              <a:t>Central Locations of Operation</a:t>
            </a:r>
          </a:p>
          <a:p>
            <a:pPr lvl="1"/>
            <a:r>
              <a:rPr lang="en-US" b="1" dirty="0" smtClean="0">
                <a:solidFill>
                  <a:schemeClr val="bg1">
                    <a:lumMod val="65000"/>
                  </a:schemeClr>
                </a:solidFill>
              </a:rPr>
              <a:t>Michigan</a:t>
            </a:r>
          </a:p>
          <a:p>
            <a:pPr lvl="2"/>
            <a:r>
              <a:rPr lang="en-US" dirty="0" smtClean="0">
                <a:solidFill>
                  <a:schemeClr val="bg1">
                    <a:lumMod val="65000"/>
                  </a:schemeClr>
                </a:solidFill>
              </a:rPr>
              <a:t>Team based in Michigan</a:t>
            </a:r>
          </a:p>
          <a:p>
            <a:pPr lvl="2"/>
            <a:r>
              <a:rPr lang="en-US" dirty="0" smtClean="0">
                <a:solidFill>
                  <a:schemeClr val="bg1">
                    <a:lumMod val="65000"/>
                  </a:schemeClr>
                </a:solidFill>
              </a:rPr>
              <a:t>Central location of initial business</a:t>
            </a:r>
          </a:p>
          <a:p>
            <a:pPr lvl="1"/>
            <a:r>
              <a:rPr lang="en-US" b="1" dirty="0" smtClean="0">
                <a:solidFill>
                  <a:schemeClr val="bg1">
                    <a:lumMod val="65000"/>
                  </a:schemeClr>
                </a:solidFill>
              </a:rPr>
              <a:t>California</a:t>
            </a:r>
          </a:p>
          <a:p>
            <a:pPr lvl="2"/>
            <a:r>
              <a:rPr lang="en-US" dirty="0" smtClean="0">
                <a:solidFill>
                  <a:schemeClr val="bg1">
                    <a:lumMod val="65000"/>
                  </a:schemeClr>
                </a:solidFill>
              </a:rPr>
              <a:t>Home of Silicon Valley</a:t>
            </a:r>
          </a:p>
          <a:p>
            <a:pPr lvl="2"/>
            <a:r>
              <a:rPr lang="en-US" dirty="0" smtClean="0">
                <a:solidFill>
                  <a:schemeClr val="bg1">
                    <a:lumMod val="65000"/>
                  </a:schemeClr>
                </a:solidFill>
              </a:rPr>
              <a:t>Base of West-Coast Division</a:t>
            </a:r>
          </a:p>
          <a:p>
            <a:pPr lvl="1"/>
            <a:r>
              <a:rPr lang="en-US" b="1" dirty="0" smtClean="0">
                <a:solidFill>
                  <a:schemeClr val="bg1">
                    <a:lumMod val="65000"/>
                  </a:schemeClr>
                </a:solidFill>
              </a:rPr>
              <a:t>Illinois</a:t>
            </a:r>
          </a:p>
          <a:p>
            <a:pPr lvl="2"/>
            <a:r>
              <a:rPr lang="en-US" dirty="0" smtClean="0">
                <a:solidFill>
                  <a:schemeClr val="bg1">
                    <a:lumMod val="65000"/>
                  </a:schemeClr>
                </a:solidFill>
              </a:rPr>
              <a:t>Easy expansion relative to base operations.</a:t>
            </a:r>
          </a:p>
          <a:p>
            <a:pPr lvl="2"/>
            <a:endParaRPr lang="en-US" dirty="0" smtClean="0">
              <a:solidFill>
                <a:schemeClr val="bg1">
                  <a:lumMod val="65000"/>
                </a:schemeClr>
              </a:solidFill>
            </a:endParaRPr>
          </a:p>
        </p:txBody>
      </p:sp>
      <p:pic>
        <p:nvPicPr>
          <p:cNvPr id="1028" name="Picture 4"/>
          <p:cNvPicPr>
            <a:picLocks noChangeAspect="1" noChangeArrowheads="1"/>
          </p:cNvPicPr>
          <p:nvPr/>
        </p:nvPicPr>
        <p:blipFill>
          <a:blip r:embed="rId3" cstate="email">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34006" y="1843089"/>
            <a:ext cx="4190394" cy="4097274"/>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027865" y="781050"/>
            <a:ext cx="3648075" cy="26479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08286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FF19A"/>
                </a:solidFill>
              </a:rPr>
              <a:t>Our Team</a:t>
            </a:r>
            <a:endParaRPr lang="en-US" dirty="0">
              <a:solidFill>
                <a:srgbClr val="AFF19A"/>
              </a:solidFill>
            </a:endParaRPr>
          </a:p>
        </p:txBody>
      </p:sp>
      <p:sp>
        <p:nvSpPr>
          <p:cNvPr id="5" name="Oval 4"/>
          <p:cNvSpPr/>
          <p:nvPr/>
        </p:nvSpPr>
        <p:spPr>
          <a:xfrm>
            <a:off x="307128" y="1687863"/>
            <a:ext cx="1319823" cy="1377695"/>
          </a:xfrm>
          <a:prstGeom prst="ellipse">
            <a:avLst/>
          </a:prstGeom>
          <a:blipFill dpi="0" rotWithShape="1">
            <a:blip r:embed="rId3">
              <a:grayscl/>
            </a:blip>
            <a:srcRect/>
            <a:tile tx="190500" ty="0" sx="40000" sy="40000" flip="none" algn="ctr"/>
          </a:blipFill>
          <a:ln>
            <a:solidFill>
              <a:srgbClr val="A6A6A6"/>
            </a:solidFill>
          </a:ln>
        </p:spPr>
        <p:style>
          <a:lnRef idx="1">
            <a:schemeClr val="accent1"/>
          </a:lnRef>
          <a:fillRef idx="3">
            <a:schemeClr val="accent1"/>
          </a:fillRef>
          <a:effectRef idx="2">
            <a:schemeClr val="accent1"/>
          </a:effectRef>
          <a:fontRef idx="minor">
            <a:schemeClr val="lt1"/>
          </a:fontRef>
        </p:style>
      </p:sp>
      <p:cxnSp>
        <p:nvCxnSpPr>
          <p:cNvPr id="6" name="Straight Connector 5"/>
          <p:cNvCxnSpPr>
            <a:stCxn id="5" idx="4"/>
          </p:cNvCxnSpPr>
          <p:nvPr/>
        </p:nvCxnSpPr>
        <p:spPr>
          <a:xfrm rot="5400000">
            <a:off x="632352" y="3391986"/>
            <a:ext cx="661116" cy="8261"/>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945799" y="3730279"/>
            <a:ext cx="1683880" cy="1588"/>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42070" y="3155574"/>
            <a:ext cx="2216055" cy="584776"/>
          </a:xfrm>
          <a:prstGeom prst="rect">
            <a:avLst/>
          </a:prstGeom>
          <a:noFill/>
        </p:spPr>
        <p:txBody>
          <a:bodyPr wrap="square" rtlCol="0">
            <a:spAutoFit/>
          </a:bodyPr>
          <a:lstStyle/>
          <a:p>
            <a:r>
              <a:rPr lang="en-US" sz="1600" dirty="0" smtClean="0"/>
              <a:t>Brian Clark</a:t>
            </a:r>
          </a:p>
          <a:p>
            <a:r>
              <a:rPr lang="en-US" sz="1600" dirty="0" smtClean="0"/>
              <a:t>Chief Executive Officer</a:t>
            </a:r>
            <a:endParaRPr lang="en-US" sz="1600" dirty="0"/>
          </a:p>
        </p:txBody>
      </p:sp>
      <p:sp>
        <p:nvSpPr>
          <p:cNvPr id="9" name="Oval 8"/>
          <p:cNvSpPr/>
          <p:nvPr/>
        </p:nvSpPr>
        <p:spPr>
          <a:xfrm>
            <a:off x="3064124" y="1680597"/>
            <a:ext cx="1319823" cy="1377695"/>
          </a:xfrm>
          <a:prstGeom prst="ellipse">
            <a:avLst/>
          </a:prstGeom>
          <a:blipFill rotWithShape="1">
            <a:blip r:embed="rId4"/>
            <a:tile tx="0" ty="0" sx="100000" sy="100000" flip="none" algn="tl"/>
          </a:blipFill>
          <a:ln>
            <a:solidFill>
              <a:srgbClr val="A6A6A6"/>
            </a:solidFill>
          </a:ln>
        </p:spPr>
        <p:style>
          <a:lnRef idx="1">
            <a:schemeClr val="accent1"/>
          </a:lnRef>
          <a:fillRef idx="3">
            <a:schemeClr val="accent1"/>
          </a:fillRef>
          <a:effectRef idx="2">
            <a:schemeClr val="accent1"/>
          </a:effectRef>
          <a:fontRef idx="minor">
            <a:schemeClr val="lt1"/>
          </a:fontRef>
        </p:style>
      </p:sp>
      <p:cxnSp>
        <p:nvCxnSpPr>
          <p:cNvPr id="11" name="Straight Connector 10"/>
          <p:cNvCxnSpPr/>
          <p:nvPr/>
        </p:nvCxnSpPr>
        <p:spPr>
          <a:xfrm>
            <a:off x="3702795" y="3723013"/>
            <a:ext cx="1683880" cy="1588"/>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699067" y="3148308"/>
            <a:ext cx="2171834" cy="584776"/>
          </a:xfrm>
          <a:prstGeom prst="rect">
            <a:avLst/>
          </a:prstGeom>
          <a:noFill/>
        </p:spPr>
        <p:txBody>
          <a:bodyPr wrap="square" rtlCol="0">
            <a:spAutoFit/>
          </a:bodyPr>
          <a:lstStyle/>
          <a:p>
            <a:r>
              <a:rPr lang="en-US" sz="1600" dirty="0" smtClean="0"/>
              <a:t>Brad Clark</a:t>
            </a:r>
          </a:p>
          <a:p>
            <a:r>
              <a:rPr lang="en-US" sz="1600" dirty="0" smtClean="0"/>
              <a:t>Chief Marketing Officer</a:t>
            </a:r>
            <a:endParaRPr lang="en-US" sz="1600" dirty="0"/>
          </a:p>
        </p:txBody>
      </p:sp>
      <p:sp>
        <p:nvSpPr>
          <p:cNvPr id="13" name="Oval 12"/>
          <p:cNvSpPr/>
          <p:nvPr/>
        </p:nvSpPr>
        <p:spPr>
          <a:xfrm>
            <a:off x="312901" y="4275691"/>
            <a:ext cx="1319823" cy="1377695"/>
          </a:xfrm>
          <a:prstGeom prst="ellipse">
            <a:avLst/>
          </a:prstGeom>
          <a:blipFill rotWithShape="1">
            <a:blip r:embed="rId5"/>
            <a:tile tx="0" ty="0" sx="100000" sy="100000" flip="none" algn="tl"/>
          </a:blipFill>
          <a:ln>
            <a:solidFill>
              <a:srgbClr val="A6A6A6"/>
            </a:solidFill>
          </a:ln>
        </p:spPr>
        <p:style>
          <a:lnRef idx="1">
            <a:schemeClr val="accent1"/>
          </a:lnRef>
          <a:fillRef idx="3">
            <a:schemeClr val="accent1"/>
          </a:fillRef>
          <a:effectRef idx="2">
            <a:schemeClr val="accent1"/>
          </a:effectRef>
          <a:fontRef idx="minor">
            <a:schemeClr val="lt1"/>
          </a:fontRef>
        </p:style>
      </p:sp>
      <p:cxnSp>
        <p:nvCxnSpPr>
          <p:cNvPr id="14" name="Straight Connector 13"/>
          <p:cNvCxnSpPr>
            <a:stCxn id="13" idx="4"/>
          </p:cNvCxnSpPr>
          <p:nvPr/>
        </p:nvCxnSpPr>
        <p:spPr>
          <a:xfrm rot="5400000">
            <a:off x="638125" y="5979814"/>
            <a:ext cx="661116" cy="8261"/>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951572" y="6318107"/>
            <a:ext cx="1683880" cy="1588"/>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31780" y="5743402"/>
            <a:ext cx="2201378" cy="584776"/>
          </a:xfrm>
          <a:prstGeom prst="rect">
            <a:avLst/>
          </a:prstGeom>
          <a:noFill/>
        </p:spPr>
        <p:txBody>
          <a:bodyPr wrap="square" rtlCol="0">
            <a:spAutoFit/>
          </a:bodyPr>
          <a:lstStyle/>
          <a:p>
            <a:r>
              <a:rPr lang="en-US" sz="1600" dirty="0" smtClean="0"/>
              <a:t>Shaun Nikore</a:t>
            </a:r>
          </a:p>
          <a:p>
            <a:r>
              <a:rPr lang="en-US" sz="1600" dirty="0" smtClean="0"/>
              <a:t>Chief Financial Officer</a:t>
            </a:r>
            <a:endParaRPr lang="en-US" sz="1600" dirty="0"/>
          </a:p>
        </p:txBody>
      </p:sp>
      <p:sp>
        <p:nvSpPr>
          <p:cNvPr id="21" name="Oval 20"/>
          <p:cNvSpPr/>
          <p:nvPr/>
        </p:nvSpPr>
        <p:spPr>
          <a:xfrm>
            <a:off x="3158125" y="4264045"/>
            <a:ext cx="1319823" cy="1377695"/>
          </a:xfrm>
          <a:prstGeom prst="ellipse">
            <a:avLst/>
          </a:prstGeom>
          <a:blipFill rotWithShape="1">
            <a:blip r:embed="rId6"/>
            <a:tile tx="0" ty="0" sx="100000" sy="100000" flip="none" algn="tl"/>
          </a:blipFill>
          <a:ln>
            <a:solidFill>
              <a:srgbClr val="A6A6A6"/>
            </a:solidFill>
          </a:ln>
        </p:spPr>
        <p:style>
          <a:lnRef idx="1">
            <a:schemeClr val="accent1"/>
          </a:lnRef>
          <a:fillRef idx="3">
            <a:schemeClr val="accent1"/>
          </a:fillRef>
          <a:effectRef idx="2">
            <a:schemeClr val="accent1"/>
          </a:effectRef>
          <a:fontRef idx="minor">
            <a:schemeClr val="lt1"/>
          </a:fontRef>
        </p:style>
      </p:sp>
      <p:cxnSp>
        <p:nvCxnSpPr>
          <p:cNvPr id="22" name="Straight Connector 21"/>
          <p:cNvCxnSpPr/>
          <p:nvPr/>
        </p:nvCxnSpPr>
        <p:spPr>
          <a:xfrm rot="5400000">
            <a:off x="3483349" y="5968168"/>
            <a:ext cx="661116" cy="8261"/>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10464" y="6299269"/>
            <a:ext cx="1683880" cy="1588"/>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793068" y="5731756"/>
            <a:ext cx="2052562" cy="584776"/>
          </a:xfrm>
          <a:prstGeom prst="rect">
            <a:avLst/>
          </a:prstGeom>
          <a:noFill/>
        </p:spPr>
        <p:txBody>
          <a:bodyPr wrap="square" rtlCol="0">
            <a:spAutoFit/>
          </a:bodyPr>
          <a:lstStyle/>
          <a:p>
            <a:r>
              <a:rPr lang="en-US" sz="1600" dirty="0" smtClean="0"/>
              <a:t>Dan Carter</a:t>
            </a:r>
          </a:p>
          <a:p>
            <a:r>
              <a:rPr lang="en-US" sz="1600" dirty="0" smtClean="0"/>
              <a:t>JavaScript Ninja</a:t>
            </a:r>
            <a:endParaRPr lang="en-US" sz="1600" dirty="0"/>
          </a:p>
        </p:txBody>
      </p:sp>
      <p:sp>
        <p:nvSpPr>
          <p:cNvPr id="25" name="Oval 24"/>
          <p:cNvSpPr/>
          <p:nvPr/>
        </p:nvSpPr>
        <p:spPr>
          <a:xfrm>
            <a:off x="6106172" y="1532847"/>
            <a:ext cx="1319823" cy="1377695"/>
          </a:xfrm>
          <a:prstGeom prst="ellipse">
            <a:avLst/>
          </a:prstGeom>
          <a:blipFill dpi="0" rotWithShape="1">
            <a:blip r:embed="rId7">
              <a:extLst>
                <a:ext uri="{BEBA8EAE-BF5A-486C-A8C5-ECC9F3942E4B}">
                  <a14:imgProp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14:imgLayer r:embed="rId8">
                      <a14:imgEffect>
                        <a14:saturation sat="0"/>
                      </a14:imgEffect>
                    </a14:imgLayer>
                  </a14:imgProps>
                </a:ext>
              </a:extLst>
            </a:blip>
            <a:srcRect/>
            <a:tile tx="127000" ty="0" sx="60000" sy="60000" flip="none" algn="tl"/>
          </a:blipFill>
          <a:ln>
            <a:solidFill>
              <a:srgbClr val="A6A6A6"/>
            </a:solidFill>
          </a:ln>
        </p:spPr>
        <p:style>
          <a:lnRef idx="1">
            <a:schemeClr val="accent1"/>
          </a:lnRef>
          <a:fillRef idx="3">
            <a:schemeClr val="accent1"/>
          </a:fillRef>
          <a:effectRef idx="2">
            <a:schemeClr val="accent1"/>
          </a:effectRef>
          <a:fontRef idx="minor">
            <a:schemeClr val="lt1"/>
          </a:fontRef>
        </p:style>
      </p:sp>
      <p:cxnSp>
        <p:nvCxnSpPr>
          <p:cNvPr id="26" name="Straight Connector 25"/>
          <p:cNvCxnSpPr/>
          <p:nvPr/>
        </p:nvCxnSpPr>
        <p:spPr>
          <a:xfrm rot="5400000">
            <a:off x="6431396" y="3236970"/>
            <a:ext cx="661116" cy="8261"/>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758511" y="3568071"/>
            <a:ext cx="1683880" cy="1588"/>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741114" y="3000558"/>
            <a:ext cx="2190615" cy="584776"/>
          </a:xfrm>
          <a:prstGeom prst="rect">
            <a:avLst/>
          </a:prstGeom>
          <a:noFill/>
        </p:spPr>
        <p:txBody>
          <a:bodyPr wrap="square" rtlCol="0">
            <a:spAutoFit/>
          </a:bodyPr>
          <a:lstStyle/>
          <a:p>
            <a:r>
              <a:rPr lang="en-US" sz="1600" dirty="0" smtClean="0"/>
              <a:t>Preston Parry</a:t>
            </a:r>
          </a:p>
          <a:p>
            <a:r>
              <a:rPr lang="en-US" sz="1600" dirty="0" smtClean="0"/>
              <a:t>Business Development</a:t>
            </a:r>
            <a:endParaRPr lang="en-US" sz="1600" dirty="0"/>
          </a:p>
        </p:txBody>
      </p:sp>
      <p:cxnSp>
        <p:nvCxnSpPr>
          <p:cNvPr id="29" name="Straight Connector 28"/>
          <p:cNvCxnSpPr/>
          <p:nvPr/>
        </p:nvCxnSpPr>
        <p:spPr>
          <a:xfrm rot="5400000">
            <a:off x="3373880" y="3384880"/>
            <a:ext cx="661116" cy="8261"/>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6124954" y="4264045"/>
            <a:ext cx="1319823" cy="1377695"/>
          </a:xfrm>
          <a:prstGeom prst="ellipse">
            <a:avLst/>
          </a:prstGeom>
          <a:blipFill rotWithShape="1">
            <a:blip r:embed="rId9"/>
            <a:tile tx="0" ty="0" sx="100000" sy="100000" flip="none" algn="tl"/>
          </a:blipFill>
          <a:ln>
            <a:solidFill>
              <a:srgbClr val="A6A6A6"/>
            </a:solidFill>
          </a:ln>
        </p:spPr>
        <p:style>
          <a:lnRef idx="1">
            <a:schemeClr val="accent1"/>
          </a:lnRef>
          <a:fillRef idx="3">
            <a:schemeClr val="accent1"/>
          </a:fillRef>
          <a:effectRef idx="2">
            <a:schemeClr val="accent1"/>
          </a:effectRef>
          <a:fontRef idx="minor">
            <a:schemeClr val="lt1"/>
          </a:fontRef>
        </p:style>
      </p:sp>
      <p:cxnSp>
        <p:nvCxnSpPr>
          <p:cNvPr id="31" name="Straight Connector 30"/>
          <p:cNvCxnSpPr>
            <a:stCxn id="30" idx="4"/>
          </p:cNvCxnSpPr>
          <p:nvPr/>
        </p:nvCxnSpPr>
        <p:spPr>
          <a:xfrm rot="5400000">
            <a:off x="6450178" y="5968168"/>
            <a:ext cx="661116" cy="8261"/>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763625" y="6306461"/>
            <a:ext cx="1683880" cy="1588"/>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759896" y="5731756"/>
            <a:ext cx="2171833" cy="584776"/>
          </a:xfrm>
          <a:prstGeom prst="rect">
            <a:avLst/>
          </a:prstGeom>
          <a:noFill/>
        </p:spPr>
        <p:txBody>
          <a:bodyPr wrap="square" rtlCol="0">
            <a:spAutoFit/>
          </a:bodyPr>
          <a:lstStyle/>
          <a:p>
            <a:r>
              <a:rPr lang="en-US" sz="1600" dirty="0" smtClean="0"/>
              <a:t>Matt Price</a:t>
            </a:r>
          </a:p>
          <a:p>
            <a:r>
              <a:rPr lang="en-US" sz="1600" dirty="0" smtClean="0"/>
              <a:t>Lord of </a:t>
            </a:r>
            <a:r>
              <a:rPr lang="en-US" sz="1600" dirty="0"/>
              <a:t>t</a:t>
            </a:r>
            <a:r>
              <a:rPr lang="en-US" sz="1600" dirty="0" smtClean="0"/>
              <a:t>he Servers</a:t>
            </a:r>
            <a:endParaRPr lang="en-US" sz="16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67597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FF19A"/>
                </a:solidFill>
              </a:rPr>
              <a:t>Money</a:t>
            </a:r>
          </a:p>
        </p:txBody>
      </p:sp>
      <p:sp>
        <p:nvSpPr>
          <p:cNvPr id="3" name="Content Placeholder 2"/>
          <p:cNvSpPr>
            <a:spLocks noGrp="1"/>
          </p:cNvSpPr>
          <p:nvPr>
            <p:ph idx="1"/>
          </p:nvPr>
        </p:nvSpPr>
        <p:spPr/>
        <p:txBody>
          <a:bodyPr/>
          <a:lstStyle/>
          <a:p>
            <a:r>
              <a:rPr lang="en-US" dirty="0" smtClean="0">
                <a:solidFill>
                  <a:schemeClr val="bg1">
                    <a:lumMod val="65000"/>
                  </a:schemeClr>
                </a:solidFill>
              </a:rPr>
              <a:t>Seeking $250k in investment</a:t>
            </a:r>
          </a:p>
          <a:p>
            <a:r>
              <a:rPr lang="en-US" dirty="0" smtClean="0">
                <a:solidFill>
                  <a:schemeClr val="bg1">
                    <a:lumMod val="65000"/>
                  </a:schemeClr>
                </a:solidFill>
              </a:rPr>
              <a:t>Infrastructure costs</a:t>
            </a:r>
          </a:p>
          <a:p>
            <a:r>
              <a:rPr lang="en-US" dirty="0" smtClean="0">
                <a:solidFill>
                  <a:schemeClr val="bg1">
                    <a:lumMod val="65000"/>
                  </a:schemeClr>
                </a:solidFill>
              </a:rPr>
              <a:t>Marketing / </a:t>
            </a:r>
            <a:r>
              <a:rPr lang="en-US" dirty="0">
                <a:solidFill>
                  <a:schemeClr val="bg1">
                    <a:lumMod val="65000"/>
                  </a:schemeClr>
                </a:solidFill>
              </a:rPr>
              <a:t>Customer Support</a:t>
            </a:r>
            <a:endParaRPr lang="en-US" dirty="0" smtClean="0">
              <a:solidFill>
                <a:schemeClr val="bg1">
                  <a:lumMod val="65000"/>
                </a:schemeClr>
              </a:solidFill>
            </a:endParaRPr>
          </a:p>
          <a:p>
            <a:r>
              <a:rPr lang="en-US" dirty="0" smtClean="0">
                <a:solidFill>
                  <a:schemeClr val="bg1">
                    <a:lumMod val="65000"/>
                  </a:schemeClr>
                </a:solidFill>
              </a:rPr>
              <a:t>Basic Living Expenses</a:t>
            </a:r>
          </a:p>
          <a:p>
            <a:endParaRPr lang="en-US"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FF19A"/>
                </a:solidFill>
              </a:rPr>
              <a:t>Questions</a:t>
            </a:r>
            <a:endParaRPr lang="en-US" dirty="0">
              <a:solidFill>
                <a:srgbClr val="AFF19A"/>
              </a:solidFill>
            </a:endParaRPr>
          </a:p>
        </p:txBody>
      </p:sp>
      <p:pic>
        <p:nvPicPr>
          <p:cNvPr id="5" name="Picture 4"/>
          <p:cNvPicPr>
            <a:picLocks noChangeAspect="1"/>
          </p:cNvPicPr>
          <p:nvPr/>
        </p:nvPicPr>
        <p:blipFill>
          <a:blip r:embed="rId3"/>
          <a:stretch>
            <a:fillRect/>
          </a:stretch>
        </p:blipFill>
        <p:spPr>
          <a:xfrm>
            <a:off x="2932885" y="2130258"/>
            <a:ext cx="3087653" cy="3087653"/>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18462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415636" y="4461016"/>
            <a:ext cx="8364682" cy="1754327"/>
          </a:xfrm>
          <a:prstGeom prst="rect">
            <a:avLst/>
          </a:prstGeom>
        </p:spPr>
        <p:txBody>
          <a:bodyPr wrap="square">
            <a:spAutoFit/>
          </a:bodyPr>
          <a:lstStyle/>
          <a:p>
            <a:pPr algn="ctr"/>
            <a:r>
              <a:rPr lang="en-US" sz="3600" dirty="0" smtClean="0">
                <a:solidFill>
                  <a:srgbClr val="AFF19A"/>
                </a:solidFill>
              </a:rPr>
              <a:t>AnnoTree</a:t>
            </a:r>
            <a:r>
              <a:rPr lang="en-US" sz="3600" dirty="0" smtClean="0">
                <a:solidFill>
                  <a:srgbClr val="A7ED76"/>
                </a:solidFill>
              </a:rPr>
              <a:t> </a:t>
            </a:r>
            <a:r>
              <a:rPr lang="en-US" sz="3600" dirty="0" smtClean="0">
                <a:solidFill>
                  <a:schemeClr val="bg1">
                    <a:lumMod val="65000"/>
                  </a:schemeClr>
                </a:solidFill>
              </a:rPr>
              <a:t>is a new way to </a:t>
            </a:r>
            <a:r>
              <a:rPr lang="en-US" sz="3600" dirty="0" smtClean="0">
                <a:solidFill>
                  <a:srgbClr val="AFF19A"/>
                </a:solidFill>
              </a:rPr>
              <a:t>organize </a:t>
            </a:r>
            <a:r>
              <a:rPr lang="en-US" sz="3600" dirty="0" smtClean="0">
                <a:solidFill>
                  <a:schemeClr val="bg1">
                    <a:lumMod val="65000"/>
                  </a:schemeClr>
                </a:solidFill>
              </a:rPr>
              <a:t>and </a:t>
            </a:r>
            <a:r>
              <a:rPr lang="en-US" sz="3600" dirty="0" smtClean="0">
                <a:solidFill>
                  <a:srgbClr val="AFF19A"/>
                </a:solidFill>
              </a:rPr>
              <a:t>collaborate </a:t>
            </a:r>
            <a:r>
              <a:rPr lang="en-US" sz="3600" dirty="0" smtClean="0">
                <a:solidFill>
                  <a:schemeClr val="bg1">
                    <a:lumMod val="65000"/>
                  </a:schemeClr>
                </a:solidFill>
              </a:rPr>
              <a:t>on design and testing for</a:t>
            </a:r>
            <a:r>
              <a:rPr lang="en-US" sz="3600" dirty="0" smtClean="0">
                <a:solidFill>
                  <a:srgbClr val="92D050"/>
                </a:solidFill>
              </a:rPr>
              <a:t> </a:t>
            </a:r>
            <a:r>
              <a:rPr lang="en-US" sz="3600" dirty="0" smtClean="0">
                <a:solidFill>
                  <a:schemeClr val="bg1">
                    <a:lumMod val="65000"/>
                  </a:schemeClr>
                </a:solidFill>
              </a:rPr>
              <a:t>mobile applications</a:t>
            </a:r>
            <a:endParaRPr lang="en-US" sz="3600" dirty="0">
              <a:solidFill>
                <a:schemeClr val="bg1">
                  <a:lumMod val="65000"/>
                </a:schemeClr>
              </a:solidFill>
            </a:endParaRPr>
          </a:p>
        </p:txBody>
      </p:sp>
      <p:pic>
        <p:nvPicPr>
          <p:cNvPr id="2" name="Picture 1"/>
          <p:cNvPicPr>
            <a:picLocks noChangeAspect="1"/>
          </p:cNvPicPr>
          <p:nvPr/>
        </p:nvPicPr>
        <p:blipFill>
          <a:blip r:embed="rId3"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135332" y="197427"/>
            <a:ext cx="4727864" cy="472786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AFF19A"/>
        </a:solidFill>
        <a:effectLst/>
      </p:bgPr>
    </p:bg>
    <p:spTree>
      <p:nvGrpSpPr>
        <p:cNvPr id="1" name=""/>
        <p:cNvGrpSpPr/>
        <p:nvPr/>
      </p:nvGrpSpPr>
      <p:grpSpPr>
        <a:xfrm>
          <a:off x="0" y="0"/>
          <a:ext cx="0" cy="0"/>
          <a:chOff x="0" y="0"/>
          <a:chExt cx="0" cy="0"/>
        </a:xfrm>
      </p:grpSpPr>
      <p:sp>
        <p:nvSpPr>
          <p:cNvPr id="2" name="TextBox 1"/>
          <p:cNvSpPr txBox="1"/>
          <p:nvPr/>
        </p:nvSpPr>
        <p:spPr>
          <a:xfrm>
            <a:off x="3003891" y="2986482"/>
            <a:ext cx="3139001" cy="1015663"/>
          </a:xfrm>
          <a:prstGeom prst="rect">
            <a:avLst/>
          </a:prstGeom>
          <a:noFill/>
        </p:spPr>
        <p:txBody>
          <a:bodyPr wrap="none" rtlCol="0">
            <a:spAutoFit/>
          </a:bodyPr>
          <a:lstStyle/>
          <a:p>
            <a:pPr algn="ctr"/>
            <a:r>
              <a:rPr lang="en-US" sz="6000" dirty="0" smtClean="0">
                <a:solidFill>
                  <a:schemeClr val="bg1"/>
                </a:solidFill>
              </a:rPr>
              <a:t>Appendix</a:t>
            </a:r>
            <a:endParaRPr lang="en-US" sz="6000" dirty="0">
              <a:solidFill>
                <a:schemeClr val="bg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95119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7ED76"/>
                </a:solidFill>
              </a:rPr>
              <a:t>Financials</a:t>
            </a:r>
            <a:endParaRPr lang="en-US" dirty="0">
              <a:solidFill>
                <a:srgbClr val="A7ED76"/>
              </a:solidFill>
            </a:endParaRPr>
          </a:p>
        </p:txBody>
      </p:sp>
      <p:sp>
        <p:nvSpPr>
          <p:cNvPr id="3" name="Content Placeholder 2"/>
          <p:cNvSpPr>
            <a:spLocks noGrp="1"/>
          </p:cNvSpPr>
          <p:nvPr>
            <p:ph idx="1"/>
          </p:nvPr>
        </p:nvSpPr>
        <p:spPr>
          <a:xfrm>
            <a:off x="498474" y="1286002"/>
            <a:ext cx="7556313" cy="4840162"/>
          </a:xfrm>
        </p:spPr>
        <p:txBody>
          <a:bodyPr>
            <a:normAutofit/>
          </a:bodyPr>
          <a:lstStyle/>
          <a:p>
            <a:r>
              <a:rPr lang="en-US" sz="1800" dirty="0" smtClean="0">
                <a:solidFill>
                  <a:schemeClr val="bg1">
                    <a:lumMod val="65000"/>
                  </a:schemeClr>
                </a:solidFill>
              </a:rPr>
              <a:t>Required Funding</a:t>
            </a:r>
          </a:p>
          <a:p>
            <a:pPr lvl="1"/>
            <a:r>
              <a:rPr lang="en-US" b="1" dirty="0" smtClean="0">
                <a:solidFill>
                  <a:schemeClr val="bg1">
                    <a:lumMod val="65000"/>
                  </a:schemeClr>
                </a:solidFill>
              </a:rPr>
              <a:t>Founders Contribution: </a:t>
            </a:r>
            <a:r>
              <a:rPr lang="en-US" dirty="0" smtClean="0">
                <a:solidFill>
                  <a:schemeClr val="bg1">
                    <a:lumMod val="65000"/>
                  </a:schemeClr>
                </a:solidFill>
              </a:rPr>
              <a:t>$3,500 initially</a:t>
            </a:r>
          </a:p>
          <a:p>
            <a:r>
              <a:rPr lang="en-US" sz="1800" dirty="0" smtClean="0">
                <a:solidFill>
                  <a:schemeClr val="bg1">
                    <a:lumMod val="65000"/>
                  </a:schemeClr>
                </a:solidFill>
              </a:rPr>
              <a:t>Revenue</a:t>
            </a:r>
          </a:p>
          <a:p>
            <a:pPr lvl="1"/>
            <a:r>
              <a:rPr lang="en-US" b="1" dirty="0" smtClean="0">
                <a:solidFill>
                  <a:schemeClr val="bg1">
                    <a:lumMod val="65000"/>
                  </a:schemeClr>
                </a:solidFill>
              </a:rPr>
              <a:t>Product Sale Price</a:t>
            </a:r>
            <a:r>
              <a:rPr lang="en-US" dirty="0" smtClean="0">
                <a:solidFill>
                  <a:schemeClr val="bg1">
                    <a:lumMod val="65000"/>
                  </a:schemeClr>
                </a:solidFill>
              </a:rPr>
              <a:t>: $10 per user</a:t>
            </a:r>
          </a:p>
          <a:p>
            <a:pPr lvl="1"/>
            <a:r>
              <a:rPr lang="en-US" b="1" dirty="0" smtClean="0">
                <a:solidFill>
                  <a:schemeClr val="bg1">
                    <a:lumMod val="65000"/>
                  </a:schemeClr>
                </a:solidFill>
              </a:rPr>
              <a:t>First Month Sales: </a:t>
            </a:r>
            <a:r>
              <a:rPr lang="en-US" dirty="0" smtClean="0">
                <a:solidFill>
                  <a:schemeClr val="bg1">
                    <a:lumMod val="65000"/>
                  </a:schemeClr>
                </a:solidFill>
              </a:rPr>
              <a:t>10 units w/ 30% month-over-month growth</a:t>
            </a:r>
            <a:endParaRPr lang="en-US" b="1" dirty="0" smtClean="0">
              <a:solidFill>
                <a:schemeClr val="bg1">
                  <a:lumMod val="65000"/>
                </a:schemeClr>
              </a:solidFill>
            </a:endParaRPr>
          </a:p>
          <a:p>
            <a:r>
              <a:rPr lang="en-US" sz="1800" dirty="0" smtClean="0">
                <a:solidFill>
                  <a:schemeClr val="bg1">
                    <a:lumMod val="65000"/>
                  </a:schemeClr>
                </a:solidFill>
              </a:rPr>
              <a:t>Cost Structure</a:t>
            </a:r>
          </a:p>
          <a:p>
            <a:pPr lvl="1"/>
            <a:r>
              <a:rPr lang="en-US" b="1" dirty="0" smtClean="0">
                <a:solidFill>
                  <a:schemeClr val="bg1">
                    <a:lumMod val="65000"/>
                  </a:schemeClr>
                </a:solidFill>
              </a:rPr>
              <a:t>Infrastructure Cost: </a:t>
            </a:r>
            <a:r>
              <a:rPr lang="en-US" dirty="0" smtClean="0">
                <a:solidFill>
                  <a:schemeClr val="bg1">
                    <a:lumMod val="65000"/>
                  </a:schemeClr>
                </a:solidFill>
              </a:rPr>
              <a:t>$475 &lt;1000 users $900 &gt;= 1000</a:t>
            </a:r>
          </a:p>
          <a:p>
            <a:pPr lvl="1"/>
            <a:r>
              <a:rPr lang="en-US" b="1" dirty="0" smtClean="0">
                <a:solidFill>
                  <a:schemeClr val="bg1">
                    <a:lumMod val="65000"/>
                  </a:schemeClr>
                </a:solidFill>
              </a:rPr>
              <a:t>Marketing: </a:t>
            </a:r>
            <a:r>
              <a:rPr lang="en-US" dirty="0" smtClean="0">
                <a:solidFill>
                  <a:schemeClr val="bg1">
                    <a:lumMod val="65000"/>
                  </a:schemeClr>
                </a:solidFill>
              </a:rPr>
              <a:t>6% of Gross Profit</a:t>
            </a:r>
          </a:p>
          <a:p>
            <a:pPr lvl="1"/>
            <a:endParaRPr lang="en-US" sz="2000" dirty="0">
              <a:solidFill>
                <a:schemeClr val="bg1">
                  <a:lumMod val="65000"/>
                </a:schemeClr>
              </a:solidFill>
            </a:endParaRPr>
          </a:p>
          <a:p>
            <a:r>
              <a:rPr lang="en-US" sz="1900" b="1" dirty="0" smtClean="0">
                <a:solidFill>
                  <a:schemeClr val="bg1">
                    <a:lumMod val="65000"/>
                  </a:schemeClr>
                </a:solidFill>
              </a:rPr>
              <a:t>Conservative:</a:t>
            </a:r>
            <a:r>
              <a:rPr lang="en-US" sz="1900" dirty="0" smtClean="0">
                <a:solidFill>
                  <a:schemeClr val="bg1">
                    <a:lumMod val="65000"/>
                  </a:schemeClr>
                </a:solidFill>
              </a:rPr>
              <a:t>  2 salaries with a total of 50k, Year 3, 3 salaries with a total of 150k</a:t>
            </a:r>
          </a:p>
          <a:p>
            <a:r>
              <a:rPr lang="en-US" sz="1900" b="1" dirty="0" smtClean="0">
                <a:solidFill>
                  <a:schemeClr val="bg1">
                    <a:lumMod val="65000"/>
                  </a:schemeClr>
                </a:solidFill>
              </a:rPr>
              <a:t>Medium:</a:t>
            </a:r>
            <a:r>
              <a:rPr lang="en-US" sz="1900" dirty="0" smtClean="0">
                <a:solidFill>
                  <a:schemeClr val="bg1">
                    <a:lumMod val="65000"/>
                  </a:schemeClr>
                </a:solidFill>
              </a:rPr>
              <a:t> </a:t>
            </a:r>
            <a:r>
              <a:rPr lang="en-US" sz="1900" dirty="0">
                <a:solidFill>
                  <a:schemeClr val="bg1">
                    <a:lumMod val="65000"/>
                  </a:schemeClr>
                </a:solidFill>
              </a:rPr>
              <a:t>2 salaries with a total of </a:t>
            </a:r>
            <a:r>
              <a:rPr lang="en-US" sz="1900" dirty="0" smtClean="0">
                <a:solidFill>
                  <a:schemeClr val="bg1">
                    <a:lumMod val="65000"/>
                  </a:schemeClr>
                </a:solidFill>
              </a:rPr>
              <a:t>77k</a:t>
            </a:r>
            <a:r>
              <a:rPr lang="en-US" sz="1900" dirty="0">
                <a:solidFill>
                  <a:schemeClr val="bg1">
                    <a:lumMod val="65000"/>
                  </a:schemeClr>
                </a:solidFill>
              </a:rPr>
              <a:t>, Year 3, </a:t>
            </a:r>
            <a:r>
              <a:rPr lang="en-US" sz="1900" dirty="0" smtClean="0">
                <a:solidFill>
                  <a:schemeClr val="bg1">
                    <a:lumMod val="65000"/>
                  </a:schemeClr>
                </a:solidFill>
              </a:rPr>
              <a:t>6 </a:t>
            </a:r>
            <a:r>
              <a:rPr lang="en-US" sz="1900" dirty="0">
                <a:solidFill>
                  <a:schemeClr val="bg1">
                    <a:lumMod val="65000"/>
                  </a:schemeClr>
                </a:solidFill>
              </a:rPr>
              <a:t>salaries with a total of </a:t>
            </a:r>
            <a:r>
              <a:rPr lang="en-US" sz="1900" dirty="0" smtClean="0">
                <a:solidFill>
                  <a:schemeClr val="bg1">
                    <a:lumMod val="65000"/>
                  </a:schemeClr>
                </a:solidFill>
              </a:rPr>
              <a:t>300k</a:t>
            </a:r>
          </a:p>
          <a:p>
            <a:r>
              <a:rPr lang="en-US" sz="1900" b="1" dirty="0" smtClean="0">
                <a:solidFill>
                  <a:schemeClr val="bg1">
                    <a:lumMod val="65000"/>
                  </a:schemeClr>
                </a:solidFill>
              </a:rPr>
              <a:t>Aggressive</a:t>
            </a:r>
            <a:r>
              <a:rPr lang="en-US" sz="1900" b="1" dirty="0">
                <a:solidFill>
                  <a:schemeClr val="bg1">
                    <a:lumMod val="65000"/>
                  </a:schemeClr>
                </a:solidFill>
              </a:rPr>
              <a:t>:</a:t>
            </a:r>
            <a:r>
              <a:rPr lang="en-US" sz="1900" dirty="0">
                <a:solidFill>
                  <a:schemeClr val="bg1">
                    <a:lumMod val="65000"/>
                  </a:schemeClr>
                </a:solidFill>
              </a:rPr>
              <a:t> </a:t>
            </a:r>
            <a:r>
              <a:rPr lang="en-US" sz="1900" dirty="0" smtClean="0">
                <a:solidFill>
                  <a:schemeClr val="bg1">
                    <a:lumMod val="65000"/>
                  </a:schemeClr>
                </a:solidFill>
              </a:rPr>
              <a:t>Year 2 3 Salaries with a total of 185k and 6 totaling </a:t>
            </a:r>
            <a:r>
              <a:rPr lang="en-US" sz="1900" dirty="0">
                <a:solidFill>
                  <a:schemeClr val="bg1">
                    <a:lumMod val="65000"/>
                  </a:schemeClr>
                </a:solidFill>
              </a:rPr>
              <a:t>300k for </a:t>
            </a:r>
            <a:r>
              <a:rPr lang="en-US" sz="1900" dirty="0" smtClean="0">
                <a:solidFill>
                  <a:schemeClr val="bg1">
                    <a:lumMod val="65000"/>
                  </a:schemeClr>
                </a:solidFill>
              </a:rPr>
              <a:t>Year 3</a:t>
            </a:r>
            <a:endParaRPr lang="en-US" sz="1900" dirty="0">
              <a:solidFill>
                <a:schemeClr val="bg1">
                  <a:lumMod val="65000"/>
                </a:schemeClr>
              </a:solidFill>
            </a:endParaRPr>
          </a:p>
          <a:p>
            <a:pPr marL="0" indent="0">
              <a:buNone/>
            </a:pPr>
            <a:endParaRPr lang="en-US" sz="1900" dirty="0" smtClean="0">
              <a:solidFill>
                <a:schemeClr val="bg1">
                  <a:lumMod val="65000"/>
                </a:schemeClr>
              </a:solidFill>
            </a:endParaRPr>
          </a:p>
          <a:p>
            <a:pPr marL="0" indent="0">
              <a:buNone/>
            </a:pPr>
            <a:endParaRPr lang="en-US" sz="1900" dirty="0">
              <a:solidFill>
                <a:schemeClr val="bg1">
                  <a:lumMod val="65000"/>
                </a:schemeClr>
              </a:solidFill>
            </a:endParaRPr>
          </a:p>
          <a:p>
            <a:pPr marL="0" indent="0">
              <a:buNone/>
            </a:pPr>
            <a:endParaRPr lang="en-US" sz="1900" dirty="0" smtClean="0">
              <a:solidFill>
                <a:schemeClr val="bg1">
                  <a:lumMod val="6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862922163"/>
              </p:ext>
            </p:extLst>
          </p:nvPr>
        </p:nvGraphicFramePr>
        <p:xfrm>
          <a:off x="1713364" y="5767855"/>
          <a:ext cx="5422900" cy="977900"/>
        </p:xfrm>
        <a:graphic>
          <a:graphicData uri="http://schemas.openxmlformats.org/drawingml/2006/table">
            <a:tbl>
              <a:tblPr firstRow="1">
                <a:tableStyleId>{08FB837D-C827-4EFA-A057-4D05807E0F7C}</a:tableStyleId>
              </a:tblPr>
              <a:tblGrid>
                <a:gridCol w="2247900"/>
                <a:gridCol w="1155700"/>
                <a:gridCol w="1003300"/>
                <a:gridCol w="1016000"/>
              </a:tblGrid>
              <a:tr h="190500">
                <a:tc>
                  <a:txBody>
                    <a:bodyPr/>
                    <a:lstStyle/>
                    <a:p>
                      <a:pPr algn="l" fontAlgn="b"/>
                      <a:r>
                        <a:rPr lang="en-US" sz="1200" u="none" strike="noStrike" dirty="0">
                          <a:effectLst/>
                        </a:rPr>
                        <a:t>Investor Contribution</a:t>
                      </a:r>
                      <a:endParaRPr lang="en-US" sz="1200" b="1" i="0" u="none" strike="noStrike" dirty="0">
                        <a:solidFill>
                          <a:srgbClr val="FFFFFF"/>
                        </a:solidFill>
                        <a:effectLst/>
                        <a:latin typeface="Times New Roman"/>
                      </a:endParaRPr>
                    </a:p>
                  </a:txBody>
                  <a:tcPr marL="12700" marR="12700" marT="12700" marB="0" anchor="b"/>
                </a:tc>
                <a:tc>
                  <a:txBody>
                    <a:bodyPr/>
                    <a:lstStyle/>
                    <a:p>
                      <a:pPr algn="r" fontAlgn="b"/>
                      <a:r>
                        <a:rPr lang="en-US" sz="1200" u="none" strike="noStrike">
                          <a:effectLst/>
                        </a:rPr>
                        <a:t> Conservative </a:t>
                      </a:r>
                      <a:endParaRPr lang="en-US" sz="1200" b="1" i="0" u="none" strike="noStrike">
                        <a:solidFill>
                          <a:srgbClr val="FFFFFF"/>
                        </a:solidFill>
                        <a:effectLst/>
                        <a:latin typeface="Calibri"/>
                      </a:endParaRPr>
                    </a:p>
                  </a:txBody>
                  <a:tcPr marL="12700" marR="12700" marT="12700" marB="0" anchor="b"/>
                </a:tc>
                <a:tc>
                  <a:txBody>
                    <a:bodyPr/>
                    <a:lstStyle/>
                    <a:p>
                      <a:pPr algn="r" fontAlgn="b"/>
                      <a:r>
                        <a:rPr lang="en-US" sz="1200" u="none" strike="noStrike">
                          <a:effectLst/>
                        </a:rPr>
                        <a:t> Medium </a:t>
                      </a:r>
                      <a:endParaRPr lang="en-US" sz="1200" b="1" i="0" u="none" strike="noStrike">
                        <a:solidFill>
                          <a:srgbClr val="FFFFFF"/>
                        </a:solidFill>
                        <a:effectLst/>
                        <a:latin typeface="Calibri"/>
                      </a:endParaRPr>
                    </a:p>
                  </a:txBody>
                  <a:tcPr marL="12700" marR="12700" marT="12700" marB="0" anchor="b"/>
                </a:tc>
                <a:tc>
                  <a:txBody>
                    <a:bodyPr/>
                    <a:lstStyle/>
                    <a:p>
                      <a:pPr algn="r" fontAlgn="b"/>
                      <a:r>
                        <a:rPr lang="en-US" sz="1200" u="none" strike="noStrike">
                          <a:effectLst/>
                        </a:rPr>
                        <a:t> Aggressive </a:t>
                      </a:r>
                      <a:endParaRPr lang="en-US" sz="1200" b="1" i="0" u="none" strike="noStrike">
                        <a:solidFill>
                          <a:srgbClr val="FFFFFF"/>
                        </a:solidFill>
                        <a:effectLst/>
                        <a:latin typeface="Calibri"/>
                      </a:endParaRPr>
                    </a:p>
                  </a:txBody>
                  <a:tcPr marL="12700" marR="12700" marT="12700" marB="0" anchor="b"/>
                </a:tc>
              </a:tr>
              <a:tr h="190500">
                <a:tc>
                  <a:txBody>
                    <a:bodyPr/>
                    <a:lstStyle/>
                    <a:p>
                      <a:pPr algn="l" fontAlgn="b"/>
                      <a:r>
                        <a:rPr lang="en-US" sz="1200" u="none" strike="noStrike">
                          <a:effectLst/>
                        </a:rPr>
                        <a:t>Year 1</a:t>
                      </a:r>
                      <a:endParaRPr lang="en-US" sz="1200" b="0" i="0" u="none" strike="noStrike">
                        <a:solidFill>
                          <a:srgbClr val="000000"/>
                        </a:solidFill>
                        <a:effectLst/>
                        <a:latin typeface="Times New Roman"/>
                      </a:endParaRPr>
                    </a:p>
                  </a:txBody>
                  <a:tcPr marL="12700" marR="12700" marT="12700" marB="0" anchor="b"/>
                </a:tc>
                <a:tc>
                  <a:txBody>
                    <a:bodyPr/>
                    <a:lstStyle/>
                    <a:p>
                      <a:pPr algn="r" fontAlgn="b"/>
                      <a:r>
                        <a:rPr lang="en-US" sz="1200" u="none" strike="noStrike">
                          <a:effectLst/>
                        </a:rPr>
                        <a:t>$50,000 </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 $40,000.00 </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 $50,000.00 </a:t>
                      </a:r>
                      <a:endParaRPr lang="en-US" sz="1200" b="0" i="0" u="none" strike="noStrike">
                        <a:solidFill>
                          <a:srgbClr val="000000"/>
                        </a:solidFill>
                        <a:effectLst/>
                        <a:latin typeface="Calibri"/>
                      </a:endParaRPr>
                    </a:p>
                  </a:txBody>
                  <a:tcPr marL="12700" marR="12700" marT="12700" marB="0" anchor="b"/>
                </a:tc>
              </a:tr>
              <a:tr h="190500">
                <a:tc>
                  <a:txBody>
                    <a:bodyPr/>
                    <a:lstStyle/>
                    <a:p>
                      <a:pPr algn="l" fontAlgn="b"/>
                      <a:r>
                        <a:rPr lang="en-US" sz="1200" u="none" strike="noStrike">
                          <a:effectLst/>
                        </a:rPr>
                        <a:t>Year 2</a:t>
                      </a:r>
                      <a:endParaRPr lang="en-US" sz="1200" b="0" i="0" u="none" strike="noStrike">
                        <a:solidFill>
                          <a:srgbClr val="000000"/>
                        </a:solidFill>
                        <a:effectLst/>
                        <a:latin typeface="Times New Roman"/>
                      </a:endParaRPr>
                    </a:p>
                  </a:txBody>
                  <a:tcPr marL="12700" marR="12700" marT="12700" marB="0" anchor="b"/>
                </a:tc>
                <a:tc>
                  <a:txBody>
                    <a:bodyPr/>
                    <a:lstStyle/>
                    <a:p>
                      <a:pPr algn="r" fontAlgn="b"/>
                      <a:r>
                        <a:rPr lang="en-US" sz="1200" u="none" strike="noStrike">
                          <a:effectLst/>
                        </a:rPr>
                        <a:t> $-   </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 $75,000.00 </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 $180,000.00 </a:t>
                      </a:r>
                      <a:endParaRPr lang="en-US" sz="1200" b="0" i="0" u="none" strike="noStrike">
                        <a:solidFill>
                          <a:srgbClr val="000000"/>
                        </a:solidFill>
                        <a:effectLst/>
                        <a:latin typeface="Calibri"/>
                      </a:endParaRPr>
                    </a:p>
                  </a:txBody>
                  <a:tcPr marL="12700" marR="12700" marT="12700" marB="0" anchor="b"/>
                </a:tc>
              </a:tr>
              <a:tr h="190500">
                <a:tc>
                  <a:txBody>
                    <a:bodyPr/>
                    <a:lstStyle/>
                    <a:p>
                      <a:pPr algn="l" fontAlgn="b"/>
                      <a:r>
                        <a:rPr lang="en-US" sz="1200" u="none" strike="noStrike">
                          <a:effectLst/>
                        </a:rPr>
                        <a:t>Year 3</a:t>
                      </a:r>
                      <a:endParaRPr lang="en-US" sz="1200" b="0" i="0" u="none" strike="noStrike">
                        <a:solidFill>
                          <a:srgbClr val="000000"/>
                        </a:solidFill>
                        <a:effectLst/>
                        <a:latin typeface="Times New Roman"/>
                      </a:endParaRPr>
                    </a:p>
                  </a:txBody>
                  <a:tcPr marL="12700" marR="12700" marT="12700" marB="0" anchor="b"/>
                </a:tc>
                <a:tc>
                  <a:txBody>
                    <a:bodyPr/>
                    <a:lstStyle/>
                    <a:p>
                      <a:pPr algn="r" fontAlgn="b"/>
                      <a:r>
                        <a:rPr lang="en-US" sz="1200" u="none" strike="noStrike">
                          <a:effectLst/>
                        </a:rPr>
                        <a:t> $-   </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 $-   </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 $-   </a:t>
                      </a:r>
                      <a:endParaRPr lang="en-US" sz="1200" b="0" i="0" u="none" strike="noStrike">
                        <a:solidFill>
                          <a:srgbClr val="000000"/>
                        </a:solidFill>
                        <a:effectLst/>
                        <a:latin typeface="Calibri"/>
                      </a:endParaRPr>
                    </a:p>
                  </a:txBody>
                  <a:tcPr marL="12700" marR="12700" marT="12700" marB="0" anchor="b"/>
                </a:tc>
              </a:tr>
              <a:tr h="190500">
                <a:tc>
                  <a:txBody>
                    <a:bodyPr/>
                    <a:lstStyle/>
                    <a:p>
                      <a:pPr algn="l" fontAlgn="b"/>
                      <a:r>
                        <a:rPr lang="en-US" sz="1200" u="none" strike="noStrike" dirty="0">
                          <a:effectLst/>
                        </a:rPr>
                        <a:t>Total</a:t>
                      </a:r>
                      <a:endParaRPr lang="en-US" sz="1200" b="0" i="0" u="none" strike="noStrike" dirty="0">
                        <a:solidFill>
                          <a:srgbClr val="000000"/>
                        </a:solidFill>
                        <a:effectLst/>
                        <a:latin typeface="Times New Roman"/>
                      </a:endParaRPr>
                    </a:p>
                  </a:txBody>
                  <a:tcPr marL="12700" marR="12700" marT="12700" marB="0" anchor="b"/>
                </a:tc>
                <a:tc>
                  <a:txBody>
                    <a:bodyPr/>
                    <a:lstStyle/>
                    <a:p>
                      <a:pPr algn="r" fontAlgn="b"/>
                      <a:r>
                        <a:rPr lang="en-US" sz="1200" u="none" strike="noStrike">
                          <a:effectLst/>
                        </a:rPr>
                        <a:t>$50,000 </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 $115,000.00 </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dirty="0">
                          <a:effectLst/>
                        </a:rPr>
                        <a:t> $230,000.00 </a:t>
                      </a:r>
                      <a:endParaRPr lang="en-US" sz="1200" b="0" i="0" u="none" strike="noStrike" dirty="0">
                        <a:solidFill>
                          <a:srgbClr val="000000"/>
                        </a:solidFill>
                        <a:effectLst/>
                        <a:latin typeface="Calibri"/>
                      </a:endParaRPr>
                    </a:p>
                  </a:txBody>
                  <a:tcPr marL="12700" marR="12700" marT="12700" marB="0" anchor="b"/>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30449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7ED76"/>
                </a:solidFill>
              </a:rPr>
              <a:t>Financials (Aggressive)</a:t>
            </a:r>
            <a:endParaRPr lang="en-US" dirty="0">
              <a:solidFill>
                <a:srgbClr val="A7ED76"/>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252961880"/>
              </p:ext>
            </p:extLst>
          </p:nvPr>
        </p:nvGraphicFramePr>
        <p:xfrm>
          <a:off x="628651" y="1690694"/>
          <a:ext cx="6038367" cy="4577863"/>
        </p:xfrm>
        <a:graphic>
          <a:graphicData uri="http://schemas.openxmlformats.org/drawingml/2006/table">
            <a:tbl>
              <a:tblPr/>
              <a:tblGrid>
                <a:gridCol w="2546131"/>
                <a:gridCol w="1321762"/>
                <a:gridCol w="1113064"/>
                <a:gridCol w="1057410"/>
              </a:tblGrid>
              <a:tr h="147673">
                <a:tc>
                  <a:txBody>
                    <a:bodyPr/>
                    <a:lstStyle/>
                    <a:p>
                      <a:pPr algn="l" fontAlgn="b"/>
                      <a:r>
                        <a:rPr lang="en-US" sz="900" b="1" i="0" u="none" strike="noStrike">
                          <a:solidFill>
                            <a:srgbClr val="000000"/>
                          </a:solidFill>
                          <a:effectLst/>
                          <a:latin typeface="Times New Roman"/>
                        </a:rPr>
                        <a:t>INCOME STATEMENT</a:t>
                      </a: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r>
              <a:tr h="147673">
                <a:tc>
                  <a:txBody>
                    <a:bodyPr/>
                    <a:lstStyle/>
                    <a:p>
                      <a:pPr algn="l" fontAlgn="b"/>
                      <a:r>
                        <a:rPr lang="en-US" sz="900" b="1" i="0" u="none" strike="noStrike">
                          <a:solidFill>
                            <a:srgbClr val="000000"/>
                          </a:solidFill>
                          <a:effectLst/>
                          <a:latin typeface="Times New Roman"/>
                        </a:rPr>
                        <a:t>Aggressive</a:t>
                      </a: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r>
              <a:tr h="147673">
                <a:tc>
                  <a:txBody>
                    <a:bodyPr/>
                    <a:lstStyle/>
                    <a:p>
                      <a:pPr algn="l" fontAlgn="b"/>
                      <a:r>
                        <a:rPr lang="en-US" sz="900" b="1" i="0" u="none" strike="noStrike">
                          <a:solidFill>
                            <a:srgbClr val="000000"/>
                          </a:solidFill>
                          <a:effectLst/>
                          <a:latin typeface="Times New Roman"/>
                        </a:rPr>
                        <a:t>Year</a:t>
                      </a:r>
                    </a:p>
                  </a:txBody>
                  <a:tcPr marL="9115" marR="9115" marT="9115" marB="0" anchor="b">
                    <a:lnL>
                      <a:noFill/>
                    </a:lnL>
                    <a:lnR>
                      <a:noFill/>
                    </a:lnR>
                    <a:lnT>
                      <a:noFill/>
                    </a:lnT>
                    <a:lnB>
                      <a:noFill/>
                    </a:lnB>
                  </a:tcPr>
                </a:tc>
                <a:tc>
                  <a:txBody>
                    <a:bodyPr/>
                    <a:lstStyle/>
                    <a:p>
                      <a:pPr algn="ctr" fontAlgn="b"/>
                      <a:r>
                        <a:rPr lang="en-US" sz="900" b="1" i="0" u="none" strike="noStrike" dirty="0">
                          <a:solidFill>
                            <a:srgbClr val="000000"/>
                          </a:solidFill>
                          <a:effectLst/>
                          <a:latin typeface="Times New Roman"/>
                        </a:rPr>
                        <a:t>Year 1</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ctr" fontAlgn="b"/>
                      <a:r>
                        <a:rPr lang="en-US" sz="900" b="1" i="0" u="none" strike="noStrike" dirty="0">
                          <a:solidFill>
                            <a:srgbClr val="000000"/>
                          </a:solidFill>
                          <a:effectLst/>
                          <a:latin typeface="Times New Roman"/>
                        </a:rPr>
                        <a:t>Year 2</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ctr" fontAlgn="b"/>
                      <a:r>
                        <a:rPr lang="en-US" sz="900" b="1" i="0" u="none" strike="noStrike" dirty="0">
                          <a:solidFill>
                            <a:srgbClr val="000000"/>
                          </a:solidFill>
                          <a:effectLst/>
                          <a:latin typeface="Times New Roman"/>
                        </a:rPr>
                        <a:t>Year 3</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Product Sales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$29,786.15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$966,250.36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COGS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$5,700.00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$9,950.00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Royalties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1" i="0" u="none" strike="noStrike" dirty="0">
                          <a:solidFill>
                            <a:srgbClr val="000000"/>
                          </a:solidFill>
                          <a:effectLst/>
                          <a:latin typeface="Times New Roman"/>
                        </a:rPr>
                        <a:t>Gross Income</a:t>
                      </a:r>
                    </a:p>
                  </a:txBody>
                  <a:tcPr marL="109376" marR="9115" marT="9115" marB="0" anchor="b">
                    <a:lnL>
                      <a:noFill/>
                    </a:lnL>
                    <a:lnR>
                      <a:noFill/>
                    </a:lnR>
                    <a:lnT>
                      <a:noFill/>
                    </a:lnT>
                    <a:lnB w="31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b="1" i="0" u="none" strike="noStrike" dirty="0">
                          <a:solidFill>
                            <a:srgbClr val="000000"/>
                          </a:solidFill>
                          <a:effectLst/>
                          <a:latin typeface="Calibri"/>
                        </a:rPr>
                        <a:t> $(2,375.00)</a:t>
                      </a:r>
                    </a:p>
                  </a:txBody>
                  <a:tcPr marL="9115" marR="9115" marT="9115" marB="0" anchor="b">
                    <a:lnL>
                      <a:noFill/>
                    </a:lnL>
                    <a:lnR w="3175" cap="flat" cmpd="sng" algn="ctr">
                      <a:solidFill>
                        <a:scrgbClr r="0" g="0" b="0"/>
                      </a:solidFill>
                      <a:prstDash val="solid"/>
                      <a:round/>
                      <a:headEnd type="none" w="med" len="med"/>
                      <a:tailEnd type="none" w="med" len="med"/>
                    </a:lnR>
                    <a:lnT>
                      <a:noFill/>
                    </a:lnT>
                    <a:lnB w="31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b="1" i="0" u="none" strike="noStrike" dirty="0">
                          <a:solidFill>
                            <a:srgbClr val="000000"/>
                          </a:solidFill>
                          <a:effectLst/>
                          <a:latin typeface="Calibri"/>
                        </a:rPr>
                        <a:t> $24,086.15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w="31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b="1" i="0" u="none" strike="noStrike" dirty="0">
                          <a:solidFill>
                            <a:srgbClr val="000000"/>
                          </a:solidFill>
                          <a:effectLst/>
                          <a:latin typeface="Calibri"/>
                        </a:rPr>
                        <a:t> $956,300.36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w="31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147673">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w="3175" cap="flat" cmpd="sng" algn="ctr">
                      <a:solidFill>
                        <a:scrgbClr r="0" g="0" b="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a:noFill/>
                    </a:lnB>
                  </a:tcPr>
                </a:tc>
              </a:tr>
              <a:tr h="147673">
                <a:tc>
                  <a:txBody>
                    <a:bodyPr/>
                    <a:lstStyle/>
                    <a:p>
                      <a:pPr algn="l" fontAlgn="b"/>
                      <a:r>
                        <a:rPr lang="en-US" sz="900" b="0" i="0" u="none" strike="noStrike">
                          <a:solidFill>
                            <a:srgbClr val="000000"/>
                          </a:solidFill>
                          <a:effectLst/>
                          <a:latin typeface="Times New Roman"/>
                        </a:rPr>
                        <a:t>Executive Salaries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$185,000.00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$300,000.00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Employee Salaries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Overhead</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$9,250.00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$45,000.00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1" i="0" u="none" strike="noStrike">
                          <a:solidFill>
                            <a:srgbClr val="000000"/>
                          </a:solidFill>
                          <a:effectLst/>
                          <a:latin typeface="Times New Roman"/>
                        </a:rPr>
                        <a:t>Total Salaries and Benefits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$194,250.00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$345,000.00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endParaRPr lang="en-US" sz="900" b="0" i="0" u="none" strike="noStrike">
                        <a:solidFill>
                          <a:srgbClr val="000000"/>
                        </a:solidFill>
                        <a:effectLst/>
                        <a:latin typeface="Times New Roman"/>
                      </a:endParaRPr>
                    </a:p>
                  </a:txBody>
                  <a:tcPr marL="9115" marR="9115" marT="9115"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Lease</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Marketing </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$1,382.65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$94,343.04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Development Tools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$600.00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$1,200.00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$3,000.00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Telecom &amp; Internet</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$1,200.00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Office Supplies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$200.00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Utilities </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$960.00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Depreciation </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General Expenses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$140.00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$600.00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$1,800.00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1" i="0" u="none" strike="noStrike">
                          <a:solidFill>
                            <a:srgbClr val="000000"/>
                          </a:solidFill>
                          <a:effectLst/>
                          <a:latin typeface="Times New Roman"/>
                        </a:rPr>
                        <a:t>Total Other Expenses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$940.00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$3,182.65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$101,303.04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1" i="0" u="none" strike="noStrike">
                          <a:solidFill>
                            <a:srgbClr val="000000"/>
                          </a:solidFill>
                          <a:effectLst/>
                          <a:latin typeface="Times New Roman"/>
                        </a:rPr>
                        <a:t>Total Expenses</a:t>
                      </a:r>
                    </a:p>
                  </a:txBody>
                  <a:tcPr marL="109376" marR="9115" marT="9115"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1" i="0" u="none" strike="noStrike">
                          <a:solidFill>
                            <a:srgbClr val="000000"/>
                          </a:solidFill>
                          <a:effectLst/>
                          <a:latin typeface="Times New Roman"/>
                        </a:rPr>
                        <a:t>Operating Income</a:t>
                      </a:r>
                    </a:p>
                  </a:txBody>
                  <a:tcPr marL="109376" marR="9115" marT="9115" marB="0" anchor="b">
                    <a:lnL>
                      <a:noFill/>
                    </a:lnL>
                    <a:lnR>
                      <a:noFill/>
                    </a:lnR>
                    <a:lnT>
                      <a:noFill/>
                    </a:lnT>
                    <a:lnB>
                      <a:noFill/>
                    </a:lnB>
                  </a:tcPr>
                </a:tc>
                <a:tc>
                  <a:txBody>
                    <a:bodyPr/>
                    <a:lstStyle/>
                    <a:p>
                      <a:pPr algn="r" fontAlgn="b"/>
                      <a:r>
                        <a:rPr lang="en-US" sz="900" b="1" i="0" u="none" strike="noStrike" dirty="0">
                          <a:solidFill>
                            <a:srgbClr val="000000"/>
                          </a:solidFill>
                          <a:effectLst/>
                          <a:latin typeface="Calibri"/>
                        </a:rPr>
                        <a:t> $(3,315.00)</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a:solidFill>
                            <a:srgbClr val="000000"/>
                          </a:solidFill>
                          <a:effectLst/>
                          <a:latin typeface="Calibri"/>
                        </a:rPr>
                        <a:t> $(173,346.50)</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$509,997.32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Interest Expense</a:t>
                      </a:r>
                    </a:p>
                  </a:txBody>
                  <a:tcPr marL="109376"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1" i="0" u="none" strike="noStrike">
                          <a:solidFill>
                            <a:srgbClr val="000000"/>
                          </a:solidFill>
                          <a:effectLst/>
                          <a:latin typeface="Times New Roman"/>
                        </a:rPr>
                        <a:t>Net Income (Before Taxes)</a:t>
                      </a:r>
                    </a:p>
                  </a:txBody>
                  <a:tcPr marL="218752" marR="9115" marT="9115" marB="0" anchor="b">
                    <a:lnL>
                      <a:noFill/>
                    </a:lnL>
                    <a:lnR>
                      <a:noFill/>
                    </a:lnR>
                    <a:lnT>
                      <a:noFill/>
                    </a:lnT>
                    <a:lnB>
                      <a:noFill/>
                    </a:lnB>
                  </a:tcPr>
                </a:tc>
                <a:tc>
                  <a:txBody>
                    <a:bodyPr/>
                    <a:lstStyle/>
                    <a:p>
                      <a:pPr algn="r" fontAlgn="b"/>
                      <a:r>
                        <a:rPr lang="en-US" sz="900" b="1" i="0" u="none" strike="noStrike" dirty="0">
                          <a:solidFill>
                            <a:srgbClr val="000000"/>
                          </a:solidFill>
                          <a:effectLst/>
                          <a:latin typeface="Calibri"/>
                        </a:rPr>
                        <a:t> $(3,315.00)</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$(173,346.50)</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$509,997.32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0" i="0" u="none" strike="noStrike">
                          <a:solidFill>
                            <a:srgbClr val="000000"/>
                          </a:solidFill>
                          <a:effectLst/>
                          <a:latin typeface="Times New Roman"/>
                        </a:rPr>
                        <a:t>Income Tax</a:t>
                      </a:r>
                    </a:p>
                  </a:txBody>
                  <a:tcPr marL="218752"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endParaRPr lang="en-US" sz="900" b="0" i="0" u="none" strike="noStrike" dirty="0">
                        <a:solidFill>
                          <a:srgbClr val="000000"/>
                        </a:solidFill>
                        <a:effectLst/>
                        <a:latin typeface="Times New Roman"/>
                      </a:endParaRPr>
                    </a:p>
                  </a:txBody>
                  <a:tcPr marL="9115" marR="9115" marT="9115"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7673">
                <a:tc>
                  <a:txBody>
                    <a:bodyPr/>
                    <a:lstStyle/>
                    <a:p>
                      <a:pPr algn="l" fontAlgn="b"/>
                      <a:r>
                        <a:rPr lang="en-US" sz="900" b="1" i="0" u="none" strike="noStrike" dirty="0">
                          <a:solidFill>
                            <a:srgbClr val="000000"/>
                          </a:solidFill>
                          <a:effectLst/>
                          <a:latin typeface="Times New Roman"/>
                        </a:rPr>
                        <a:t>Net Income (Loss) </a:t>
                      </a:r>
                    </a:p>
                  </a:txBody>
                  <a:tcPr marL="9115" marR="9115" marT="9115" marB="0" anchor="b">
                    <a:lnL>
                      <a:noFill/>
                    </a:lnL>
                    <a:lnR>
                      <a:noFill/>
                    </a:lnR>
                    <a:lnT>
                      <a:noFill/>
                    </a:lnT>
                    <a:lnB w="3175" cap="flat" cmpd="sng" algn="ctr">
                      <a:no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a:rPr>
                        <a:t> $(3,315.00)</a:t>
                      </a:r>
                    </a:p>
                  </a:txBody>
                  <a:tcPr marL="9115" marR="9115" marT="9115" marB="0" anchor="b">
                    <a:lnL>
                      <a:noFill/>
                    </a:lnL>
                    <a:lnR w="3175" cap="flat" cmpd="sng" algn="ctr">
                      <a:solidFill>
                        <a:scrgbClr r="0" g="0" b="0"/>
                      </a:solidFill>
                      <a:prstDash val="solid"/>
                      <a:round/>
                      <a:headEnd type="none" w="med" len="med"/>
                      <a:tailEnd type="none" w="med" len="med"/>
                    </a:lnR>
                    <a:lnT>
                      <a:noFill/>
                    </a:lnT>
                    <a:lnB w="3175" cap="flat" cmpd="sng" algn="ctr">
                      <a:no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a:rPr>
                        <a:t> $(173,346.50)</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w="3175" cap="flat" cmpd="sng" algn="ctr">
                      <a:no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a:rPr>
                        <a:t> $509,997.32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w="3175"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46786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7ED76"/>
                </a:solidFill>
              </a:rPr>
              <a:t>Financials (Medium)</a:t>
            </a:r>
            <a:endParaRPr lang="en-US" dirty="0">
              <a:solidFill>
                <a:srgbClr val="A7ED76"/>
              </a:solidFill>
            </a:endParaRPr>
          </a:p>
        </p:txBody>
      </p:sp>
      <p:sp>
        <p:nvSpPr>
          <p:cNvPr id="3" name="Content Placeholder 2"/>
          <p:cNvSpPr>
            <a:spLocks noGrp="1"/>
          </p:cNvSpPr>
          <p:nvPr>
            <p:ph idx="1"/>
          </p:nvPr>
        </p:nvSpPr>
        <p:spPr>
          <a:xfrm>
            <a:off x="498474" y="1286002"/>
            <a:ext cx="7556313" cy="4840162"/>
          </a:xfrm>
        </p:spPr>
        <p:txBody>
          <a:bodyPr>
            <a:normAutofit/>
          </a:bodyPr>
          <a:lstStyle/>
          <a:p>
            <a:pPr marL="0" indent="0">
              <a:buNone/>
            </a:pPr>
            <a:endParaRPr lang="en-US" sz="1900" dirty="0" smtClean="0">
              <a:solidFill>
                <a:schemeClr val="bg1">
                  <a:lumMod val="65000"/>
                </a:schemeClr>
              </a:solidFill>
            </a:endParaRPr>
          </a:p>
          <a:p>
            <a:pPr marL="0" indent="0">
              <a:buNone/>
            </a:pPr>
            <a:endParaRPr lang="en-US" sz="1900" dirty="0">
              <a:solidFill>
                <a:schemeClr val="bg1">
                  <a:lumMod val="65000"/>
                </a:schemeClr>
              </a:solidFill>
            </a:endParaRPr>
          </a:p>
          <a:p>
            <a:pPr marL="0" indent="0">
              <a:buNone/>
            </a:pPr>
            <a:endParaRPr lang="en-US" sz="1900" dirty="0" smtClean="0">
              <a:solidFill>
                <a:schemeClr val="bg1">
                  <a:lumMod val="6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657979976"/>
              </p:ext>
            </p:extLst>
          </p:nvPr>
        </p:nvGraphicFramePr>
        <p:xfrm>
          <a:off x="628650" y="1734032"/>
          <a:ext cx="5921231" cy="4534525"/>
        </p:xfrm>
        <a:graphic>
          <a:graphicData uri="http://schemas.openxmlformats.org/drawingml/2006/table">
            <a:tbl>
              <a:tblPr/>
              <a:tblGrid>
                <a:gridCol w="2496740"/>
                <a:gridCol w="1296121"/>
                <a:gridCol w="1091472"/>
                <a:gridCol w="1036898"/>
              </a:tblGrid>
              <a:tr h="140366">
                <a:tc>
                  <a:txBody>
                    <a:bodyPr/>
                    <a:lstStyle/>
                    <a:p>
                      <a:pPr algn="l" fontAlgn="b"/>
                      <a:r>
                        <a:rPr lang="en-US" sz="900" b="1" i="0" u="none" strike="noStrike">
                          <a:solidFill>
                            <a:srgbClr val="000000"/>
                          </a:solidFill>
                          <a:effectLst/>
                          <a:latin typeface="Times New Roman"/>
                        </a:rPr>
                        <a:t>INCOME STATEMENT</a:t>
                      </a: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r>
              <a:tr h="140366">
                <a:tc>
                  <a:txBody>
                    <a:bodyPr/>
                    <a:lstStyle/>
                    <a:p>
                      <a:pPr algn="l" fontAlgn="b"/>
                      <a:r>
                        <a:rPr lang="en-US" sz="900" b="1" i="0" u="none" strike="noStrike">
                          <a:solidFill>
                            <a:srgbClr val="000000"/>
                          </a:solidFill>
                          <a:effectLst/>
                          <a:latin typeface="Times New Roman"/>
                        </a:rPr>
                        <a:t>Medium</a:t>
                      </a: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r>
              <a:tr h="140366">
                <a:tc>
                  <a:txBody>
                    <a:bodyPr/>
                    <a:lstStyle/>
                    <a:p>
                      <a:pPr algn="l" fontAlgn="b"/>
                      <a:r>
                        <a:rPr lang="en-US" sz="900" b="1" i="0" u="none" strike="noStrike">
                          <a:solidFill>
                            <a:srgbClr val="000000"/>
                          </a:solidFill>
                          <a:effectLst/>
                          <a:latin typeface="Times New Roman"/>
                        </a:rPr>
                        <a:t>Year</a:t>
                      </a:r>
                    </a:p>
                  </a:txBody>
                  <a:tcPr marL="9115" marR="9115" marT="9115" marB="0" anchor="b">
                    <a:lnL>
                      <a:noFill/>
                    </a:lnL>
                    <a:lnR>
                      <a:noFill/>
                    </a:lnR>
                    <a:lnT>
                      <a:noFill/>
                    </a:lnT>
                    <a:lnB>
                      <a:noFill/>
                    </a:lnB>
                  </a:tcPr>
                </a:tc>
                <a:tc>
                  <a:txBody>
                    <a:bodyPr/>
                    <a:lstStyle/>
                    <a:p>
                      <a:pPr algn="ctr" fontAlgn="b"/>
                      <a:r>
                        <a:rPr lang="en-US" sz="900" b="1" i="0" u="none" strike="noStrike" dirty="0">
                          <a:solidFill>
                            <a:srgbClr val="000000"/>
                          </a:solidFill>
                          <a:effectLst/>
                          <a:latin typeface="Times New Roman"/>
                        </a:rPr>
                        <a:t>Year 1</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ctr" fontAlgn="b"/>
                      <a:r>
                        <a:rPr lang="en-US" sz="900" b="1" i="0" u="none" strike="noStrike" dirty="0">
                          <a:solidFill>
                            <a:srgbClr val="000000"/>
                          </a:solidFill>
                          <a:effectLst/>
                          <a:latin typeface="Times New Roman"/>
                        </a:rPr>
                        <a:t>Year 2</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ctr" fontAlgn="b"/>
                      <a:r>
                        <a:rPr lang="en-US" sz="900" b="1" i="0" u="none" strike="noStrike" dirty="0">
                          <a:solidFill>
                            <a:srgbClr val="000000"/>
                          </a:solidFill>
                          <a:effectLst/>
                          <a:latin typeface="Times New Roman"/>
                        </a:rPr>
                        <a:t>Year 3</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Product Sales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$29,786.15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$966,250.36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COGS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$5,700.00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$9,950.00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Royalties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Gross Income</a:t>
                      </a:r>
                    </a:p>
                  </a:txBody>
                  <a:tcPr marL="109376" marR="9115" marT="9115" marB="0" anchor="b">
                    <a:lnL>
                      <a:noFill/>
                    </a:lnL>
                    <a:lnR>
                      <a:noFill/>
                    </a:lnR>
                    <a:lnT>
                      <a:noFill/>
                    </a:lnT>
                    <a:lnB w="3175" cap="flat" cmpd="sng" algn="ctr">
                      <a:solidFill>
                        <a:scrgbClr r="0" g="0" b="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 $(2,375.00)</a:t>
                      </a:r>
                    </a:p>
                  </a:txBody>
                  <a:tcPr marL="9115" marR="9115" marT="9115" marB="0" anchor="b">
                    <a:lnL>
                      <a:noFill/>
                    </a:lnL>
                    <a:lnR w="3175" cap="flat" cmpd="sng" algn="ctr">
                      <a:solidFill>
                        <a:scrgbClr r="0" g="0" b="0"/>
                      </a:solidFill>
                      <a:prstDash val="solid"/>
                      <a:round/>
                      <a:headEnd type="none" w="med" len="med"/>
                      <a:tailEnd type="none" w="med" len="med"/>
                    </a:lnR>
                    <a:lnT>
                      <a:noFill/>
                    </a:lnT>
                    <a:lnB w="3175" cap="flat" cmpd="sng" algn="ctr">
                      <a:solidFill>
                        <a:scrgbClr r="0" g="0" b="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 $24,086.15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w="3175" cap="flat" cmpd="sng" algn="ctr">
                      <a:solidFill>
                        <a:scrgbClr r="0" g="0" b="0"/>
                      </a:solid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a:rPr>
                        <a:t> $956,300.36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w="3175" cap="flat" cmpd="sng" algn="ctr">
                      <a:solidFill>
                        <a:scrgbClr r="0" g="0" b="0"/>
                      </a:solidFill>
                      <a:prstDash val="solid"/>
                      <a:round/>
                      <a:headEnd type="none" w="med" len="med"/>
                      <a:tailEnd type="none" w="med" len="med"/>
                    </a:lnB>
                  </a:tcPr>
                </a:tc>
              </a:tr>
              <a:tr h="140366">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a:noFill/>
                    </a:lnR>
                    <a:lnT w="3175" cap="flat" cmpd="sng" algn="ctr">
                      <a:solidFill>
                        <a:scrgbClr r="0" g="0" b="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a:noFill/>
                    </a:lnB>
                  </a:tcPr>
                </a:tc>
              </a:tr>
              <a:tr h="140366">
                <a:tc>
                  <a:txBody>
                    <a:bodyPr/>
                    <a:lstStyle/>
                    <a:p>
                      <a:pPr algn="l" fontAlgn="b"/>
                      <a:r>
                        <a:rPr lang="en-US" sz="900" b="0" i="0" u="none" strike="noStrike">
                          <a:solidFill>
                            <a:srgbClr val="000000"/>
                          </a:solidFill>
                          <a:effectLst/>
                          <a:latin typeface="Times New Roman"/>
                        </a:rPr>
                        <a:t>Executive Salaries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$77,000.00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$300,000.00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Employee Salaries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Overhead</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$9,250.00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$45,000.00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Total Salaries and Benefits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$86,250.00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$345,000.00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endParaRPr lang="en-US" sz="900" b="0" i="0" u="none" strike="noStrike">
                        <a:solidFill>
                          <a:srgbClr val="000000"/>
                        </a:solidFill>
                        <a:effectLst/>
                        <a:latin typeface="Times New Roman"/>
                      </a:endParaRPr>
                    </a:p>
                  </a:txBody>
                  <a:tcPr marL="9115" marR="9115" marT="9115"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Lease</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Marketing </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$1,382.65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$94,343.04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Development Tools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$600.00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$1,200.00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$3,000.00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Telecom &amp; Internet</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$1,200.00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Office Supplies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$200.00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Utilities </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$960.00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Depreciation </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General Expenses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$140.00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$600.00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$1,800.00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Total Other Expenses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$940.00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$3,182.65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$101,303.04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Total Expenses</a:t>
                      </a:r>
                    </a:p>
                  </a:txBody>
                  <a:tcPr marL="109376" marR="9115" marT="9115"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Operating Income</a:t>
                      </a:r>
                    </a:p>
                  </a:txBody>
                  <a:tcPr marL="109376" marR="9115" marT="9115" marB="0" anchor="b">
                    <a:lnL>
                      <a:noFill/>
                    </a:lnL>
                    <a:lnR>
                      <a:noFill/>
                    </a:lnR>
                    <a:lnT>
                      <a:noFill/>
                    </a:lnT>
                    <a:lnB>
                      <a:noFill/>
                    </a:lnB>
                  </a:tcPr>
                </a:tc>
                <a:tc>
                  <a:txBody>
                    <a:bodyPr/>
                    <a:lstStyle/>
                    <a:p>
                      <a:pPr algn="r" fontAlgn="b"/>
                      <a:r>
                        <a:rPr lang="en-US" sz="900" b="1" i="0" u="none" strike="noStrike">
                          <a:solidFill>
                            <a:srgbClr val="000000"/>
                          </a:solidFill>
                          <a:effectLst/>
                          <a:latin typeface="Calibri"/>
                        </a:rPr>
                        <a:t> $(3,315.00)</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$(65,346.50)</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a:solidFill>
                            <a:srgbClr val="000000"/>
                          </a:solidFill>
                          <a:effectLst/>
                          <a:latin typeface="Calibri"/>
                        </a:rPr>
                        <a:t> $509,997.32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Interest Expense</a:t>
                      </a:r>
                    </a:p>
                  </a:txBody>
                  <a:tcPr marL="109376"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Net Income (Before Taxes)</a:t>
                      </a:r>
                    </a:p>
                  </a:txBody>
                  <a:tcPr marL="218752" marR="9115" marT="9115" marB="0" anchor="b">
                    <a:lnL>
                      <a:noFill/>
                    </a:lnL>
                    <a:lnR>
                      <a:noFill/>
                    </a:lnR>
                    <a:lnT>
                      <a:noFill/>
                    </a:lnT>
                    <a:lnB>
                      <a:noFill/>
                    </a:lnB>
                  </a:tcPr>
                </a:tc>
                <a:tc>
                  <a:txBody>
                    <a:bodyPr/>
                    <a:lstStyle/>
                    <a:p>
                      <a:pPr algn="r" fontAlgn="b"/>
                      <a:r>
                        <a:rPr lang="en-US" sz="900" b="1" i="0" u="none" strike="noStrike" dirty="0">
                          <a:solidFill>
                            <a:srgbClr val="000000"/>
                          </a:solidFill>
                          <a:effectLst/>
                          <a:latin typeface="Calibri"/>
                        </a:rPr>
                        <a:t> $(3,315.00)</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$(65,346.50)</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$509,997.32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Income Tax</a:t>
                      </a:r>
                    </a:p>
                  </a:txBody>
                  <a:tcPr marL="218752"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endParaRPr lang="en-US" sz="900" b="0" i="0" u="none" strike="noStrike">
                        <a:solidFill>
                          <a:srgbClr val="000000"/>
                        </a:solidFill>
                        <a:effectLst/>
                        <a:latin typeface="Times New Roman"/>
                      </a:endParaRPr>
                    </a:p>
                  </a:txBody>
                  <a:tcPr marL="9115" marR="9115" marT="9115"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Net Income (Loss) </a:t>
                      </a:r>
                    </a:p>
                  </a:txBody>
                  <a:tcPr marL="9115" marR="9115" marT="9115" marB="0" anchor="b">
                    <a:lnL>
                      <a:noFill/>
                    </a:lnL>
                    <a:lnR>
                      <a:noFill/>
                    </a:lnR>
                    <a:lnT>
                      <a:noFill/>
                    </a:lnT>
                    <a:lnB w="3175" cap="flat" cmpd="sng" algn="ctr">
                      <a:no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a:rPr>
                        <a:t> $(3,315.00)</a:t>
                      </a:r>
                    </a:p>
                  </a:txBody>
                  <a:tcPr marL="9115" marR="9115" marT="9115" marB="0" anchor="b">
                    <a:lnL>
                      <a:noFill/>
                    </a:lnL>
                    <a:lnR w="3175" cap="flat" cmpd="sng" algn="ctr">
                      <a:solidFill>
                        <a:scrgbClr r="0" g="0" b="0"/>
                      </a:solidFill>
                      <a:prstDash val="solid"/>
                      <a:round/>
                      <a:headEnd type="none" w="med" len="med"/>
                      <a:tailEnd type="none" w="med" len="med"/>
                    </a:lnR>
                    <a:lnT>
                      <a:noFill/>
                    </a:lnT>
                    <a:lnB w="3175" cap="flat" cmpd="sng" algn="ctr">
                      <a:no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a:rPr>
                        <a:t> $(65,346.50)</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w="3175" cap="flat" cmpd="sng" algn="ctr">
                      <a:no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a:rPr>
                        <a:t> $509,997.32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w="3175"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19330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7ED76"/>
                </a:solidFill>
              </a:rPr>
              <a:t>Financials (Conservative)</a:t>
            </a:r>
            <a:endParaRPr lang="en-US" dirty="0">
              <a:solidFill>
                <a:srgbClr val="A7ED76"/>
              </a:solidFill>
            </a:endParaRPr>
          </a:p>
        </p:txBody>
      </p:sp>
      <p:sp>
        <p:nvSpPr>
          <p:cNvPr id="3" name="Content Placeholder 2"/>
          <p:cNvSpPr>
            <a:spLocks noGrp="1"/>
          </p:cNvSpPr>
          <p:nvPr>
            <p:ph idx="1"/>
          </p:nvPr>
        </p:nvSpPr>
        <p:spPr>
          <a:xfrm>
            <a:off x="498474" y="1286002"/>
            <a:ext cx="7556313" cy="4840162"/>
          </a:xfrm>
        </p:spPr>
        <p:txBody>
          <a:bodyPr>
            <a:normAutofit/>
          </a:bodyPr>
          <a:lstStyle/>
          <a:p>
            <a:pPr marL="0" indent="0">
              <a:buNone/>
            </a:pPr>
            <a:endParaRPr lang="en-US" sz="1900" dirty="0" smtClean="0">
              <a:solidFill>
                <a:schemeClr val="bg1">
                  <a:lumMod val="65000"/>
                </a:schemeClr>
              </a:solidFill>
            </a:endParaRPr>
          </a:p>
          <a:p>
            <a:pPr marL="0" indent="0">
              <a:buNone/>
            </a:pPr>
            <a:endParaRPr lang="en-US" sz="1900" dirty="0">
              <a:solidFill>
                <a:schemeClr val="bg1">
                  <a:lumMod val="65000"/>
                </a:schemeClr>
              </a:solidFill>
            </a:endParaRPr>
          </a:p>
          <a:p>
            <a:pPr marL="0" indent="0">
              <a:buNone/>
            </a:pPr>
            <a:endParaRPr lang="en-US" sz="1900" dirty="0" smtClean="0">
              <a:solidFill>
                <a:schemeClr val="bg1">
                  <a:lumMod val="6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724280449"/>
              </p:ext>
            </p:extLst>
          </p:nvPr>
        </p:nvGraphicFramePr>
        <p:xfrm>
          <a:off x="628650" y="1734032"/>
          <a:ext cx="5921231" cy="4534525"/>
        </p:xfrm>
        <a:graphic>
          <a:graphicData uri="http://schemas.openxmlformats.org/drawingml/2006/table">
            <a:tbl>
              <a:tblPr/>
              <a:tblGrid>
                <a:gridCol w="2496740"/>
                <a:gridCol w="1296121"/>
                <a:gridCol w="1091472"/>
                <a:gridCol w="1036898"/>
              </a:tblGrid>
              <a:tr h="140366">
                <a:tc>
                  <a:txBody>
                    <a:bodyPr/>
                    <a:lstStyle/>
                    <a:p>
                      <a:pPr algn="l" fontAlgn="b"/>
                      <a:r>
                        <a:rPr lang="en-US" sz="900" b="1" i="0" u="none" strike="noStrike">
                          <a:solidFill>
                            <a:srgbClr val="000000"/>
                          </a:solidFill>
                          <a:effectLst/>
                          <a:latin typeface="Times New Roman"/>
                        </a:rPr>
                        <a:t>INCOME STATEMENT</a:t>
                      </a: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r>
              <a:tr h="140366">
                <a:tc>
                  <a:txBody>
                    <a:bodyPr/>
                    <a:lstStyle/>
                    <a:p>
                      <a:pPr algn="l" fontAlgn="b"/>
                      <a:r>
                        <a:rPr lang="en-US" sz="900" b="1" i="0" u="none" strike="noStrike">
                          <a:solidFill>
                            <a:srgbClr val="000000"/>
                          </a:solidFill>
                          <a:effectLst/>
                          <a:latin typeface="Times New Roman"/>
                        </a:rPr>
                        <a:t>Conservative</a:t>
                      </a: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r>
              <a:tr h="140366">
                <a:tc>
                  <a:txBody>
                    <a:bodyPr/>
                    <a:lstStyle/>
                    <a:p>
                      <a:pPr algn="l" fontAlgn="b"/>
                      <a:r>
                        <a:rPr lang="en-US" sz="900" b="1" i="0" u="none" strike="noStrike">
                          <a:solidFill>
                            <a:srgbClr val="000000"/>
                          </a:solidFill>
                          <a:effectLst/>
                          <a:latin typeface="Times New Roman"/>
                        </a:rPr>
                        <a:t>Year</a:t>
                      </a:r>
                    </a:p>
                  </a:txBody>
                  <a:tcPr marL="9115" marR="9115" marT="9115" marB="0" anchor="b">
                    <a:lnL>
                      <a:noFill/>
                    </a:lnL>
                    <a:lnR>
                      <a:noFill/>
                    </a:lnR>
                    <a:lnT>
                      <a:noFill/>
                    </a:lnT>
                    <a:lnB>
                      <a:noFill/>
                    </a:lnB>
                  </a:tcPr>
                </a:tc>
                <a:tc>
                  <a:txBody>
                    <a:bodyPr/>
                    <a:lstStyle/>
                    <a:p>
                      <a:pPr algn="ctr" fontAlgn="b"/>
                      <a:r>
                        <a:rPr lang="en-US" sz="900" b="1" i="0" u="none" strike="noStrike" dirty="0">
                          <a:solidFill>
                            <a:srgbClr val="000000"/>
                          </a:solidFill>
                          <a:effectLst/>
                          <a:latin typeface="Times New Roman"/>
                        </a:rPr>
                        <a:t>Year 1</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ctr" fontAlgn="b"/>
                      <a:r>
                        <a:rPr lang="en-US" sz="900" b="1" i="0" u="none" strike="noStrike" dirty="0">
                          <a:solidFill>
                            <a:srgbClr val="000000"/>
                          </a:solidFill>
                          <a:effectLst/>
                          <a:latin typeface="Times New Roman"/>
                        </a:rPr>
                        <a:t>Year 2</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ctr" fontAlgn="b"/>
                      <a:r>
                        <a:rPr lang="en-US" sz="900" b="1" i="0" u="none" strike="noStrike" dirty="0">
                          <a:solidFill>
                            <a:srgbClr val="000000"/>
                          </a:solidFill>
                          <a:effectLst/>
                          <a:latin typeface="Times New Roman"/>
                        </a:rPr>
                        <a:t>Year 3</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Product Sales</a:t>
                      </a:r>
                    </a:p>
                  </a:txBody>
                  <a:tcPr marL="9115" marR="9115" marT="9115"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$29,786.15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$966,250.36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COGS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$5,700.00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$9,950.00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Royalties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dirty="0">
                          <a:solidFill>
                            <a:srgbClr val="000000"/>
                          </a:solidFill>
                          <a:effectLst/>
                          <a:latin typeface="Times New Roman"/>
                        </a:rPr>
                        <a:t>Gross Income</a:t>
                      </a:r>
                    </a:p>
                  </a:txBody>
                  <a:tcPr marL="109376" marR="9115" marT="9115" marB="0" anchor="b">
                    <a:lnL>
                      <a:noFill/>
                    </a:lnL>
                    <a:lnR>
                      <a:noFill/>
                    </a:lnR>
                    <a:lnT>
                      <a:noFill/>
                    </a:lnT>
                    <a:lnB w="3175" cap="flat" cmpd="sng" algn="ctr">
                      <a:solidFill>
                        <a:scrgbClr r="0" g="0" b="0"/>
                      </a:solid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a:rPr>
                        <a:t> $(2,375.00)</a:t>
                      </a:r>
                    </a:p>
                  </a:txBody>
                  <a:tcPr marL="9115" marR="9115" marT="9115" marB="0" anchor="b">
                    <a:lnL>
                      <a:noFill/>
                    </a:lnL>
                    <a:lnR w="3175" cap="flat" cmpd="sng" algn="ctr">
                      <a:solidFill>
                        <a:scrgbClr r="0" g="0" b="0"/>
                      </a:solidFill>
                      <a:prstDash val="solid"/>
                      <a:round/>
                      <a:headEnd type="none" w="med" len="med"/>
                      <a:tailEnd type="none" w="med" len="med"/>
                    </a:lnR>
                    <a:lnT>
                      <a:noFill/>
                    </a:lnT>
                    <a:lnB w="3175" cap="flat" cmpd="sng" algn="ctr">
                      <a:solidFill>
                        <a:scrgbClr r="0" g="0" b="0"/>
                      </a:solid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a:rPr>
                        <a:t> $24,086.15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w="3175" cap="flat" cmpd="sng" algn="ctr">
                      <a:solidFill>
                        <a:scrgbClr r="0" g="0" b="0"/>
                      </a:solid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a:rPr>
                        <a:t> $956,300.36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w="3175" cap="flat" cmpd="sng" algn="ctr">
                      <a:solidFill>
                        <a:scrgbClr r="0" g="0" b="0"/>
                      </a:solidFill>
                      <a:prstDash val="solid"/>
                      <a:round/>
                      <a:headEnd type="none" w="med" len="med"/>
                      <a:tailEnd type="none" w="med" len="med"/>
                    </a:lnB>
                  </a:tcPr>
                </a:tc>
              </a:tr>
              <a:tr h="140366">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w="3175" cap="flat" cmpd="sng" algn="ctr">
                      <a:solidFill>
                        <a:scrgbClr r="0" g="0" b="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a:noFill/>
                    </a:lnB>
                  </a:tcPr>
                </a:tc>
              </a:tr>
              <a:tr h="140366">
                <a:tc>
                  <a:txBody>
                    <a:bodyPr/>
                    <a:lstStyle/>
                    <a:p>
                      <a:pPr algn="l" fontAlgn="b"/>
                      <a:r>
                        <a:rPr lang="en-US" sz="900" b="0" i="0" u="none" strike="noStrike">
                          <a:solidFill>
                            <a:srgbClr val="000000"/>
                          </a:solidFill>
                          <a:effectLst/>
                          <a:latin typeface="Times New Roman"/>
                        </a:rPr>
                        <a:t>Executive Salaries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$50,000.00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$150,000.00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Employee Salaries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Overhead</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$9,250.00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$45,000.00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Total Salaries and Benefits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$59,250.00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$195,000.00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endParaRPr lang="en-US" sz="900" b="0" i="0" u="none" strike="noStrike">
                        <a:solidFill>
                          <a:srgbClr val="000000"/>
                        </a:solidFill>
                        <a:effectLst/>
                        <a:latin typeface="Times New Roman"/>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Lease</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Marketing </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$1,382.65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$94,343.04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Development Tools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$600.00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$1,200.00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$3,000.00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Telecom &amp; Internet</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$1,200.00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Office Supplies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$200.00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Utilities </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$960.00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Depreciation </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General Expenses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$140.00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$600.00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$1,800.00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Total Other Expenses</a:t>
                      </a:r>
                    </a:p>
                  </a:txBody>
                  <a:tcPr marL="9115"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$940.00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dirty="0">
                          <a:solidFill>
                            <a:srgbClr val="000000"/>
                          </a:solidFill>
                          <a:effectLst/>
                          <a:latin typeface="Calibri"/>
                        </a:rPr>
                        <a:t> $3,182.65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$101,303.04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Total Expenses</a:t>
                      </a:r>
                    </a:p>
                  </a:txBody>
                  <a:tcPr marL="109376"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Operating Income</a:t>
                      </a:r>
                    </a:p>
                  </a:txBody>
                  <a:tcPr marL="109376" marR="9115" marT="9115" marB="0" anchor="b">
                    <a:lnL>
                      <a:noFill/>
                    </a:lnL>
                    <a:lnR>
                      <a:noFill/>
                    </a:lnR>
                    <a:lnT>
                      <a:noFill/>
                    </a:lnT>
                    <a:lnB>
                      <a:noFill/>
                    </a:lnB>
                  </a:tcPr>
                </a:tc>
                <a:tc>
                  <a:txBody>
                    <a:bodyPr/>
                    <a:lstStyle/>
                    <a:p>
                      <a:pPr algn="r" fontAlgn="b"/>
                      <a:r>
                        <a:rPr lang="en-US" sz="900" b="1" i="0" u="none" strike="noStrike">
                          <a:solidFill>
                            <a:srgbClr val="000000"/>
                          </a:solidFill>
                          <a:effectLst/>
                          <a:latin typeface="Calibri"/>
                        </a:rPr>
                        <a:t> $(3,315.00)</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$(38,346.50)</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$659,997.32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Interest Expense</a:t>
                      </a:r>
                    </a:p>
                  </a:txBody>
                  <a:tcPr marL="109376"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endParaRPr lang="en-US" sz="900" b="0" i="0" u="none" strike="noStrike">
                        <a:solidFill>
                          <a:srgbClr val="000000"/>
                        </a:solidFill>
                        <a:effectLst/>
                        <a:latin typeface="Calibri"/>
                      </a:endParaRPr>
                    </a:p>
                  </a:txBody>
                  <a:tcPr marL="9115" marR="9115" marT="9115"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Net Income (Before Taxes)</a:t>
                      </a:r>
                    </a:p>
                  </a:txBody>
                  <a:tcPr marL="218752" marR="9115" marT="9115" marB="0" anchor="b">
                    <a:lnL>
                      <a:noFill/>
                    </a:lnL>
                    <a:lnR>
                      <a:noFill/>
                    </a:lnR>
                    <a:lnT>
                      <a:noFill/>
                    </a:lnT>
                    <a:lnB>
                      <a:noFill/>
                    </a:lnB>
                  </a:tcPr>
                </a:tc>
                <a:tc>
                  <a:txBody>
                    <a:bodyPr/>
                    <a:lstStyle/>
                    <a:p>
                      <a:pPr algn="r" fontAlgn="b"/>
                      <a:r>
                        <a:rPr lang="en-US" sz="900" b="1" i="0" u="none" strike="noStrike" dirty="0">
                          <a:solidFill>
                            <a:srgbClr val="000000"/>
                          </a:solidFill>
                          <a:effectLst/>
                          <a:latin typeface="Calibri"/>
                        </a:rPr>
                        <a:t> $(3,315.00)</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$(38,346.50)</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$659,997.32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0" i="0" u="none" strike="noStrike">
                          <a:solidFill>
                            <a:srgbClr val="000000"/>
                          </a:solidFill>
                          <a:effectLst/>
                          <a:latin typeface="Times New Roman"/>
                        </a:rPr>
                        <a:t>Income Tax</a:t>
                      </a:r>
                    </a:p>
                  </a:txBody>
                  <a:tcPr marL="218752" marR="9115" marT="9115"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 $-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endParaRPr lang="en-US" sz="900" b="0" i="0" u="none" strike="noStrike">
                        <a:solidFill>
                          <a:srgbClr val="000000"/>
                        </a:solidFill>
                        <a:effectLst/>
                        <a:latin typeface="Times New Roman"/>
                      </a:endParaRPr>
                    </a:p>
                  </a:txBody>
                  <a:tcPr marL="9115" marR="9115" marT="9115"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Calibri"/>
                      </a:endParaRP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r h="140366">
                <a:tc>
                  <a:txBody>
                    <a:bodyPr/>
                    <a:lstStyle/>
                    <a:p>
                      <a:pPr algn="l" fontAlgn="b"/>
                      <a:r>
                        <a:rPr lang="en-US" sz="900" b="1" i="0" u="none" strike="noStrike">
                          <a:solidFill>
                            <a:srgbClr val="000000"/>
                          </a:solidFill>
                          <a:effectLst/>
                          <a:latin typeface="Times New Roman"/>
                        </a:rPr>
                        <a:t>Net Income (Loss) </a:t>
                      </a:r>
                    </a:p>
                  </a:txBody>
                  <a:tcPr marL="9115" marR="9115" marT="9115" marB="0" anchor="b">
                    <a:lnL>
                      <a:noFill/>
                    </a:lnL>
                    <a:lnR>
                      <a:noFill/>
                    </a:lnR>
                    <a:lnT>
                      <a:noFill/>
                    </a:lnT>
                    <a:lnB>
                      <a:noFill/>
                    </a:lnB>
                  </a:tcPr>
                </a:tc>
                <a:tc>
                  <a:txBody>
                    <a:bodyPr/>
                    <a:lstStyle/>
                    <a:p>
                      <a:pPr algn="r" fontAlgn="b"/>
                      <a:r>
                        <a:rPr lang="en-US" sz="900" b="1" i="0" u="none" strike="noStrike" dirty="0">
                          <a:solidFill>
                            <a:srgbClr val="000000"/>
                          </a:solidFill>
                          <a:effectLst/>
                          <a:latin typeface="Calibri"/>
                        </a:rPr>
                        <a:t> $(3,315.00)</a:t>
                      </a:r>
                    </a:p>
                  </a:txBody>
                  <a:tcPr marL="9115" marR="9115" marT="9115" marB="0" anchor="b">
                    <a:lnL>
                      <a:noFill/>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$(38,346.50)</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c>
                  <a:txBody>
                    <a:bodyPr/>
                    <a:lstStyle/>
                    <a:p>
                      <a:pPr algn="r" fontAlgn="b"/>
                      <a:r>
                        <a:rPr lang="en-US" sz="900" b="1" i="0" u="none" strike="noStrike" dirty="0">
                          <a:solidFill>
                            <a:srgbClr val="000000"/>
                          </a:solidFill>
                          <a:effectLst/>
                          <a:latin typeface="Calibri"/>
                        </a:rPr>
                        <a:t> $659,997.32 </a:t>
                      </a:r>
                    </a:p>
                  </a:txBody>
                  <a:tcPr marL="9115" marR="9115" marT="9115" marB="0" anchor="b">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a:noFill/>
                    </a:lnT>
                    <a:lnB>
                      <a:noFill/>
                    </a:lnB>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37808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FF19A"/>
                </a:solidFill>
              </a:rPr>
              <a:t>Problem</a:t>
            </a:r>
            <a:endParaRPr lang="en-US" dirty="0">
              <a:solidFill>
                <a:srgbClr val="AFF19A"/>
              </a:solidFill>
            </a:endParaRPr>
          </a:p>
        </p:txBody>
      </p:sp>
      <p:sp>
        <p:nvSpPr>
          <p:cNvPr id="3" name="Content Placeholder 2"/>
          <p:cNvSpPr>
            <a:spLocks noGrp="1"/>
          </p:cNvSpPr>
          <p:nvPr>
            <p:ph idx="1"/>
          </p:nvPr>
        </p:nvSpPr>
        <p:spPr>
          <a:xfrm>
            <a:off x="628650" y="1825625"/>
            <a:ext cx="3600450" cy="4351338"/>
          </a:xfrm>
        </p:spPr>
        <p:txBody>
          <a:bodyPr>
            <a:normAutofit/>
          </a:bodyPr>
          <a:lstStyle/>
          <a:p>
            <a:r>
              <a:rPr lang="en-US" dirty="0" smtClean="0">
                <a:solidFill>
                  <a:schemeClr val="bg1">
                    <a:lumMod val="65000"/>
                  </a:schemeClr>
                </a:solidFill>
              </a:rPr>
              <a:t>Building mobile applications can easily be a tedious and unorganized process</a:t>
            </a:r>
          </a:p>
          <a:p>
            <a:r>
              <a:rPr lang="en-US" dirty="0" smtClean="0">
                <a:solidFill>
                  <a:schemeClr val="bg1">
                    <a:lumMod val="65000"/>
                  </a:schemeClr>
                </a:solidFill>
              </a:rPr>
              <a:t>Gathering feedback directly from testers or designers is generally not straightforward </a:t>
            </a:r>
          </a:p>
          <a:p>
            <a:r>
              <a:rPr lang="en-US" dirty="0" smtClean="0">
                <a:solidFill>
                  <a:schemeClr val="bg1">
                    <a:lumMod val="65000"/>
                  </a:schemeClr>
                </a:solidFill>
              </a:rPr>
              <a:t>Collaborating on these changes is also a crucial part that can be improved on</a:t>
            </a:r>
            <a:endParaRPr lang="en-US" dirty="0">
              <a:solidFill>
                <a:schemeClr val="bg1">
                  <a:lumMod val="65000"/>
                </a:schemeClr>
              </a:solidFill>
            </a:endParaRPr>
          </a:p>
        </p:txBody>
      </p:sp>
      <p:pic>
        <p:nvPicPr>
          <p:cNvPr id="1026" name="Picture 2" descr="http://realtorjenn.files.wordpress.com/2011/01/messy-desk.jpg"/>
          <p:cNvPicPr>
            <a:picLocks noChangeAspect="1" noChangeArrowheads="1"/>
          </p:cNvPicPr>
          <p:nvPr/>
        </p:nvPicPr>
        <p:blipFill>
          <a:blip r:embed="rId2"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407188" y="1825625"/>
            <a:ext cx="4288943" cy="321670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rcRect r="18854" b="52471"/>
          <a:stretch>
            <a:fillRect/>
          </a:stretch>
        </p:blipFill>
        <p:spPr>
          <a:xfrm>
            <a:off x="5517162" y="2891093"/>
            <a:ext cx="3626838" cy="3966907"/>
          </a:xfrm>
          <a:prstGeom prst="rect">
            <a:avLst/>
          </a:prstGeom>
        </p:spPr>
      </p:pic>
      <p:sp>
        <p:nvSpPr>
          <p:cNvPr id="2" name="Title 1"/>
          <p:cNvSpPr>
            <a:spLocks noGrp="1"/>
          </p:cNvSpPr>
          <p:nvPr>
            <p:ph type="title"/>
          </p:nvPr>
        </p:nvSpPr>
        <p:spPr/>
        <p:txBody>
          <a:bodyPr/>
          <a:lstStyle/>
          <a:p>
            <a:r>
              <a:rPr lang="en-US" dirty="0" smtClean="0">
                <a:solidFill>
                  <a:srgbClr val="AFF19A"/>
                </a:solidFill>
              </a:rPr>
              <a:t>Solution</a:t>
            </a:r>
            <a:endParaRPr lang="en-US" dirty="0">
              <a:solidFill>
                <a:srgbClr val="AFF19A"/>
              </a:solidFill>
            </a:endParaRPr>
          </a:p>
        </p:txBody>
      </p:sp>
      <p:sp>
        <p:nvSpPr>
          <p:cNvPr id="3" name="Content Placeholder 2"/>
          <p:cNvSpPr>
            <a:spLocks noGrp="1"/>
          </p:cNvSpPr>
          <p:nvPr>
            <p:ph idx="1"/>
          </p:nvPr>
        </p:nvSpPr>
        <p:spPr>
          <a:xfrm>
            <a:off x="498474" y="1690689"/>
            <a:ext cx="7556313" cy="4840162"/>
          </a:xfrm>
        </p:spPr>
        <p:txBody>
          <a:bodyPr>
            <a:normAutofit/>
          </a:bodyPr>
          <a:lstStyle/>
          <a:p>
            <a:r>
              <a:rPr lang="en-US" dirty="0" smtClean="0">
                <a:solidFill>
                  <a:schemeClr val="bg1">
                    <a:lumMod val="65000"/>
                  </a:schemeClr>
                </a:solidFill>
              </a:rPr>
              <a:t>A simple to use plugin for mobile applications that enables users to draw and place text annotations directly on an application</a:t>
            </a:r>
          </a:p>
          <a:p>
            <a:r>
              <a:rPr lang="en-US" dirty="0" smtClean="0">
                <a:solidFill>
                  <a:schemeClr val="bg1">
                    <a:lumMod val="65000"/>
                  </a:schemeClr>
                </a:solidFill>
              </a:rPr>
              <a:t>Central collaboration platform to discuss design changes and bugs socially</a:t>
            </a:r>
          </a:p>
          <a:p>
            <a:r>
              <a:rPr lang="en-US" dirty="0" smtClean="0">
                <a:solidFill>
                  <a:schemeClr val="bg1">
                    <a:lumMod val="65000"/>
                  </a:schemeClr>
                </a:solidFill>
              </a:rPr>
              <a:t>Organized as a tree to easily structure , </a:t>
            </a:r>
            <a:br>
              <a:rPr lang="en-US" dirty="0" smtClean="0">
                <a:solidFill>
                  <a:schemeClr val="bg1">
                    <a:lumMod val="65000"/>
                  </a:schemeClr>
                </a:solidFill>
              </a:rPr>
            </a:br>
            <a:r>
              <a:rPr lang="en-US" dirty="0" smtClean="0">
                <a:solidFill>
                  <a:schemeClr val="bg1">
                    <a:lumMod val="65000"/>
                  </a:schemeClr>
                </a:solidFill>
              </a:rPr>
              <a:t>collaborate on, and improve bugs and design</a:t>
            </a:r>
            <a:br>
              <a:rPr lang="en-US" dirty="0" smtClean="0">
                <a:solidFill>
                  <a:schemeClr val="bg1">
                    <a:lumMod val="65000"/>
                  </a:schemeClr>
                </a:solidFill>
              </a:rPr>
            </a:br>
            <a:r>
              <a:rPr lang="en-US" dirty="0" smtClean="0">
                <a:solidFill>
                  <a:schemeClr val="bg1">
                    <a:lumMod val="65000"/>
                  </a:schemeClr>
                </a:solidFill>
              </a:rPr>
              <a:t>changes for an application</a:t>
            </a:r>
            <a:endParaRPr lang="en-US" dirty="0">
              <a:solidFill>
                <a:schemeClr val="bg1">
                  <a:lumMod val="65000"/>
                </a:schemeClr>
              </a:solidFill>
            </a:endParaRPr>
          </a:p>
        </p:txBody>
      </p:sp>
      <p:pic>
        <p:nvPicPr>
          <p:cNvPr id="7" name="Picture 6"/>
          <p:cNvPicPr>
            <a:picLocks noChangeAspect="1"/>
          </p:cNvPicPr>
          <p:nvPr/>
        </p:nvPicPr>
        <p:blipFill>
          <a:blip r:embed="rId4"/>
          <a:srcRect b="44111"/>
          <a:stretch>
            <a:fillRect/>
          </a:stretch>
        </p:blipFill>
        <p:spPr>
          <a:xfrm>
            <a:off x="6166263" y="3904012"/>
            <a:ext cx="2977737" cy="2953988"/>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21357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AFF19A"/>
        </a:solidFill>
        <a:effectLst/>
      </p:bgPr>
    </p:bg>
    <p:spTree>
      <p:nvGrpSpPr>
        <p:cNvPr id="1" name=""/>
        <p:cNvGrpSpPr/>
        <p:nvPr/>
      </p:nvGrpSpPr>
      <p:grpSpPr>
        <a:xfrm>
          <a:off x="0" y="0"/>
          <a:ext cx="0" cy="0"/>
          <a:chOff x="0" y="0"/>
          <a:chExt cx="0" cy="0"/>
        </a:xfrm>
      </p:grpSpPr>
      <p:sp>
        <p:nvSpPr>
          <p:cNvPr id="4" name="TextBox 3"/>
          <p:cNvSpPr txBox="1"/>
          <p:nvPr/>
        </p:nvSpPr>
        <p:spPr>
          <a:xfrm>
            <a:off x="3543300" y="2986482"/>
            <a:ext cx="2060179" cy="1015663"/>
          </a:xfrm>
          <a:prstGeom prst="rect">
            <a:avLst/>
          </a:prstGeom>
          <a:noFill/>
        </p:spPr>
        <p:txBody>
          <a:bodyPr wrap="none" rtlCol="0">
            <a:spAutoFit/>
          </a:bodyPr>
          <a:lstStyle/>
          <a:p>
            <a:pPr algn="ctr"/>
            <a:r>
              <a:rPr lang="en-US" sz="6000" dirty="0" smtClean="0">
                <a:solidFill>
                  <a:schemeClr val="bg1"/>
                </a:solidFill>
              </a:rPr>
              <a:t>Demo</a:t>
            </a:r>
            <a:endParaRPr lang="en-US" sz="6000" dirty="0">
              <a:solidFill>
                <a:schemeClr val="bg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54308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0" name="Picture 2" descr="http://www.iclarified.com/images/news/28607/111946/111946-1280.png"/>
          <p:cNvPicPr>
            <a:picLocks noChangeAspect="1" noChangeArrowheads="1"/>
          </p:cNvPicPr>
          <p:nvPr/>
        </p:nvPicPr>
        <p:blipFill>
          <a:blip r:embed="rId2"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191986" y="109310"/>
            <a:ext cx="6748690" cy="674869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4" name="Picture 3"/>
          <p:cNvPicPr>
            <a:picLocks noChangeAspect="1"/>
          </p:cNvPicPr>
          <p:nvPr/>
        </p:nvPicPr>
        <p:blipFill>
          <a:blip r:embed="rId3"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252383" y="1151398"/>
            <a:ext cx="2627895" cy="4664514"/>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72938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2" descr="http://www.iclarified.com/images/news/28607/111946/111946-1280.png"/>
          <p:cNvPicPr>
            <a:picLocks noChangeAspect="1" noChangeArrowheads="1"/>
          </p:cNvPicPr>
          <p:nvPr/>
        </p:nvPicPr>
        <p:blipFill>
          <a:blip r:embed="rId2"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191986" y="109310"/>
            <a:ext cx="6748690" cy="674869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9" name="Picture 8"/>
          <p:cNvPicPr>
            <a:picLocks noChangeAspect="1"/>
          </p:cNvPicPr>
          <p:nvPr/>
        </p:nvPicPr>
        <p:blipFill>
          <a:blip r:embed="rId3"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252383" y="1151398"/>
            <a:ext cx="2627895" cy="4664514"/>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43682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http://www.iclarified.com/images/news/28607/111946/111946-1280.png"/>
          <p:cNvPicPr>
            <a:picLocks noChangeAspect="1" noChangeArrowheads="1"/>
          </p:cNvPicPr>
          <p:nvPr/>
        </p:nvPicPr>
        <p:blipFill>
          <a:blip r:embed="rId2"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191986" y="109310"/>
            <a:ext cx="6748690" cy="674869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4" name="Picture 3"/>
          <p:cNvPicPr>
            <a:picLocks noChangeAspect="1"/>
          </p:cNvPicPr>
          <p:nvPr/>
        </p:nvPicPr>
        <p:blipFill>
          <a:blip r:embed="rId3"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252383" y="1151398"/>
            <a:ext cx="2627895" cy="4664514"/>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96728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3064" y="706594"/>
            <a:ext cx="8567059" cy="5354412"/>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48794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a="http://schemas.openxmlformats.org/drawingml/2006/main"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5366</TotalTime>
  <Words>1959</Words>
  <Application>Microsoft Macintosh PowerPoint</Application>
  <PresentationFormat>On-screen Show (4:3)</PresentationFormat>
  <Paragraphs>477</Paragraphs>
  <Slides>24</Slides>
  <Notes>17</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Slide 1</vt:lpstr>
      <vt:lpstr>Slide 2</vt:lpstr>
      <vt:lpstr>Problem</vt:lpstr>
      <vt:lpstr>Solution</vt:lpstr>
      <vt:lpstr>Slide 5</vt:lpstr>
      <vt:lpstr>Slide 6</vt:lpstr>
      <vt:lpstr>Slide 7</vt:lpstr>
      <vt:lpstr>Slide 8</vt:lpstr>
      <vt:lpstr>Slide 9</vt:lpstr>
      <vt:lpstr>Slide 10</vt:lpstr>
      <vt:lpstr>Slide 11</vt:lpstr>
      <vt:lpstr>Slide 12</vt:lpstr>
      <vt:lpstr>Market Size</vt:lpstr>
      <vt:lpstr>Business Model</vt:lpstr>
      <vt:lpstr>Competitive Analysis</vt:lpstr>
      <vt:lpstr>Slide 16</vt:lpstr>
      <vt:lpstr>Our Team</vt:lpstr>
      <vt:lpstr>Money</vt:lpstr>
      <vt:lpstr>Questions</vt:lpstr>
      <vt:lpstr>Slide 20</vt:lpstr>
      <vt:lpstr>Financials</vt:lpstr>
      <vt:lpstr>Financials (Aggressive)</vt:lpstr>
      <vt:lpstr>Financials (Medium)</vt:lpstr>
      <vt:lpstr>Financials (Conservative)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Drankatyourdoor.com</dc:title>
  <dc:creator>Shaun Nikore</dc:creator>
  <cp:lastModifiedBy>af afe</cp:lastModifiedBy>
  <cp:revision>136</cp:revision>
  <dcterms:created xsi:type="dcterms:W3CDTF">2013-05-30T02:32:04Z</dcterms:created>
  <dcterms:modified xsi:type="dcterms:W3CDTF">2013-05-30T20:20:21Z</dcterms:modified>
</cp:coreProperties>
</file>