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sldIdLst>
    <p:sldId id="256" r:id="rId2"/>
    <p:sldId id="258" r:id="rId3"/>
    <p:sldId id="259" r:id="rId4"/>
    <p:sldId id="270" r:id="rId5"/>
    <p:sldId id="262" r:id="rId6"/>
    <p:sldId id="257" r:id="rId7"/>
    <p:sldId id="268" r:id="rId8"/>
    <p:sldId id="260" r:id="rId9"/>
    <p:sldId id="267" r:id="rId10"/>
    <p:sldId id="266" r:id="rId11"/>
    <p:sldId id="269" r:id="rId12"/>
    <p:sldId id="263"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3" d="100"/>
          <a:sy n="93" d="100"/>
        </p:scale>
        <p:origin x="-7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DC4EC-526F-1C4D-86F0-2B79F4AD2064}" type="datetimeFigureOut">
              <a:rPr lang="en-US" smtClean="0"/>
              <a:t>8/12/13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49D815-C18E-7A4E-B5F7-855D9E20D7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Silith.IO</a:t>
            </a:r>
            <a:r>
              <a:rPr lang="en-US" dirty="0" smtClean="0"/>
              <a:t> – a mobile first company creating</a:t>
            </a:r>
            <a:r>
              <a:rPr lang="en-US" baseline="0" dirty="0" smtClean="0"/>
              <a:t> beautiful, intuitive platforms for application and business development</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Real</a:t>
            </a:r>
            <a:r>
              <a:rPr lang="en-US" baseline="0" dirty="0" smtClean="0"/>
              <a:t> Customer Feedback</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49D815-C18E-7A4E-B5F7-855D9E20D77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first initial platform is a start and our key focus right</a:t>
            </a:r>
            <a:r>
              <a:rPr lang="en-US" baseline="0" dirty="0" smtClean="0"/>
              <a:t> now, but as we grow this platform out, we want to focus on bringing more business value to our users </a:t>
            </a:r>
            <a:r>
              <a:rPr lang="en-US" baseline="0" dirty="0" err="1" smtClean="0"/>
              <a:t>applciations</a:t>
            </a:r>
            <a:r>
              <a:rPr lang="en-US" baseline="0" dirty="0" smtClean="0"/>
              <a:t> and metrics and on how the users are using their apps and creating big data and visualization platforms around that information</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49D815-C18E-7A4E-B5F7-855D9E20D77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Team</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Raising</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today’s world, the</a:t>
            </a:r>
            <a:r>
              <a:rPr lang="en-US" baseline="0" dirty="0" smtClean="0"/>
              <a:t> existing enterprise software such as </a:t>
            </a:r>
            <a:r>
              <a:rPr lang="en-US" baseline="0" dirty="0" err="1" smtClean="0"/>
              <a:t>sharepoint</a:t>
            </a:r>
            <a:r>
              <a:rPr lang="en-US" baseline="0" dirty="0" smtClean="0"/>
              <a:t>, and even </a:t>
            </a:r>
            <a:r>
              <a:rPr lang="en-US" baseline="0" dirty="0" err="1" smtClean="0"/>
              <a:t>Jira</a:t>
            </a:r>
            <a:r>
              <a:rPr lang="en-US" baseline="0" dirty="0" smtClean="0"/>
              <a:t> can be upended by new intuitive and innovative platforms.</a:t>
            </a:r>
          </a:p>
          <a:p>
            <a:endParaRPr lang="en-US" baseline="0" dirty="0" smtClean="0"/>
          </a:p>
          <a:p>
            <a:r>
              <a:rPr lang="en-US" baseline="0" dirty="0" smtClean="0"/>
              <a:t>From spending time in Corporate </a:t>
            </a:r>
            <a:r>
              <a:rPr lang="en-US" baseline="0" dirty="0" err="1" smtClean="0"/>
              <a:t>america</a:t>
            </a:r>
            <a:r>
              <a:rPr lang="en-US" baseline="0" dirty="0" smtClean="0"/>
              <a:t> and managing teams around the globe, down to being an hour drive from a client and having to trade emails and screenshots on the progress of his application. </a:t>
            </a:r>
            <a:r>
              <a:rPr lang="en-US" baseline="0" dirty="0" smtClean="0"/>
              <a:t>I was not satisfied with the multiple platforms with gobs of information and poor user experience being used while we have hundreds of tools hitting the consumer space streamlining our interactions there.</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use twitter, </a:t>
            </a:r>
            <a:r>
              <a:rPr lang="en-US" baseline="0" dirty="0" err="1" smtClean="0"/>
              <a:t>evernote</a:t>
            </a:r>
            <a:r>
              <a:rPr lang="en-US" baseline="0" dirty="0" smtClean="0"/>
              <a:t>, </a:t>
            </a:r>
            <a:r>
              <a:rPr lang="en-US" baseline="0" dirty="0" err="1" smtClean="0"/>
              <a:t>venmo</a:t>
            </a:r>
            <a:r>
              <a:rPr lang="en-US" baseline="0" dirty="0" smtClean="0"/>
              <a:t>, and more, you have an enjoyable experience with a slick UI on any device you want, why don’t we have this in the enterprise yet?</a:t>
            </a:r>
          </a:p>
        </p:txBody>
      </p:sp>
      <p:sp>
        <p:nvSpPr>
          <p:cNvPr id="4" name="Slide Number Placeholder 3"/>
          <p:cNvSpPr>
            <a:spLocks noGrp="1"/>
          </p:cNvSpPr>
          <p:nvPr>
            <p:ph type="sldNum" sz="quarter" idx="10"/>
          </p:nvPr>
        </p:nvSpPr>
        <p:spPr/>
        <p:txBody>
          <a:bodyPr/>
          <a:lstStyle/>
          <a:p>
            <a:fld id="{1249D815-C18E-7A4E-B5F7-855D9E20D77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platforms in enterprise still largely look like this, a large bland list with excess of data</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Silith.IO</a:t>
            </a:r>
            <a:r>
              <a:rPr lang="en-US" baseline="0" dirty="0" smtClean="0"/>
              <a:t> was created to solve that issue, to allow you to run your business, improve your processes, from any device, any time, and on a beautiful intuitive platform.</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49D815-C18E-7A4E-B5F7-855D9E20D77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first target segment – </a:t>
            </a:r>
            <a:r>
              <a:rPr lang="en-US" baseline="0" dirty="0" smtClean="0"/>
              <a:t>The application development market – spends $250 million annually on PM, QA, and Prototyping Tools</a:t>
            </a:r>
          </a:p>
          <a:p>
            <a:r>
              <a:rPr lang="en-US" baseline="0" dirty="0" smtClean="0"/>
              <a:t>THIS NUMBER IS RANDOM AND WE NEED THE REAL ONE</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a:t>
            </a:r>
            <a:r>
              <a:rPr lang="en-US" baseline="0" dirty="0" smtClean="0"/>
              <a:t> </a:t>
            </a:r>
            <a:r>
              <a:rPr lang="en-US" baseline="0" dirty="0" err="1" smtClean="0"/>
              <a:t>w</a:t>
            </a:r>
            <a:r>
              <a:rPr lang="en-US" baseline="0" dirty="0" smtClean="0"/>
              <a:t>/ all the tools, you have multiple platforms for tasks, and QA and this and that, and people still send emails and have to follow up and tie other people in across platforms.</a:t>
            </a:r>
          </a:p>
          <a:p>
            <a:endParaRPr lang="en-US" baseline="0" dirty="0" smtClean="0"/>
          </a:p>
          <a:p>
            <a:r>
              <a:rPr lang="en-US" baseline="0" dirty="0" smtClean="0"/>
              <a:t>We aim to be a platform that focuses on great design to find what your team is working on, what you should be working on, and a single location for your team to communicate</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 we built </a:t>
            </a:r>
            <a:r>
              <a:rPr lang="en-US" dirty="0" err="1" smtClean="0"/>
              <a:t>annotree</a:t>
            </a:r>
            <a:r>
              <a:rPr lang="en-US" dirty="0" smtClean="0"/>
              <a:t>.</a:t>
            </a:r>
          </a:p>
          <a:p>
            <a:endParaRPr lang="en-US" dirty="0" smtClean="0"/>
          </a:p>
          <a:p>
            <a:r>
              <a:rPr lang="en-US" dirty="0" smtClean="0"/>
              <a:t>From any device you can create</a:t>
            </a:r>
            <a:r>
              <a:rPr lang="en-US" baseline="0" dirty="0" smtClean="0"/>
              <a:t> app mockups, annotate on your company website, or on your web and mobile apps, then send these back to our central collaboration platform where you and your team can collaborate on the entire application creation process from early designs and wireframes, to beta testing and production monitoring</a:t>
            </a:r>
          </a:p>
          <a:p>
            <a:endParaRPr lang="en-US" dirty="0" smtClean="0"/>
          </a:p>
          <a:p>
            <a:r>
              <a:rPr lang="en-US" dirty="0" smtClean="0"/>
              <a:t>1 2 3 HERE</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Early</a:t>
            </a:r>
            <a:r>
              <a:rPr lang="en-US" baseline="0" dirty="0" smtClean="0"/>
              <a:t> Metrics</a:t>
            </a:r>
            <a:endParaRPr lang="en-US" dirty="0"/>
          </a:p>
        </p:txBody>
      </p:sp>
      <p:sp>
        <p:nvSpPr>
          <p:cNvPr id="4" name="Slide Number Placeholder 3"/>
          <p:cNvSpPr>
            <a:spLocks noGrp="1"/>
          </p:cNvSpPr>
          <p:nvPr>
            <p:ph type="sldNum" sz="quarter" idx="10"/>
          </p:nvPr>
        </p:nvSpPr>
        <p:spPr/>
        <p:txBody>
          <a:bodyPr/>
          <a:lstStyle/>
          <a:p>
            <a:fld id="{1249D815-C18E-7A4E-B5F7-855D9E20D77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9DE364-5A45-334C-B5AF-3557418D8B5A}"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9DE364-5A45-334C-B5AF-3557418D8B5A}"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9DE364-5A45-334C-B5AF-3557418D8B5A}"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lvl1pPr algn="l">
              <a:defRPr>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421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99DE364-5A45-334C-B5AF-3557418D8B5A}"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9DE364-5A45-334C-B5AF-3557418D8B5A}"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9DE364-5A45-334C-B5AF-3557418D8B5A}" type="datetimeFigureOut">
              <a:rPr lang="en-US" smtClean="0"/>
              <a:t>8/12/13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9DE364-5A45-334C-B5AF-3557418D8B5A}" type="datetimeFigureOut">
              <a:rPr lang="en-US" smtClean="0"/>
              <a:t>8/12/13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9DE364-5A45-334C-B5AF-3557418D8B5A}" type="datetimeFigureOut">
              <a:rPr lang="en-US" smtClean="0"/>
              <a:t>8/12/13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DE364-5A45-334C-B5AF-3557418D8B5A}" type="datetimeFigureOut">
              <a:rPr lang="en-US" smtClean="0"/>
              <a:t>8/12/13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DE364-5A45-334C-B5AF-3557418D8B5A}" type="datetimeFigureOut">
              <a:rPr lang="en-US" smtClean="0"/>
              <a:t>8/12/13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DE364-5A45-334C-B5AF-3557418D8B5A}" type="datetimeFigureOut">
              <a:rPr lang="en-US" smtClean="0"/>
              <a:t>8/12/13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BC6B8-DEF8-824C-A373-1094F7CD5F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13"/>
          <a:stretch>
            <a:fillRect/>
          </a:stretch>
        </p:blipFill>
        <p:spPr>
          <a:xfrm rot="10800000">
            <a:off x="0" y="5283988"/>
            <a:ext cx="10001250" cy="1600200"/>
          </a:xfrm>
          <a:prstGeom prst="rect">
            <a:avLst/>
          </a:prstGeom>
        </p:spPr>
      </p:pic>
      <p:pic>
        <p:nvPicPr>
          <p:cNvPr id="18" name="Picture 17"/>
          <p:cNvPicPr>
            <a:picLocks noChangeAspect="1"/>
          </p:cNvPicPr>
          <p:nvPr userDrawn="1"/>
        </p:nvPicPr>
        <p:blipFill>
          <a:blip r:embed="rId14"/>
          <a:stretch>
            <a:fillRect/>
          </a:stretch>
        </p:blipFill>
        <p:spPr>
          <a:xfrm rot="10800000">
            <a:off x="0" y="5259296"/>
            <a:ext cx="6905791" cy="1624892"/>
          </a:xfrm>
          <a:prstGeom prst="rect">
            <a:avLst/>
          </a:prstGeom>
        </p:spPr>
      </p:pic>
      <p:pic>
        <p:nvPicPr>
          <p:cNvPr id="15" name="Picture 14"/>
          <p:cNvPicPr>
            <a:picLocks noChangeAspect="1"/>
          </p:cNvPicPr>
          <p:nvPr userDrawn="1"/>
        </p:nvPicPr>
        <p:blipFill>
          <a:blip r:embed="rId13"/>
          <a:stretch>
            <a:fillRect/>
          </a:stretch>
        </p:blipFill>
        <p:spPr>
          <a:xfrm>
            <a:off x="-844157" y="-13094"/>
            <a:ext cx="10001250" cy="1600200"/>
          </a:xfrm>
          <a:prstGeom prst="rect">
            <a:avLst/>
          </a:prstGeom>
        </p:spPr>
      </p:pic>
      <p:pic>
        <p:nvPicPr>
          <p:cNvPr id="17" name="Picture 16"/>
          <p:cNvPicPr>
            <a:picLocks noChangeAspect="1"/>
          </p:cNvPicPr>
          <p:nvPr userDrawn="1"/>
        </p:nvPicPr>
        <p:blipFill>
          <a:blip r:embed="rId14"/>
          <a:stretch>
            <a:fillRect/>
          </a:stretch>
        </p:blipFill>
        <p:spPr>
          <a:xfrm>
            <a:off x="2251864" y="-13655"/>
            <a:ext cx="6905791" cy="1624892"/>
          </a:xfrm>
          <a:prstGeom prst="rect">
            <a:avLst/>
          </a:prstGeom>
        </p:spPr>
      </p:pic>
      <p:sp>
        <p:nvSpPr>
          <p:cNvPr id="2" name="Title Placeholder 1"/>
          <p:cNvSpPr>
            <a:spLocks noGrp="1"/>
          </p:cNvSpPr>
          <p:nvPr>
            <p:ph type="title"/>
          </p:nvPr>
        </p:nvSpPr>
        <p:spPr>
          <a:xfrm>
            <a:off x="457200" y="457200"/>
            <a:ext cx="8229600" cy="960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DE364-5A45-334C-B5AF-3557418D8B5A}" type="datetimeFigureOut">
              <a:rPr lang="en-US" smtClean="0"/>
              <a:t>8/13/13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BC6B8-DEF8-824C-A373-1094F7CD5F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kern="1200">
          <a:solidFill>
            <a:srgbClr val="595959"/>
          </a:solidFill>
          <a:latin typeface="Lato Light"/>
          <a:ea typeface="+mj-ea"/>
          <a:cs typeface="Lato Light"/>
        </a:defRPr>
      </a:lvl1pPr>
    </p:titleStyle>
    <p:bodyStyle>
      <a:lvl1pPr marL="342900" indent="-342900" algn="l" defTabSz="457200" rtl="0" eaLnBrk="1" latinLnBrk="0" hangingPunct="1">
        <a:spcBef>
          <a:spcPct val="20000"/>
        </a:spcBef>
        <a:buFont typeface="Arial"/>
        <a:buChar char="•"/>
        <a:defRPr sz="3200" kern="1200">
          <a:solidFill>
            <a:schemeClr val="bg1">
              <a:lumMod val="65000"/>
            </a:schemeClr>
          </a:solidFill>
          <a:latin typeface="Lato"/>
          <a:ea typeface="+mn-ea"/>
          <a:cs typeface="Lato"/>
        </a:defRPr>
      </a:lvl1pPr>
      <a:lvl2pPr marL="742950" indent="-285750" algn="l" defTabSz="457200" rtl="0" eaLnBrk="1" latinLnBrk="0" hangingPunct="1">
        <a:spcBef>
          <a:spcPct val="20000"/>
        </a:spcBef>
        <a:buFont typeface="Arial"/>
        <a:buChar char="–"/>
        <a:defRPr sz="2800" kern="1200">
          <a:solidFill>
            <a:schemeClr val="bg1">
              <a:lumMod val="65000"/>
            </a:schemeClr>
          </a:solidFill>
          <a:latin typeface="Lato"/>
          <a:ea typeface="+mn-ea"/>
          <a:cs typeface="Lato"/>
        </a:defRPr>
      </a:lvl2pPr>
      <a:lvl3pPr marL="1143000" indent="-228600" algn="l" defTabSz="457200" rtl="0" eaLnBrk="1" latinLnBrk="0" hangingPunct="1">
        <a:spcBef>
          <a:spcPct val="20000"/>
        </a:spcBef>
        <a:buFont typeface="Arial"/>
        <a:buChar char="•"/>
        <a:defRPr sz="2400" kern="1200">
          <a:solidFill>
            <a:schemeClr val="bg1">
              <a:lumMod val="65000"/>
            </a:schemeClr>
          </a:solidFill>
          <a:latin typeface="Lato"/>
          <a:ea typeface="+mn-ea"/>
          <a:cs typeface="Lato"/>
        </a:defRPr>
      </a:lvl3pPr>
      <a:lvl4pPr marL="1600200" indent="-228600" algn="l" defTabSz="457200" rtl="0" eaLnBrk="1" latinLnBrk="0" hangingPunct="1">
        <a:spcBef>
          <a:spcPct val="20000"/>
        </a:spcBef>
        <a:buFont typeface="Arial"/>
        <a:buChar char="–"/>
        <a:defRPr sz="2000" kern="1200">
          <a:solidFill>
            <a:schemeClr val="bg1">
              <a:lumMod val="65000"/>
            </a:schemeClr>
          </a:solidFill>
          <a:latin typeface="Lato"/>
          <a:ea typeface="+mn-ea"/>
          <a:cs typeface="Lato"/>
        </a:defRPr>
      </a:lvl4pPr>
      <a:lvl5pPr marL="2057400" indent="-228600" algn="l" defTabSz="457200" rtl="0" eaLnBrk="1" latinLnBrk="0" hangingPunct="1">
        <a:spcBef>
          <a:spcPct val="20000"/>
        </a:spcBef>
        <a:buFont typeface="Arial"/>
        <a:buChar char="»"/>
        <a:defRPr sz="2000" kern="1200">
          <a:solidFill>
            <a:schemeClr val="bg1">
              <a:lumMod val="65000"/>
            </a:schemeClr>
          </a:solidFill>
          <a:latin typeface="Lato"/>
          <a:ea typeface="+mn-ea"/>
          <a:cs typeface="Lat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1556580"/>
            <a:ext cx="9144000" cy="3384677"/>
          </a:xfrm>
          <a:prstGeom prst="rect">
            <a:avLst/>
          </a:prstGeom>
        </p:spPr>
      </p:pic>
      <p:pic>
        <p:nvPicPr>
          <p:cNvPr id="8" name="Picture 7"/>
          <p:cNvPicPr>
            <a:picLocks noChangeAspect="1"/>
          </p:cNvPicPr>
          <p:nvPr/>
        </p:nvPicPr>
        <p:blipFill>
          <a:blip r:embed="rId4"/>
          <a:stretch>
            <a:fillRect/>
          </a:stretch>
        </p:blipFill>
        <p:spPr>
          <a:xfrm>
            <a:off x="0" y="1529270"/>
            <a:ext cx="9144000" cy="3384677"/>
          </a:xfrm>
          <a:prstGeom prst="rect">
            <a:avLst/>
          </a:prstGeom>
        </p:spPr>
      </p:pic>
      <p:pic>
        <p:nvPicPr>
          <p:cNvPr id="10" name="Picture 9"/>
          <p:cNvPicPr>
            <a:picLocks noChangeAspect="1"/>
          </p:cNvPicPr>
          <p:nvPr/>
        </p:nvPicPr>
        <p:blipFill>
          <a:blip r:embed="rId5"/>
          <a:stretch>
            <a:fillRect/>
          </a:stretch>
        </p:blipFill>
        <p:spPr>
          <a:xfrm>
            <a:off x="1" y="1597545"/>
            <a:ext cx="9144000" cy="33846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065" y="2744565"/>
            <a:ext cx="8229600" cy="1788747"/>
          </a:xfrm>
        </p:spPr>
        <p:txBody>
          <a:bodyPr>
            <a:normAutofit/>
          </a:bodyPr>
          <a:lstStyle/>
          <a:p>
            <a:pPr algn="ctr">
              <a:buNone/>
            </a:pPr>
            <a:r>
              <a:rPr lang="en-US" sz="4400" dirty="0" smtClean="0"/>
              <a:t>“it really is a product that is needed in the mobile world”</a:t>
            </a:r>
            <a:endParaRPr lang="en-US" sz="4400"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065" y="2744565"/>
            <a:ext cx="8229600" cy="1788747"/>
          </a:xfrm>
        </p:spPr>
        <p:txBody>
          <a:bodyPr>
            <a:normAutofit/>
          </a:bodyPr>
          <a:lstStyle/>
          <a:p>
            <a:pPr algn="ctr">
              <a:buNone/>
            </a:pPr>
            <a:r>
              <a:rPr lang="en-US" sz="4400" dirty="0" smtClean="0"/>
              <a:t>The Bigger Vision</a:t>
            </a:r>
            <a:endParaRPr lang="en-US" sz="44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Oval 5"/>
          <p:cNvSpPr/>
          <p:nvPr/>
        </p:nvSpPr>
        <p:spPr>
          <a:xfrm>
            <a:off x="278906" y="2195859"/>
            <a:ext cx="1319823" cy="1377695"/>
          </a:xfrm>
          <a:prstGeom prst="ellipse">
            <a:avLst/>
          </a:prstGeom>
          <a:blipFill dpi="0" rotWithShape="1">
            <a:blip r:embed="rId3">
              <a:grayscl/>
            </a:blip>
            <a:srcRect/>
            <a:tile tx="190500" ty="0" sx="40000" sy="40000" flip="none" algn="ctr"/>
          </a:blipFill>
          <a:ln>
            <a:solidFill>
              <a:srgbClr val="A6A6A6"/>
            </a:solidFill>
          </a:ln>
        </p:spPr>
        <p:style>
          <a:lnRef idx="1">
            <a:schemeClr val="accent1"/>
          </a:lnRef>
          <a:fillRef idx="3">
            <a:schemeClr val="accent1"/>
          </a:fillRef>
          <a:effectRef idx="2">
            <a:schemeClr val="accent1"/>
          </a:effectRef>
          <a:fontRef idx="minor">
            <a:schemeClr val="lt1"/>
          </a:fontRef>
        </p:style>
      </p:sp>
      <p:sp>
        <p:nvSpPr>
          <p:cNvPr id="9" name="TextBox 8"/>
          <p:cNvSpPr txBox="1"/>
          <p:nvPr/>
        </p:nvSpPr>
        <p:spPr>
          <a:xfrm>
            <a:off x="321239" y="3663570"/>
            <a:ext cx="1291601" cy="584776"/>
          </a:xfrm>
          <a:prstGeom prst="rect">
            <a:avLst/>
          </a:prstGeom>
          <a:noFill/>
        </p:spPr>
        <p:txBody>
          <a:bodyPr wrap="square" rtlCol="0">
            <a:spAutoFit/>
          </a:bodyPr>
          <a:lstStyle/>
          <a:p>
            <a:pPr algn="ctr"/>
            <a:r>
              <a:rPr lang="en-US" sz="1600" dirty="0" smtClean="0"/>
              <a:t>Brian Clark</a:t>
            </a:r>
            <a:endParaRPr lang="en-US" sz="1600" dirty="0" smtClean="0"/>
          </a:p>
          <a:p>
            <a:pPr algn="ctr"/>
            <a:r>
              <a:rPr lang="en-US" sz="1600" dirty="0" smtClean="0"/>
              <a:t>CEO</a:t>
            </a:r>
            <a:endParaRPr lang="en-US" sz="1600" dirty="0"/>
          </a:p>
        </p:txBody>
      </p:sp>
      <p:sp>
        <p:nvSpPr>
          <p:cNvPr id="10" name="Oval 9"/>
          <p:cNvSpPr/>
          <p:nvPr/>
        </p:nvSpPr>
        <p:spPr>
          <a:xfrm>
            <a:off x="3793068" y="2195859"/>
            <a:ext cx="1319823" cy="1377695"/>
          </a:xfrm>
          <a:prstGeom prst="ellipse">
            <a:avLst/>
          </a:prstGeom>
          <a:blipFill rotWithShape="1">
            <a:blip r:embed="rId4"/>
            <a:stretch>
              <a:fillRect/>
            </a:stretch>
          </a:blipFill>
          <a:ln>
            <a:solidFill>
              <a:srgbClr val="A6A6A6"/>
            </a:solidFill>
          </a:ln>
        </p:spPr>
        <p:style>
          <a:lnRef idx="1">
            <a:schemeClr val="accent1"/>
          </a:lnRef>
          <a:fillRef idx="3">
            <a:schemeClr val="accent1"/>
          </a:fillRef>
          <a:effectRef idx="2">
            <a:schemeClr val="accent1"/>
          </a:effectRef>
          <a:fontRef idx="minor">
            <a:schemeClr val="lt1"/>
          </a:fontRef>
        </p:style>
      </p:sp>
      <p:sp>
        <p:nvSpPr>
          <p:cNvPr id="12" name="TextBox 11"/>
          <p:cNvSpPr txBox="1"/>
          <p:nvPr/>
        </p:nvSpPr>
        <p:spPr>
          <a:xfrm>
            <a:off x="3651958" y="3663570"/>
            <a:ext cx="1606450" cy="584776"/>
          </a:xfrm>
          <a:prstGeom prst="rect">
            <a:avLst/>
          </a:prstGeom>
          <a:noFill/>
        </p:spPr>
        <p:txBody>
          <a:bodyPr wrap="square" rtlCol="0">
            <a:spAutoFit/>
          </a:bodyPr>
          <a:lstStyle/>
          <a:p>
            <a:pPr algn="ctr"/>
            <a:r>
              <a:rPr lang="en-US" sz="1600" dirty="0" smtClean="0"/>
              <a:t>Brad Clark</a:t>
            </a:r>
            <a:endParaRPr lang="en-US" sz="1600" dirty="0" smtClean="0"/>
          </a:p>
          <a:p>
            <a:pPr algn="ctr"/>
            <a:r>
              <a:rPr lang="en-US" sz="1600" dirty="0" smtClean="0"/>
              <a:t>Marketing</a:t>
            </a:r>
            <a:endParaRPr lang="en-US" sz="1600" dirty="0"/>
          </a:p>
        </p:txBody>
      </p:sp>
      <p:sp>
        <p:nvSpPr>
          <p:cNvPr id="13" name="Oval 12"/>
          <p:cNvSpPr/>
          <p:nvPr/>
        </p:nvSpPr>
        <p:spPr>
          <a:xfrm>
            <a:off x="5547677" y="2195859"/>
            <a:ext cx="1319823" cy="1377695"/>
          </a:xfrm>
          <a:prstGeom prst="ellipse">
            <a:avLst/>
          </a:prstGeom>
          <a:blipFill rotWithShape="1">
            <a:blip r:embed="rId5"/>
            <a:tile tx="0" ty="0" sx="100000" sy="100000" flip="none" algn="tl"/>
          </a:blipFill>
          <a:ln>
            <a:solidFill>
              <a:srgbClr val="A6A6A6"/>
            </a:solidFill>
          </a:ln>
        </p:spPr>
        <p:style>
          <a:lnRef idx="1">
            <a:schemeClr val="accent1"/>
          </a:lnRef>
          <a:fillRef idx="3">
            <a:schemeClr val="accent1"/>
          </a:fillRef>
          <a:effectRef idx="2">
            <a:schemeClr val="accent1"/>
          </a:effectRef>
          <a:fontRef idx="minor">
            <a:schemeClr val="lt1"/>
          </a:fontRef>
        </p:style>
      </p:sp>
      <p:sp>
        <p:nvSpPr>
          <p:cNvPr id="16" name="TextBox 15"/>
          <p:cNvSpPr txBox="1"/>
          <p:nvPr/>
        </p:nvSpPr>
        <p:spPr>
          <a:xfrm>
            <a:off x="5505344" y="3663570"/>
            <a:ext cx="1581902" cy="584776"/>
          </a:xfrm>
          <a:prstGeom prst="rect">
            <a:avLst/>
          </a:prstGeom>
          <a:noFill/>
        </p:spPr>
        <p:txBody>
          <a:bodyPr wrap="square" rtlCol="0">
            <a:spAutoFit/>
          </a:bodyPr>
          <a:lstStyle/>
          <a:p>
            <a:pPr algn="ctr"/>
            <a:r>
              <a:rPr lang="en-US" sz="1600" dirty="0" smtClean="0"/>
              <a:t>Shaun Nikore</a:t>
            </a:r>
            <a:endParaRPr lang="en-US" sz="1600" dirty="0" smtClean="0"/>
          </a:p>
          <a:p>
            <a:pPr algn="ctr"/>
            <a:r>
              <a:rPr lang="en-US" sz="1600" dirty="0" smtClean="0"/>
              <a:t>Operations</a:t>
            </a:r>
            <a:endParaRPr lang="en-US" sz="1600" dirty="0"/>
          </a:p>
        </p:txBody>
      </p:sp>
      <p:sp>
        <p:nvSpPr>
          <p:cNvPr id="17" name="Oval 16"/>
          <p:cNvSpPr/>
          <p:nvPr/>
        </p:nvSpPr>
        <p:spPr>
          <a:xfrm>
            <a:off x="7366977" y="2195859"/>
            <a:ext cx="1319823" cy="1377695"/>
          </a:xfrm>
          <a:prstGeom prst="ellipse">
            <a:avLst/>
          </a:prstGeom>
          <a:blipFill rotWithShape="1">
            <a:blip r:embed="rId6"/>
            <a:stretch>
              <a:fillRect/>
            </a:stretch>
          </a:blipFill>
          <a:ln>
            <a:solidFill>
              <a:srgbClr val="A6A6A6"/>
            </a:solidFill>
          </a:ln>
        </p:spPr>
        <p:style>
          <a:lnRef idx="1">
            <a:schemeClr val="accent1"/>
          </a:lnRef>
          <a:fillRef idx="3">
            <a:schemeClr val="accent1"/>
          </a:fillRef>
          <a:effectRef idx="2">
            <a:schemeClr val="accent1"/>
          </a:effectRef>
          <a:fontRef idx="minor">
            <a:schemeClr val="lt1"/>
          </a:fontRef>
        </p:style>
      </p:sp>
      <p:sp>
        <p:nvSpPr>
          <p:cNvPr id="20" name="TextBox 19"/>
          <p:cNvSpPr txBox="1"/>
          <p:nvPr/>
        </p:nvSpPr>
        <p:spPr>
          <a:xfrm>
            <a:off x="7197645" y="3663570"/>
            <a:ext cx="1712276" cy="584776"/>
          </a:xfrm>
          <a:prstGeom prst="rect">
            <a:avLst/>
          </a:prstGeom>
          <a:noFill/>
        </p:spPr>
        <p:txBody>
          <a:bodyPr wrap="square" rtlCol="0">
            <a:spAutoFit/>
          </a:bodyPr>
          <a:lstStyle/>
          <a:p>
            <a:pPr algn="ctr"/>
            <a:r>
              <a:rPr lang="en-US" sz="1600" dirty="0" smtClean="0"/>
              <a:t>Mike Max</a:t>
            </a:r>
          </a:p>
          <a:p>
            <a:pPr algn="ctr"/>
            <a:r>
              <a:rPr lang="en-US" sz="1600" dirty="0" smtClean="0"/>
              <a:t>Engineering</a:t>
            </a:r>
            <a:endParaRPr lang="en-US" sz="1600" dirty="0"/>
          </a:p>
        </p:txBody>
      </p:sp>
      <p:sp>
        <p:nvSpPr>
          <p:cNvPr id="26" name="Oval 25"/>
          <p:cNvSpPr/>
          <p:nvPr/>
        </p:nvSpPr>
        <p:spPr>
          <a:xfrm>
            <a:off x="2068501" y="2195859"/>
            <a:ext cx="1319823" cy="1377695"/>
          </a:xfrm>
          <a:prstGeom prst="ellipse">
            <a:avLst/>
          </a:prstGeom>
          <a:blipFill rotWithShape="1">
            <a:blip r:embed="rId7"/>
            <a:tile tx="0" ty="0" sx="100000" sy="100000" flip="none" algn="tl"/>
          </a:blipFill>
          <a:ln>
            <a:solidFill>
              <a:srgbClr val="A6A6A6"/>
            </a:solidFill>
          </a:ln>
        </p:spPr>
        <p:style>
          <a:lnRef idx="1">
            <a:schemeClr val="accent1"/>
          </a:lnRef>
          <a:fillRef idx="3">
            <a:schemeClr val="accent1"/>
          </a:fillRef>
          <a:effectRef idx="2">
            <a:schemeClr val="accent1"/>
          </a:effectRef>
          <a:fontRef idx="minor">
            <a:schemeClr val="lt1"/>
          </a:fontRef>
        </p:style>
      </p:sp>
      <p:sp>
        <p:nvSpPr>
          <p:cNvPr id="29" name="TextBox 28"/>
          <p:cNvSpPr txBox="1"/>
          <p:nvPr/>
        </p:nvSpPr>
        <p:spPr>
          <a:xfrm>
            <a:off x="2134066" y="3663570"/>
            <a:ext cx="1254258" cy="584776"/>
          </a:xfrm>
          <a:prstGeom prst="rect">
            <a:avLst/>
          </a:prstGeom>
          <a:noFill/>
        </p:spPr>
        <p:txBody>
          <a:bodyPr wrap="square" rtlCol="0">
            <a:spAutoFit/>
          </a:bodyPr>
          <a:lstStyle/>
          <a:p>
            <a:pPr algn="ctr"/>
            <a:r>
              <a:rPr lang="en-US" sz="1600" dirty="0" smtClean="0"/>
              <a:t>Matt Price</a:t>
            </a:r>
            <a:endParaRPr lang="en-US" sz="1600" dirty="0" smtClean="0"/>
          </a:p>
          <a:p>
            <a:pPr algn="ctr"/>
            <a:r>
              <a:rPr lang="en-US" sz="1600" dirty="0" smtClean="0"/>
              <a:t>CTO</a:t>
            </a:r>
            <a:endParaRPr lang="en-US" sz="1600" dirty="0"/>
          </a:p>
        </p:txBody>
      </p:sp>
      <p:sp>
        <p:nvSpPr>
          <p:cNvPr id="30" name="Shape 222"/>
          <p:cNvSpPr/>
          <p:nvPr/>
        </p:nvSpPr>
        <p:spPr>
          <a:xfrm>
            <a:off x="6343213" y="5489222"/>
            <a:ext cx="2286075" cy="377964"/>
          </a:xfrm>
          <a:prstGeom prst="rect">
            <a:avLst/>
          </a:prstGeom>
          <a:blipFill>
            <a:blip r:embed="rId8"/>
            <a:stretch>
              <a:fillRect/>
            </a:stretch>
          </a:blipFill>
        </p:spPr>
      </p:sp>
      <p:sp>
        <p:nvSpPr>
          <p:cNvPr id="31" name="Title 1"/>
          <p:cNvSpPr txBox="1">
            <a:spLocks/>
          </p:cNvSpPr>
          <p:nvPr/>
        </p:nvSpPr>
        <p:spPr>
          <a:xfrm>
            <a:off x="3283436" y="5259525"/>
            <a:ext cx="3280233" cy="706438"/>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65000"/>
                    <a:lumOff val="35000"/>
                  </a:schemeClr>
                </a:solidFill>
                <a:effectLst/>
                <a:uLnTx/>
                <a:uFillTx/>
                <a:latin typeface="Lato Light"/>
                <a:ea typeface="+mj-ea"/>
                <a:cs typeface="Lato Light"/>
              </a:rPr>
              <a:t>Accelerator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1371"/>
            <a:ext cx="8229600" cy="4216400"/>
          </a:xfrm>
        </p:spPr>
        <p:txBody>
          <a:bodyPr/>
          <a:lstStyle/>
          <a:p>
            <a:pPr algn="ctr">
              <a:buNone/>
            </a:pPr>
            <a:r>
              <a:rPr lang="en-US" sz="9600" dirty="0" smtClean="0"/>
              <a:t>$300k</a:t>
            </a:r>
          </a:p>
          <a:p>
            <a:pPr algn="ctr">
              <a:buNone/>
            </a:pPr>
            <a:r>
              <a:rPr lang="en-US" dirty="0" smtClean="0"/>
              <a:t>Refine Existing Platform</a:t>
            </a:r>
          </a:p>
          <a:p>
            <a:pPr algn="ctr">
              <a:buNone/>
            </a:pPr>
            <a:r>
              <a:rPr lang="en-US" dirty="0" smtClean="0"/>
              <a:t>Increase User Adoption</a:t>
            </a:r>
          </a:p>
          <a:p>
            <a:pPr algn="ctr">
              <a:buNone/>
            </a:pPr>
            <a:r>
              <a:rPr lang="en-US" dirty="0" smtClean="0"/>
              <a:t>Launch Android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9183"/>
            <a:ext cx="8229600" cy="3017417"/>
          </a:xfrm>
        </p:spPr>
        <p:txBody>
          <a:bodyPr>
            <a:normAutofit/>
          </a:bodyPr>
          <a:lstStyle/>
          <a:p>
            <a:pPr algn="ctr">
              <a:buNone/>
            </a:pPr>
            <a:r>
              <a:rPr lang="en-US" sz="6000" dirty="0" smtClean="0"/>
              <a:t>CONTACT@SILITH.IO</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2745891"/>
            <a:ext cx="8418813" cy="1623569"/>
          </a:xfrm>
        </p:spPr>
        <p:txBody>
          <a:bodyPr>
            <a:noAutofit/>
          </a:bodyPr>
          <a:lstStyle/>
          <a:p>
            <a:pPr>
              <a:buNone/>
            </a:pPr>
            <a:r>
              <a:rPr lang="en-US" sz="2800" dirty="0" smtClean="0"/>
              <a:t>“No longer is it acceptable to build clunky software… No enterprise software segment is excluded from the threat of usable, beautiful innovation.</a:t>
            </a:r>
            <a:r>
              <a:rPr lang="en-US" sz="2800" baseline="0" dirty="0" smtClean="0"/>
              <a: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9233"/>
            <a:ext cx="4718198" cy="2810220"/>
          </a:xfrm>
        </p:spPr>
        <p:txBody>
          <a:bodyPr>
            <a:normAutofit/>
          </a:bodyPr>
          <a:lstStyle/>
          <a:p>
            <a:pPr>
              <a:buNone/>
            </a:pPr>
            <a:endParaRPr lang="en-US" sz="2800" dirty="0" smtClean="0"/>
          </a:p>
          <a:p>
            <a:pPr>
              <a:buNone/>
            </a:pPr>
            <a:r>
              <a:rPr lang="en-US" sz="2800" dirty="0" smtClean="0"/>
              <a:t>Despite</a:t>
            </a:r>
            <a:r>
              <a:rPr lang="en-US" sz="2800" baseline="0" dirty="0" smtClean="0"/>
              <a:t> the advances and innovation in the social </a:t>
            </a:r>
            <a:r>
              <a:rPr lang="en-US" sz="2800" dirty="0" smtClean="0"/>
              <a:t>and mobile spaces</a:t>
            </a:r>
            <a:endParaRPr lang="en-US" sz="2800" dirty="0" smtClean="0"/>
          </a:p>
        </p:txBody>
      </p:sp>
      <p:pic>
        <p:nvPicPr>
          <p:cNvPr id="8" name="Picture 7"/>
          <p:cNvPicPr>
            <a:picLocks noChangeAspect="1"/>
          </p:cNvPicPr>
          <p:nvPr/>
        </p:nvPicPr>
        <p:blipFill>
          <a:blip r:embed="rId3"/>
          <a:stretch>
            <a:fillRect/>
          </a:stretch>
        </p:blipFill>
        <p:spPr>
          <a:xfrm>
            <a:off x="5942199" y="913586"/>
            <a:ext cx="2280453" cy="2280453"/>
          </a:xfrm>
          <a:prstGeom prst="rect">
            <a:avLst/>
          </a:prstGeom>
        </p:spPr>
      </p:pic>
      <p:pic>
        <p:nvPicPr>
          <p:cNvPr id="9" name="Picture 8"/>
          <p:cNvPicPr>
            <a:picLocks noChangeAspect="1"/>
          </p:cNvPicPr>
          <p:nvPr/>
        </p:nvPicPr>
        <p:blipFill>
          <a:blip r:embed="rId4"/>
          <a:stretch>
            <a:fillRect/>
          </a:stretch>
        </p:blipFill>
        <p:spPr>
          <a:xfrm>
            <a:off x="4513110" y="3194039"/>
            <a:ext cx="2016803" cy="2016803"/>
          </a:xfrm>
          <a:prstGeom prst="rect">
            <a:avLst/>
          </a:prstGeom>
        </p:spPr>
      </p:pic>
      <p:pic>
        <p:nvPicPr>
          <p:cNvPr id="10" name="Picture 9"/>
          <p:cNvPicPr>
            <a:picLocks noChangeAspect="1"/>
          </p:cNvPicPr>
          <p:nvPr/>
        </p:nvPicPr>
        <p:blipFill>
          <a:blip r:embed="rId5"/>
          <a:stretch>
            <a:fillRect/>
          </a:stretch>
        </p:blipFill>
        <p:spPr>
          <a:xfrm>
            <a:off x="1520989" y="3921076"/>
            <a:ext cx="1729871" cy="17298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ontent Placeholder 2"/>
          <p:cNvSpPr txBox="1">
            <a:spLocks/>
          </p:cNvSpPr>
          <p:nvPr/>
        </p:nvSpPr>
        <p:spPr>
          <a:xfrm>
            <a:off x="2223593" y="987775"/>
            <a:ext cx="4718198" cy="889000"/>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US" sz="2800" b="0" i="0" u="none" strike="noStrike" kern="1200" cap="none" spc="0" normalizeH="0" baseline="0" noProof="0" dirty="0" smtClean="0">
                <a:ln>
                  <a:noFill/>
                </a:ln>
                <a:solidFill>
                  <a:schemeClr val="bg1">
                    <a:lumMod val="65000"/>
                  </a:schemeClr>
                </a:solidFill>
                <a:effectLst/>
                <a:uLnTx/>
                <a:uFillTx/>
                <a:latin typeface="Lato"/>
                <a:ea typeface="+mn-ea"/>
                <a:cs typeface="Lato"/>
              </a:rPr>
              <a:t>Enterprise is lagging</a:t>
            </a:r>
            <a:r>
              <a:rPr kumimoji="0" lang="en-US" sz="2800" b="0" i="0" u="none" strike="noStrike" kern="1200" cap="none" spc="0" normalizeH="0" noProof="0" dirty="0" smtClean="0">
                <a:ln>
                  <a:noFill/>
                </a:ln>
                <a:solidFill>
                  <a:schemeClr val="bg1">
                    <a:lumMod val="65000"/>
                  </a:schemeClr>
                </a:solidFill>
                <a:effectLst/>
                <a:uLnTx/>
                <a:uFillTx/>
                <a:latin typeface="Lato"/>
                <a:ea typeface="+mn-ea"/>
                <a:cs typeface="Lato"/>
              </a:rPr>
              <a:t> behind</a:t>
            </a:r>
            <a:endParaRPr kumimoji="0" lang="en-US" sz="2800" b="0" i="0" u="none" strike="noStrike" kern="1200" cap="none" spc="0" normalizeH="0" baseline="0" noProof="0" dirty="0" smtClean="0">
              <a:ln>
                <a:noFill/>
              </a:ln>
              <a:solidFill>
                <a:schemeClr val="bg1">
                  <a:lumMod val="65000"/>
                </a:schemeClr>
              </a:solidFill>
              <a:effectLst/>
              <a:uLnTx/>
              <a:uFillTx/>
              <a:latin typeface="Lato"/>
              <a:ea typeface="+mn-ea"/>
              <a:cs typeface="Lato"/>
            </a:endParaRPr>
          </a:p>
        </p:txBody>
      </p:sp>
      <p:pic>
        <p:nvPicPr>
          <p:cNvPr id="10" name="Picture 9"/>
          <p:cNvPicPr>
            <a:picLocks noChangeAspect="1"/>
          </p:cNvPicPr>
          <p:nvPr/>
        </p:nvPicPr>
        <p:blipFill>
          <a:blip r:embed="rId3"/>
          <a:stretch>
            <a:fillRect/>
          </a:stretch>
        </p:blipFill>
        <p:spPr>
          <a:xfrm>
            <a:off x="1915102" y="1806219"/>
            <a:ext cx="4989545" cy="40357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4565"/>
            <a:ext cx="8229600" cy="3072036"/>
          </a:xfrm>
        </p:spPr>
        <p:txBody>
          <a:bodyPr>
            <a:normAutofit/>
          </a:bodyPr>
          <a:lstStyle/>
          <a:p>
            <a:pPr algn="ctr">
              <a:buNone/>
            </a:pPr>
            <a:r>
              <a:rPr lang="en-US" sz="4400" dirty="0" smtClean="0"/>
              <a:t>Beautiful, Intuitive Platforms</a:t>
            </a: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270" y="1395376"/>
            <a:ext cx="8229600" cy="4216400"/>
          </a:xfrm>
        </p:spPr>
        <p:txBody>
          <a:bodyPr>
            <a:normAutofit/>
          </a:bodyPr>
          <a:lstStyle/>
          <a:p>
            <a:pPr algn="ctr">
              <a:buNone/>
            </a:pPr>
            <a:r>
              <a:rPr lang="en-US" sz="8000" dirty="0"/>
              <a:t/>
            </a:r>
            <a:br>
              <a:rPr lang="en-US" sz="8000" dirty="0"/>
            </a:br>
            <a:r>
              <a:rPr lang="en-US" sz="8000" dirty="0" smtClean="0"/>
              <a:t>$250 Million</a:t>
            </a:r>
            <a:endParaRPr lang="en-US" sz="80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8066"/>
            <a:ext cx="8229600" cy="4216400"/>
          </a:xfrm>
        </p:spPr>
        <p:txBody>
          <a:bodyPr>
            <a:normAutofit/>
          </a:bodyPr>
          <a:lstStyle/>
          <a:p>
            <a:pPr>
              <a:buNone/>
            </a:pPr>
            <a:r>
              <a:rPr lang="en-US" dirty="0" smtClean="0"/>
              <a:t>Most tools target PM, QA or Prototyping, thus creating the need to bounce around</a:t>
            </a:r>
          </a:p>
          <a:p>
            <a:pPr>
              <a:buNone/>
            </a:pPr>
            <a:endParaRPr lang="en-US" dirty="0" smtClean="0"/>
          </a:p>
          <a:p>
            <a:pPr>
              <a:buNone/>
            </a:pPr>
            <a:r>
              <a:rPr lang="en-US" dirty="0" smtClean="0"/>
              <a:t>We aim to take a different route and target the entire application </a:t>
            </a:r>
            <a:r>
              <a:rPr lang="en-US" dirty="0"/>
              <a:t>d</a:t>
            </a:r>
            <a:r>
              <a:rPr lang="en-US" dirty="0" smtClean="0"/>
              <a:t>evelopment process with a simpler, design-focused approach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AnnoTree</a:t>
            </a:r>
            <a:endParaRPr lang="en-US" dirty="0"/>
          </a:p>
        </p:txBody>
      </p:sp>
      <p:pic>
        <p:nvPicPr>
          <p:cNvPr id="4" name="Picture 3"/>
          <p:cNvPicPr>
            <a:picLocks noChangeAspect="1"/>
          </p:cNvPicPr>
          <p:nvPr/>
        </p:nvPicPr>
        <p:blipFill>
          <a:blip r:embed="rId3"/>
          <a:stretch>
            <a:fillRect/>
          </a:stretch>
        </p:blipFill>
        <p:spPr>
          <a:xfrm>
            <a:off x="3354341" y="533712"/>
            <a:ext cx="2651896" cy="2651896"/>
          </a:xfrm>
          <a:prstGeom prst="rect">
            <a:avLst/>
          </a:prstGeom>
          <a:effectLst>
            <a:outerShdw blurRad="304800" dist="38100" dir="2700000" sx="101000" sy="101000" algn="tl" rotWithShape="0">
              <a:srgbClr val="000000">
                <a:alpha val="43000"/>
              </a:srgbClr>
            </a:outerShdw>
          </a:effectLst>
        </p:spPr>
      </p:pic>
      <p:pic>
        <p:nvPicPr>
          <p:cNvPr id="6" name="Picture 5"/>
          <p:cNvPicPr>
            <a:picLocks noChangeAspect="1"/>
          </p:cNvPicPr>
          <p:nvPr/>
        </p:nvPicPr>
        <p:blipFill>
          <a:blip r:embed="rId4" cstate="email">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16971" t="13946" r="15715" b="14538"/>
          <a:stretch>
            <a:fillRect/>
          </a:stretch>
        </p:blipFill>
        <p:spPr>
          <a:xfrm>
            <a:off x="6584894" y="3189766"/>
            <a:ext cx="2301004" cy="2444646"/>
          </a:xfrm>
          <a:prstGeom prst="rect">
            <a:avLst/>
          </a:prstGeom>
        </p:spPr>
      </p:pic>
      <p:sp>
        <p:nvSpPr>
          <p:cNvPr id="7" name="Right Arrow 6"/>
          <p:cNvSpPr/>
          <p:nvPr/>
        </p:nvSpPr>
        <p:spPr>
          <a:xfrm rot="18793916">
            <a:off x="2152722" y="2196642"/>
            <a:ext cx="822960" cy="822960"/>
          </a:xfrm>
          <a:prstGeom prst="rightArrow">
            <a:avLst/>
          </a:prstGeom>
          <a:solidFill>
            <a:srgbClr val="AFF19A"/>
          </a:solidFill>
          <a:ln>
            <a:solidFill>
              <a:srgbClr val="AFF19A"/>
            </a:solidFill>
          </a:ln>
        </p:spPr>
        <p:style>
          <a:lnRef idx="1">
            <a:schemeClr val="accent1"/>
          </a:lnRef>
          <a:fillRef idx="3">
            <a:schemeClr val="accent1"/>
          </a:fillRef>
          <a:effectRef idx="2">
            <a:schemeClr val="accent1"/>
          </a:effectRef>
          <a:fontRef idx="minor">
            <a:schemeClr val="lt1"/>
          </a:fontRef>
        </p:style>
      </p:sp>
      <p:sp>
        <p:nvSpPr>
          <p:cNvPr id="8" name="Right Arrow 7"/>
          <p:cNvSpPr/>
          <p:nvPr/>
        </p:nvSpPr>
        <p:spPr>
          <a:xfrm rot="3108643">
            <a:off x="6469745" y="2275050"/>
            <a:ext cx="822960" cy="822960"/>
          </a:xfrm>
          <a:prstGeom prst="rightArrow">
            <a:avLst/>
          </a:prstGeom>
          <a:solidFill>
            <a:srgbClr val="AFF19A"/>
          </a:solidFill>
          <a:ln>
            <a:solidFill>
              <a:srgbClr val="AFF19A"/>
            </a:solidFill>
          </a:ln>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a:blip r:embed="rId5"/>
          <a:stretch>
            <a:fillRect/>
          </a:stretch>
        </p:blipFill>
        <p:spPr>
          <a:xfrm>
            <a:off x="291236" y="3316765"/>
            <a:ext cx="2763778" cy="22513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Beta</a:t>
            </a:r>
            <a:endParaRPr lang="en-US" dirty="0"/>
          </a:p>
        </p:txBody>
      </p:sp>
      <p:sp>
        <p:nvSpPr>
          <p:cNvPr id="3" name="Content Placeholder 2"/>
          <p:cNvSpPr>
            <a:spLocks noGrp="1"/>
          </p:cNvSpPr>
          <p:nvPr>
            <p:ph idx="1"/>
          </p:nvPr>
        </p:nvSpPr>
        <p:spPr/>
        <p:txBody>
          <a:bodyPr/>
          <a:lstStyle/>
          <a:p>
            <a:pPr>
              <a:buNone/>
            </a:pPr>
            <a:r>
              <a:rPr lang="en-US" dirty="0" smtClean="0"/>
              <a:t>60 Users</a:t>
            </a:r>
          </a:p>
          <a:p>
            <a:pPr>
              <a:buNone/>
            </a:pPr>
            <a:r>
              <a:rPr lang="en-US" dirty="0" smtClean="0"/>
              <a:t>	-Flock Tag, Ribbon, </a:t>
            </a:r>
            <a:r>
              <a:rPr lang="en-US" dirty="0" err="1" smtClean="0"/>
              <a:t>Forix</a:t>
            </a:r>
            <a:r>
              <a:rPr lang="en-US" dirty="0" smtClean="0"/>
              <a:t> Solutions</a:t>
            </a:r>
          </a:p>
          <a:p>
            <a:pPr>
              <a:buNone/>
            </a:pPr>
            <a:endParaRPr lang="en-US" dirty="0" smtClean="0"/>
          </a:p>
          <a:p>
            <a:pPr>
              <a:buNone/>
            </a:pPr>
            <a:r>
              <a:rPr lang="en-US" dirty="0" smtClean="0"/>
              <a:t>Expanding to Web and Android</a:t>
            </a:r>
          </a:p>
          <a:p>
            <a:pPr>
              <a:buNone/>
            </a:pPr>
            <a:r>
              <a:rPr lang="en-US" dirty="0" smtClean="0"/>
              <a:t>Great response on the design and vision</a:t>
            </a:r>
          </a:p>
          <a:p>
            <a:pPr>
              <a:buNone/>
            </a:pPr>
            <a:endParaRPr lang="en-US" dirty="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1387</TotalTime>
  <Words>611</Words>
  <Application>Microsoft Macintosh PowerPoint</Application>
  <PresentationFormat>On-screen Show (4:3)</PresentationFormat>
  <Paragraphs>70</Paragraphs>
  <Slides>14</Slides>
  <Notes>14</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AnnoTree</vt:lpstr>
      <vt:lpstr>Private Beta</vt:lpstr>
      <vt:lpstr>Slide 10</vt:lpstr>
      <vt:lpstr>Slide 11</vt:lpstr>
      <vt:lpstr>Slide 12</vt:lpstr>
      <vt:lpstr>Slide 13</vt:lpstr>
      <vt:lpstr>Slide 14</vt:lpstr>
    </vt:vector>
  </TitlesOfParts>
  <Company>U of Michigan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af afe</dc:creator>
  <cp:lastModifiedBy>af afe</cp:lastModifiedBy>
  <cp:revision>41</cp:revision>
  <dcterms:created xsi:type="dcterms:W3CDTF">2013-08-12T22:15:01Z</dcterms:created>
  <dcterms:modified xsi:type="dcterms:W3CDTF">2013-08-13T21:22:41Z</dcterms:modified>
</cp:coreProperties>
</file>