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82" r:id="rId2"/>
    <p:sldId id="272" r:id="rId3"/>
    <p:sldId id="273" r:id="rId4"/>
    <p:sldId id="278" r:id="rId5"/>
    <p:sldId id="274" r:id="rId6"/>
    <p:sldId id="275" r:id="rId7"/>
    <p:sldId id="279" r:id="rId8"/>
    <p:sldId id="266" r:id="rId9"/>
    <p:sldId id="281" r:id="rId10"/>
    <p:sldId id="258" r:id="rId11"/>
    <p:sldId id="276" r:id="rId12"/>
    <p:sldId id="280" r:id="rId13"/>
    <p:sldId id="259" r:id="rId14"/>
    <p:sldId id="257" r:id="rId15"/>
    <p:sldId id="260" r:id="rId16"/>
    <p:sldId id="261" r:id="rId17"/>
    <p:sldId id="283" r:id="rId18"/>
    <p:sldId id="264" r:id="rId19"/>
    <p:sldId id="265" r:id="rId20"/>
    <p:sldId id="284"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79" autoAdjust="0"/>
    <p:restoredTop sz="94660"/>
  </p:normalViewPr>
  <p:slideViewPr>
    <p:cSldViewPr snapToGrid="0">
      <p:cViewPr varScale="1">
        <p:scale>
          <a:sx n="103" d="100"/>
          <a:sy n="103" d="100"/>
        </p:scale>
        <p:origin x="132"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1FBE9-7B20-4954-B28E-B4AF26165AD3}" type="datetimeFigureOut">
              <a:rPr lang="zh-CN" altLang="en-US" smtClean="0"/>
              <a:t>2024/5/14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C22F9-CDD1-4166-8932-2A48B28C99D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0057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0791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custDataLst>
              <p:tags r:id="rId1"/>
            </p:custDataLst>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custDataLst>
              <p:tags r:id="rId1"/>
            </p:custDataLst>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custDataLst>
              <p:tags r:id="rId1"/>
            </p:custDataLst>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custDataLst>
              <p:tags r:id="rId1"/>
            </p:custDataLst>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准版-内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0" name="直接连接符 9"/>
          <p:cNvCxnSpPr/>
          <p:nvPr userDrawn="1"/>
        </p:nvCxnSpPr>
        <p:spPr>
          <a:xfrm>
            <a:off x="438483" y="659459"/>
            <a:ext cx="11424654" cy="0"/>
          </a:xfrm>
          <a:prstGeom prst="line">
            <a:avLst/>
          </a:prstGeom>
          <a:ln w="9525">
            <a:solidFill>
              <a:srgbClr val="2E8EF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344583" y="666211"/>
            <a:ext cx="1622609" cy="0"/>
          </a:xfrm>
          <a:prstGeom prst="line">
            <a:avLst/>
          </a:prstGeom>
          <a:ln w="31750">
            <a:solidFill>
              <a:srgbClr val="2E8EF3"/>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3"/>
          <a:stretch>
            <a:fillRect/>
          </a:stretch>
        </p:blipFill>
        <p:spPr>
          <a:xfrm>
            <a:off x="10415455" y="443002"/>
            <a:ext cx="1449864" cy="132904"/>
          </a:xfrm>
          <a:prstGeom prst="rect">
            <a:avLst/>
          </a:prstGeom>
        </p:spPr>
      </p:pic>
      <p:cxnSp>
        <p:nvCxnSpPr>
          <p:cNvPr id="17" name="直接连接符 16"/>
          <p:cNvCxnSpPr/>
          <p:nvPr userDrawn="1"/>
        </p:nvCxnSpPr>
        <p:spPr>
          <a:xfrm>
            <a:off x="344583" y="6681836"/>
            <a:ext cx="9901518" cy="0"/>
          </a:xfrm>
          <a:prstGeom prst="line">
            <a:avLst/>
          </a:prstGeom>
          <a:ln w="9525" cap="rnd">
            <a:solidFill>
              <a:srgbClr val="2E8EF3"/>
            </a:solidFill>
            <a:round/>
            <a:tailEnd type="diamond" w="sm" len="sm"/>
          </a:ln>
        </p:spPr>
        <p:style>
          <a:lnRef idx="1">
            <a:schemeClr val="accent1"/>
          </a:lnRef>
          <a:fillRef idx="0">
            <a:schemeClr val="accent1"/>
          </a:fillRef>
          <a:effectRef idx="0">
            <a:schemeClr val="accent1"/>
          </a:effectRef>
          <a:fontRef idx="minor">
            <a:schemeClr val="tx1"/>
          </a:fontRef>
        </p:style>
      </p:cxnSp>
      <p:sp>
        <p:nvSpPr>
          <p:cNvPr id="18" name="文本框 17"/>
          <p:cNvSpPr txBox="1"/>
          <p:nvPr userDrawn="1"/>
        </p:nvSpPr>
        <p:spPr>
          <a:xfrm>
            <a:off x="10619365" y="6533530"/>
            <a:ext cx="1345372" cy="230832"/>
          </a:xfrm>
          <a:prstGeom prst="rect">
            <a:avLst/>
          </a:prstGeom>
          <a:noFill/>
        </p:spPr>
        <p:txBody>
          <a:bodyPr wrap="square" rtlCol="0">
            <a:spAutoFit/>
          </a:bodyPr>
          <a:lstStyle/>
          <a:p>
            <a:pPr algn="dist"/>
            <a:r>
              <a:rPr lang="zh-CN" altLang="en-US" sz="900" i="1" dirty="0">
                <a:solidFill>
                  <a:srgbClr val="2E8EF3"/>
                </a:solidFill>
                <a:latin typeface="微软雅黑" panose="020B0503020204020204" pitchFamily="34" charset="-122"/>
                <a:ea typeface="微软雅黑" panose="020B0503020204020204" pitchFamily="34" charset="-122"/>
              </a:rPr>
              <a:t>数字建筑平台服务商</a:t>
            </a:r>
          </a:p>
        </p:txBody>
      </p:sp>
      <p:pic>
        <p:nvPicPr>
          <p:cNvPr id="19" name="图片 18"/>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165080" y="6261934"/>
            <a:ext cx="624908" cy="596066"/>
          </a:xfrm>
          <a:prstGeom prst="rect">
            <a:avLst/>
          </a:prstGeom>
        </p:spPr>
      </p:pic>
      <p:sp>
        <p:nvSpPr>
          <p:cNvPr id="3" name="圆角矩形 2"/>
          <p:cNvSpPr/>
          <p:nvPr userDrawn="1"/>
        </p:nvSpPr>
        <p:spPr>
          <a:xfrm>
            <a:off x="344583" y="179722"/>
            <a:ext cx="396184" cy="396184"/>
          </a:xfrm>
          <a:prstGeom prst="roundRect">
            <a:avLst>
              <a:gd name="adj" fmla="val 11022"/>
            </a:avLst>
          </a:prstGeom>
          <a:solidFill>
            <a:srgbClr val="2E8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rotWithShape="1">
          <a:blip r:embed="rId6" cstate="print">
            <a:biLevel thresh="50000"/>
            <a:extLst>
              <a:ext uri="{28A0092B-C50C-407E-A947-70E740481C1C}">
                <a14:useLocalDpi xmlns:a14="http://schemas.microsoft.com/office/drawing/2010/main" val="0"/>
              </a:ext>
            </a:extLst>
          </a:blip>
          <a:srcRect l="4622" t="7351" r="7627" b="7915"/>
          <a:stretch>
            <a:fillRect/>
          </a:stretch>
        </p:blipFill>
        <p:spPr>
          <a:xfrm>
            <a:off x="382337" y="252401"/>
            <a:ext cx="327026" cy="250826"/>
          </a:xfrm>
          <a:prstGeom prst="rect">
            <a:avLst/>
          </a:prstGeom>
        </p:spPr>
      </p:pic>
      <p:sp>
        <p:nvSpPr>
          <p:cNvPr id="21" name="标题 1"/>
          <p:cNvSpPr>
            <a:spLocks noGrp="1"/>
          </p:cNvSpPr>
          <p:nvPr>
            <p:ph type="title"/>
          </p:nvPr>
        </p:nvSpPr>
        <p:spPr>
          <a:xfrm>
            <a:off x="856363" y="86456"/>
            <a:ext cx="9446705" cy="579755"/>
          </a:xfrm>
        </p:spPr>
        <p:txBody>
          <a:bodyPr>
            <a:normAutofit/>
          </a:bodyPr>
          <a:lstStyle>
            <a:lvl1pPr>
              <a:defRPr sz="2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准版-内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0" name="直接连接符 9"/>
          <p:cNvCxnSpPr/>
          <p:nvPr userDrawn="1"/>
        </p:nvCxnSpPr>
        <p:spPr>
          <a:xfrm>
            <a:off x="438483" y="659459"/>
            <a:ext cx="11424654" cy="0"/>
          </a:xfrm>
          <a:prstGeom prst="line">
            <a:avLst/>
          </a:prstGeom>
          <a:ln w="9525">
            <a:solidFill>
              <a:srgbClr val="2E8EF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344583" y="666211"/>
            <a:ext cx="1622609" cy="0"/>
          </a:xfrm>
          <a:prstGeom prst="line">
            <a:avLst/>
          </a:prstGeom>
          <a:ln w="31750">
            <a:solidFill>
              <a:srgbClr val="2E8EF3"/>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3"/>
          <a:stretch>
            <a:fillRect/>
          </a:stretch>
        </p:blipFill>
        <p:spPr>
          <a:xfrm>
            <a:off x="10415455" y="443002"/>
            <a:ext cx="1449864" cy="132904"/>
          </a:xfrm>
          <a:prstGeom prst="rect">
            <a:avLst/>
          </a:prstGeom>
        </p:spPr>
      </p:pic>
      <p:cxnSp>
        <p:nvCxnSpPr>
          <p:cNvPr id="17" name="直接连接符 16"/>
          <p:cNvCxnSpPr/>
          <p:nvPr userDrawn="1"/>
        </p:nvCxnSpPr>
        <p:spPr>
          <a:xfrm>
            <a:off x="344583" y="6681836"/>
            <a:ext cx="9901518" cy="0"/>
          </a:xfrm>
          <a:prstGeom prst="line">
            <a:avLst/>
          </a:prstGeom>
          <a:ln w="9525" cap="rnd">
            <a:solidFill>
              <a:srgbClr val="2E8EF3"/>
            </a:solidFill>
            <a:round/>
            <a:tailEnd type="diamond" w="sm" len="sm"/>
          </a:ln>
        </p:spPr>
        <p:style>
          <a:lnRef idx="1">
            <a:schemeClr val="accent1"/>
          </a:lnRef>
          <a:fillRef idx="0">
            <a:schemeClr val="accent1"/>
          </a:fillRef>
          <a:effectRef idx="0">
            <a:schemeClr val="accent1"/>
          </a:effectRef>
          <a:fontRef idx="minor">
            <a:schemeClr val="tx1"/>
          </a:fontRef>
        </p:style>
      </p:cxnSp>
      <p:sp>
        <p:nvSpPr>
          <p:cNvPr id="18" name="文本框 17"/>
          <p:cNvSpPr txBox="1"/>
          <p:nvPr userDrawn="1"/>
        </p:nvSpPr>
        <p:spPr>
          <a:xfrm>
            <a:off x="10563485" y="6528450"/>
            <a:ext cx="1345372" cy="2308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900" b="0" i="1" u="none" strike="noStrike" kern="1200" cap="none" spc="0" normalizeH="0" baseline="0" noProof="0" dirty="0">
                <a:ln>
                  <a:noFill/>
                </a:ln>
                <a:solidFill>
                  <a:srgbClr val="2E8EF3"/>
                </a:solidFill>
                <a:effectLst/>
                <a:uLnTx/>
                <a:uFillTx/>
                <a:latin typeface="微软雅黑" panose="020B0703020204020201" pitchFamily="34" charset="-122"/>
                <a:ea typeface="微软雅黑" panose="020B0703020204020201" pitchFamily="34" charset="-122"/>
                <a:cs typeface="+mn-cs"/>
              </a:rPr>
              <a:t>数字建筑平台服务商</a:t>
            </a:r>
          </a:p>
        </p:txBody>
      </p:sp>
      <p:pic>
        <p:nvPicPr>
          <p:cNvPr id="19" name="图片 18"/>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205461" y="6339217"/>
            <a:ext cx="543886" cy="518783"/>
          </a:xfrm>
          <a:prstGeom prst="rect">
            <a:avLst/>
          </a:prstGeom>
        </p:spPr>
      </p:pic>
      <p:sp>
        <p:nvSpPr>
          <p:cNvPr id="3" name="圆角矩形 2"/>
          <p:cNvSpPr/>
          <p:nvPr userDrawn="1"/>
        </p:nvSpPr>
        <p:spPr>
          <a:xfrm>
            <a:off x="344583" y="179722"/>
            <a:ext cx="396184" cy="396184"/>
          </a:xfrm>
          <a:prstGeom prst="roundRect">
            <a:avLst>
              <a:gd name="adj" fmla="val 11022"/>
            </a:avLst>
          </a:prstGeom>
          <a:solidFill>
            <a:srgbClr val="2E8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userDrawn="1"/>
        </p:nvPicPr>
        <p:blipFill rotWithShape="1">
          <a:blip r:embed="rId6" cstate="print">
            <a:biLevel thresh="50000"/>
            <a:extLst>
              <a:ext uri="{28A0092B-C50C-407E-A947-70E740481C1C}">
                <a14:useLocalDpi xmlns:a14="http://schemas.microsoft.com/office/drawing/2010/main" val="0"/>
              </a:ext>
            </a:extLst>
          </a:blip>
          <a:srcRect l="4622" t="7351" r="7627" b="7915"/>
          <a:stretch>
            <a:fillRect/>
          </a:stretch>
        </p:blipFill>
        <p:spPr>
          <a:xfrm>
            <a:off x="382337" y="252401"/>
            <a:ext cx="327026" cy="250826"/>
          </a:xfrm>
          <a:prstGeom prst="rect">
            <a:avLst/>
          </a:prstGeom>
        </p:spPr>
      </p:pic>
      <p:sp>
        <p:nvSpPr>
          <p:cNvPr id="21" name="标题 1"/>
          <p:cNvSpPr>
            <a:spLocks noGrp="1"/>
          </p:cNvSpPr>
          <p:nvPr>
            <p:ph type="title"/>
          </p:nvPr>
        </p:nvSpPr>
        <p:spPr>
          <a:xfrm>
            <a:off x="856363" y="86456"/>
            <a:ext cx="9446705" cy="579755"/>
          </a:xfrm>
        </p:spPr>
        <p:txBody>
          <a:bodyPr>
            <a:normAutofit/>
          </a:bodyPr>
          <a:lstStyle>
            <a:lvl1pPr>
              <a:defRPr sz="2800" b="1">
                <a:latin typeface="微软雅黑" panose="020B0703020204020201" pitchFamily="34" charset="-122"/>
                <a:ea typeface="微软雅黑" panose="020B0703020204020201" pitchFamily="34" charset="-122"/>
              </a:defRPr>
            </a:lvl1pPr>
          </a:lstStyle>
          <a:p>
            <a:r>
              <a:rPr lang="zh-CN" altLang="en-US" dirty="0"/>
              <a:t>单击此处编辑母版标题样式</a:t>
            </a:r>
          </a:p>
        </p:txBody>
      </p:sp>
      <p:sp>
        <p:nvSpPr>
          <p:cNvPr id="5" name="内容占位符 4"/>
          <p:cNvSpPr>
            <a:spLocks noGrp="1"/>
          </p:cNvSpPr>
          <p:nvPr>
            <p:ph sz="quarter" idx="10" hasCustomPrompt="1"/>
          </p:nvPr>
        </p:nvSpPr>
        <p:spPr>
          <a:xfrm>
            <a:off x="856363" y="895462"/>
            <a:ext cx="10654918" cy="5410490"/>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608153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准版-内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0" name="直接连接符 9"/>
          <p:cNvCxnSpPr/>
          <p:nvPr userDrawn="1"/>
        </p:nvCxnSpPr>
        <p:spPr>
          <a:xfrm>
            <a:off x="438483" y="659459"/>
            <a:ext cx="11424654" cy="0"/>
          </a:xfrm>
          <a:prstGeom prst="line">
            <a:avLst/>
          </a:prstGeom>
          <a:ln w="9525">
            <a:solidFill>
              <a:srgbClr val="2E8EF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344583" y="666211"/>
            <a:ext cx="1622609" cy="0"/>
          </a:xfrm>
          <a:prstGeom prst="line">
            <a:avLst/>
          </a:prstGeom>
          <a:ln w="31750">
            <a:solidFill>
              <a:srgbClr val="2E8EF3"/>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3"/>
          <a:stretch>
            <a:fillRect/>
          </a:stretch>
        </p:blipFill>
        <p:spPr>
          <a:xfrm>
            <a:off x="10415455" y="443002"/>
            <a:ext cx="1449864" cy="132904"/>
          </a:xfrm>
          <a:prstGeom prst="rect">
            <a:avLst/>
          </a:prstGeom>
        </p:spPr>
      </p:pic>
      <p:cxnSp>
        <p:nvCxnSpPr>
          <p:cNvPr id="17" name="直接连接符 16"/>
          <p:cNvCxnSpPr/>
          <p:nvPr userDrawn="1"/>
        </p:nvCxnSpPr>
        <p:spPr>
          <a:xfrm>
            <a:off x="344583" y="6681836"/>
            <a:ext cx="9901518" cy="0"/>
          </a:xfrm>
          <a:prstGeom prst="line">
            <a:avLst/>
          </a:prstGeom>
          <a:ln w="9525" cap="rnd">
            <a:solidFill>
              <a:srgbClr val="2E8EF3"/>
            </a:solidFill>
            <a:round/>
            <a:tailEnd type="diamond" w="sm" len="sm"/>
          </a:ln>
        </p:spPr>
        <p:style>
          <a:lnRef idx="1">
            <a:schemeClr val="accent1"/>
          </a:lnRef>
          <a:fillRef idx="0">
            <a:schemeClr val="accent1"/>
          </a:fillRef>
          <a:effectRef idx="0">
            <a:schemeClr val="accent1"/>
          </a:effectRef>
          <a:fontRef idx="minor">
            <a:schemeClr val="tx1"/>
          </a:fontRef>
        </p:style>
      </p:cxnSp>
      <p:sp>
        <p:nvSpPr>
          <p:cNvPr id="18" name="文本框 17"/>
          <p:cNvSpPr txBox="1"/>
          <p:nvPr userDrawn="1"/>
        </p:nvSpPr>
        <p:spPr>
          <a:xfrm>
            <a:off x="10563485" y="6528450"/>
            <a:ext cx="1345372" cy="2308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900" b="0" i="1" u="none" strike="noStrike" kern="1200" cap="none" spc="0" normalizeH="0" baseline="0" noProof="0" dirty="0">
                <a:ln>
                  <a:noFill/>
                </a:ln>
                <a:solidFill>
                  <a:srgbClr val="2E8EF3"/>
                </a:solidFill>
                <a:effectLst/>
                <a:uLnTx/>
                <a:uFillTx/>
                <a:latin typeface="微软雅黑" panose="020B0503020204020204" pitchFamily="34" charset="-122"/>
                <a:ea typeface="微软雅黑" panose="020B0503020204020204" pitchFamily="34" charset="-122"/>
                <a:cs typeface="+mn-cs"/>
              </a:rPr>
              <a:t>数字建筑平台服务商</a:t>
            </a:r>
          </a:p>
        </p:txBody>
      </p:sp>
      <p:pic>
        <p:nvPicPr>
          <p:cNvPr id="19" name="图片 18"/>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205461" y="6339217"/>
            <a:ext cx="543886" cy="518783"/>
          </a:xfrm>
          <a:prstGeom prst="rect">
            <a:avLst/>
          </a:prstGeom>
        </p:spPr>
      </p:pic>
      <p:sp>
        <p:nvSpPr>
          <p:cNvPr id="3" name="圆角矩形 2"/>
          <p:cNvSpPr/>
          <p:nvPr userDrawn="1"/>
        </p:nvSpPr>
        <p:spPr>
          <a:xfrm>
            <a:off x="344583" y="179722"/>
            <a:ext cx="396184" cy="396184"/>
          </a:xfrm>
          <a:prstGeom prst="roundRect">
            <a:avLst>
              <a:gd name="adj" fmla="val 11022"/>
            </a:avLst>
          </a:prstGeom>
          <a:solidFill>
            <a:srgbClr val="2E8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userDrawn="1"/>
        </p:nvPicPr>
        <p:blipFill rotWithShape="1">
          <a:blip r:embed="rId6" cstate="print">
            <a:biLevel thresh="50000"/>
            <a:extLst>
              <a:ext uri="{28A0092B-C50C-407E-A947-70E740481C1C}">
                <a14:useLocalDpi xmlns:a14="http://schemas.microsoft.com/office/drawing/2010/main" val="0"/>
              </a:ext>
            </a:extLst>
          </a:blip>
          <a:srcRect l="4622" t="7351" r="7627" b="7915"/>
          <a:stretch>
            <a:fillRect/>
          </a:stretch>
        </p:blipFill>
        <p:spPr>
          <a:xfrm>
            <a:off x="382337" y="252401"/>
            <a:ext cx="327026" cy="250826"/>
          </a:xfrm>
          <a:prstGeom prst="rect">
            <a:avLst/>
          </a:prstGeom>
        </p:spPr>
      </p:pic>
      <p:sp>
        <p:nvSpPr>
          <p:cNvPr id="21" name="标题 1"/>
          <p:cNvSpPr>
            <a:spLocks noGrp="1"/>
          </p:cNvSpPr>
          <p:nvPr>
            <p:ph type="title"/>
          </p:nvPr>
        </p:nvSpPr>
        <p:spPr>
          <a:xfrm>
            <a:off x="856363" y="86456"/>
            <a:ext cx="9446705" cy="579755"/>
          </a:xfrm>
        </p:spPr>
        <p:txBody>
          <a:bodyPr>
            <a:normAutofit/>
          </a:bodyPr>
          <a:lstStyle>
            <a:lvl1pPr>
              <a:defRPr sz="2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内容占位符 4"/>
          <p:cNvSpPr>
            <a:spLocks noGrp="1"/>
          </p:cNvSpPr>
          <p:nvPr>
            <p:ph sz="quarter" idx="10" hasCustomPrompt="1"/>
          </p:nvPr>
        </p:nvSpPr>
        <p:spPr>
          <a:xfrm>
            <a:off x="856363" y="895462"/>
            <a:ext cx="10654918" cy="5410490"/>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15046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准版-目录">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7910" r="6029"/>
          <a:stretch>
            <a:fillRect/>
          </a:stretch>
        </p:blipFill>
        <p:spPr>
          <a:xfrm>
            <a:off x="-1511" y="522399"/>
            <a:ext cx="3843261" cy="5118005"/>
          </a:xfrm>
          <a:prstGeom prst="rect">
            <a:avLst/>
          </a:prstGeom>
        </p:spPr>
      </p:pic>
      <p:sp>
        <p:nvSpPr>
          <p:cNvPr id="37" name="矩形 36"/>
          <p:cNvSpPr/>
          <p:nvPr userDrawn="1"/>
        </p:nvSpPr>
        <p:spPr>
          <a:xfrm rot="5400000">
            <a:off x="469582" y="3372168"/>
            <a:ext cx="6880223" cy="135891"/>
          </a:xfrm>
          <a:prstGeom prst="rect">
            <a:avLst/>
          </a:prstGeom>
          <a:solidFill>
            <a:srgbClr val="76AF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userDrawn="1"/>
        </p:nvSpPr>
        <p:spPr>
          <a:xfrm>
            <a:off x="4094511" y="1493369"/>
            <a:ext cx="2389372" cy="584775"/>
          </a:xfrm>
          <a:prstGeom prst="rect">
            <a:avLst/>
          </a:prstGeom>
          <a:noFill/>
        </p:spPr>
        <p:txBody>
          <a:bodyPr wrap="none" rtlCol="0">
            <a:spAutoFit/>
          </a:bodyPr>
          <a:lstStyle/>
          <a:p>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4024661" y="662372"/>
            <a:ext cx="1479892" cy="769441"/>
          </a:xfrm>
          <a:prstGeom prst="rect">
            <a:avLst/>
          </a:prstGeom>
          <a:noFill/>
        </p:spPr>
        <p:txBody>
          <a:bodyPr wrap="none" rtlCol="0">
            <a:spAutoFit/>
          </a:bodyPr>
          <a:lstStyle/>
          <a:p>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目 录</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0981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C6F132B-3D5E-4F0B-A6A4-B9967D947451}"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959DCB-DDE4-4BC6-A7D8-6E1ED95B92C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F132B-3D5E-4F0B-A6A4-B9967D947451}" type="datetimeFigureOut">
              <a:rPr lang="zh-CN" altLang="en-US" smtClean="0"/>
              <a:t>2024/5/14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59DCB-DDE4-4BC6-A7D8-6E1ED95B92C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hyperlink" Target="https://zhuanlan.zhihu.com/p/657827660" TargetMode="External"/><Relationship Id="rId5" Type="http://schemas.openxmlformats.org/officeDocument/2006/relationships/hyperlink" Target="https://zhuanlan.zhihu.com/p/680517874" TargetMode="External"/><Relationship Id="rId4" Type="http://schemas.openxmlformats.org/officeDocument/2006/relationships/hyperlink" Target="https://github.com/FlagOpen/FlagEmbedding/blob/master/examples/finetune/README.m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3.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5473496" y="2857403"/>
            <a:ext cx="3937001" cy="19945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1" indent="0">
              <a:lnSpc>
                <a:spcPct val="150000"/>
              </a:lnSpc>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、法律法规数据库</a:t>
            </a:r>
            <a:endParaRPr lang="en-US" altLang="zh-CN" dirty="0" smtClean="0">
              <a:latin typeface="微软雅黑" panose="020B0503020204020204" pitchFamily="34" charset="-122"/>
              <a:ea typeface="微软雅黑" panose="020B0503020204020204" pitchFamily="34" charset="-122"/>
            </a:endParaRPr>
          </a:p>
          <a:p>
            <a:pPr marL="514350" lvl="1" indent="0">
              <a:lnSpc>
                <a:spcPct val="150000"/>
              </a:lnSpc>
              <a:buFont typeface="Arial" panose="020B0604020202020204" pitchFamily="34" charset="0"/>
              <a:buNone/>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、规范数据库</a:t>
            </a:r>
            <a:endParaRPr lang="en-US" altLang="zh-CN" dirty="0" smtClean="0">
              <a:latin typeface="微软雅黑" panose="020B0503020204020204" pitchFamily="34" charset="-122"/>
              <a:ea typeface="微软雅黑" panose="020B0503020204020204" pitchFamily="34" charset="-122"/>
            </a:endParaRPr>
          </a:p>
          <a:p>
            <a:pPr marL="514350" lvl="1" indent="0">
              <a:lnSpc>
                <a:spcPct val="150000"/>
              </a:lnSpc>
              <a:buFont typeface="Arial" panose="020B0604020202020204" pitchFamily="34" charset="0"/>
              <a:buNone/>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、优化</a:t>
            </a:r>
            <a:endParaRPr lang="en-US" altLang="zh-CN" dirty="0" smtClean="0">
              <a:latin typeface="微软雅黑" panose="020B0503020204020204" pitchFamily="34" charset="-122"/>
              <a:ea typeface="微软雅黑" panose="020B0503020204020204" pitchFamily="34" charset="-122"/>
            </a:endParaRPr>
          </a:p>
          <a:p>
            <a:pPr marL="514350" lvl="1" indent="0">
              <a:lnSpc>
                <a:spcPct val="150000"/>
              </a:lnSpc>
              <a:buFont typeface="Arial" panose="020B0604020202020204" pitchFamily="34" charset="0"/>
              <a:buNone/>
            </a:pPr>
            <a:endParaRPr lang="en-US" altLang="zh-CN" dirty="0" smtClean="0"/>
          </a:p>
        </p:txBody>
      </p:sp>
    </p:spTree>
    <p:extLst>
      <p:ext uri="{BB962C8B-B14F-4D97-AF65-F5344CB8AC3E}">
        <p14:creationId xmlns:p14="http://schemas.microsoft.com/office/powerpoint/2010/main" val="17826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832485" y="86360"/>
            <a:ext cx="10681970" cy="579755"/>
          </a:xfrm>
        </p:spPr>
        <p:txBody>
          <a:bodyPr>
            <a:normAutofit/>
          </a:bodyPr>
          <a:lstStyle/>
          <a:p>
            <a:r>
              <a:rPr lang="zh-CN" altLang="en-US" dirty="0"/>
              <a:t>优化</a:t>
            </a:r>
            <a:r>
              <a:rPr lang="en-US" altLang="zh-CN" dirty="0"/>
              <a:t>-</a:t>
            </a:r>
            <a:r>
              <a:rPr lang="zh-CN" altLang="en-US" dirty="0" smtClean="0"/>
              <a:t>表征</a:t>
            </a:r>
            <a:r>
              <a:rPr lang="zh-CN" altLang="en-US" dirty="0"/>
              <a:t>优化</a:t>
            </a:r>
            <a:endParaRPr lang="en-US" altLang="zh-CN" dirty="0">
              <a:solidFill>
                <a:schemeClr val="tx1"/>
              </a:solidFill>
              <a:cs typeface="Arial" panose="020B0604020202020204" pitchFamily="34" charset="0"/>
              <a:sym typeface="+mn-ea"/>
            </a:endParaRPr>
          </a:p>
        </p:txBody>
      </p:sp>
      <p:sp>
        <p:nvSpPr>
          <p:cNvPr id="8" name="矩形 7"/>
          <p:cNvSpPr/>
          <p:nvPr/>
        </p:nvSpPr>
        <p:spPr>
          <a:xfrm>
            <a:off x="686557" y="3675516"/>
            <a:ext cx="11104949" cy="2031325"/>
          </a:xfrm>
          <a:prstGeom prst="rect">
            <a:avLst/>
          </a:prstGeom>
          <a:ln>
            <a:solidFill>
              <a:schemeClr val="accent3"/>
            </a:solidFill>
          </a:ln>
        </p:spPr>
        <p:txBody>
          <a:bodyPr wrap="square">
            <a:spAutoFit/>
          </a:bodyPr>
          <a:lstStyle/>
          <a:p>
            <a:r>
              <a:rPr lang="zh-CN" altLang="en-US" dirty="0" smtClean="0"/>
              <a:t>数据格式：</a:t>
            </a:r>
            <a:endParaRPr lang="en-US" altLang="zh-CN" dirty="0" smtClean="0"/>
          </a:p>
          <a:p>
            <a:r>
              <a:rPr lang="en-US" altLang="zh-CN" dirty="0" smtClean="0"/>
              <a:t>{</a:t>
            </a:r>
          </a:p>
          <a:p>
            <a:r>
              <a:rPr lang="zh-CN" altLang="en-US" dirty="0" smtClean="0"/>
              <a:t>  "query" : </a:t>
            </a:r>
            <a:r>
              <a:rPr lang="zh-CN" altLang="en-US" dirty="0"/>
              <a:t>"</a:t>
            </a:r>
            <a:r>
              <a:rPr lang="zh-CN" altLang="en-US" dirty="0" smtClean="0"/>
              <a:t>五</a:t>
            </a:r>
            <a:r>
              <a:rPr lang="zh-CN" altLang="en-US" dirty="0"/>
              <a:t>个</a:t>
            </a:r>
            <a:r>
              <a:rPr lang="zh-CN" altLang="en-US" dirty="0" smtClean="0"/>
              <a:t>女生穿着</a:t>
            </a:r>
            <a:r>
              <a:rPr lang="zh-CN" altLang="en-US" dirty="0"/>
              <a:t>人字拖沿着海滩散步</a:t>
            </a:r>
            <a:r>
              <a:rPr lang="zh-CN" altLang="en-US" dirty="0" smtClean="0"/>
              <a:t>。</a:t>
            </a:r>
            <a:r>
              <a:rPr lang="zh-CN" altLang="en-US" dirty="0"/>
              <a:t> " </a:t>
            </a:r>
            <a:r>
              <a:rPr lang="zh-CN" altLang="en-US" dirty="0" smtClean="0"/>
              <a:t>，</a:t>
            </a:r>
            <a:endParaRPr lang="en-US" altLang="zh-CN" dirty="0" smtClean="0"/>
          </a:p>
          <a:p>
            <a:r>
              <a:rPr lang="zh-CN" altLang="en-US" dirty="0" smtClean="0"/>
              <a:t>  "pos" : [</a:t>
            </a:r>
            <a:r>
              <a:rPr lang="zh-CN" altLang="en-US" dirty="0"/>
              <a:t>"</a:t>
            </a:r>
            <a:r>
              <a:rPr lang="zh-CN" altLang="en-US" dirty="0" smtClean="0"/>
              <a:t>有一些</a:t>
            </a:r>
            <a:r>
              <a:rPr lang="zh-CN" altLang="en-US" dirty="0"/>
              <a:t>穿着人字拖的</a:t>
            </a:r>
            <a:r>
              <a:rPr lang="zh-CN" altLang="en-US" dirty="0" smtClean="0"/>
              <a:t>女生正在</a:t>
            </a:r>
            <a:r>
              <a:rPr lang="zh-CN" altLang="en-US" dirty="0"/>
              <a:t>海滩上</a:t>
            </a:r>
            <a:r>
              <a:rPr lang="zh-CN" altLang="en-US" dirty="0" smtClean="0"/>
              <a:t>散步。</a:t>
            </a:r>
            <a:r>
              <a:rPr lang="zh-CN" altLang="en-US" dirty="0"/>
              <a:t> "</a:t>
            </a:r>
            <a:r>
              <a:rPr lang="zh-CN" altLang="en-US" dirty="0" smtClean="0"/>
              <a:t>], </a:t>
            </a:r>
            <a:endParaRPr lang="en-US" altLang="zh-CN" dirty="0" smtClean="0"/>
          </a:p>
          <a:p>
            <a:r>
              <a:rPr lang="zh-CN" altLang="en-US" dirty="0" smtClean="0"/>
              <a:t>  “neg” : [“有四</a:t>
            </a:r>
            <a:r>
              <a:rPr lang="zh-CN" altLang="en-US" dirty="0"/>
              <a:t>个</a:t>
            </a:r>
            <a:r>
              <a:rPr lang="zh-CN" altLang="en-US" dirty="0" smtClean="0"/>
              <a:t>女生坐</a:t>
            </a:r>
            <a:r>
              <a:rPr lang="zh-CN" altLang="en-US" dirty="0"/>
              <a:t>在海滩</a:t>
            </a:r>
            <a:r>
              <a:rPr lang="zh-CN" altLang="en-US" dirty="0" smtClean="0"/>
              <a:t>上”, “ </a:t>
            </a:r>
            <a:r>
              <a:rPr lang="en-US" altLang="zh-CN" dirty="0"/>
              <a:t>1996</a:t>
            </a:r>
            <a:r>
              <a:rPr lang="zh-CN" altLang="en-US" dirty="0"/>
              <a:t>年进行了一次</a:t>
            </a:r>
            <a:r>
              <a:rPr lang="zh-CN" altLang="en-US" dirty="0" smtClean="0"/>
              <a:t>改革。”, “她</a:t>
            </a:r>
            <a:r>
              <a:rPr lang="zh-CN" altLang="en-US" dirty="0"/>
              <a:t>不会去法庭澄清自己的记录。 </a:t>
            </a:r>
            <a:r>
              <a:rPr lang="zh-CN" altLang="en-US" dirty="0" smtClean="0"/>
              <a:t>”,       "</a:t>
            </a:r>
            <a:r>
              <a:rPr lang="zh-CN" altLang="en-US" dirty="0"/>
              <a:t>那个男人在谈论夏威夷。 "</a:t>
            </a:r>
            <a:r>
              <a:rPr lang="zh-CN" altLang="en-US" dirty="0" smtClean="0"/>
              <a:t>]</a:t>
            </a:r>
            <a:endParaRPr lang="en-US" altLang="zh-CN" dirty="0" smtClean="0"/>
          </a:p>
          <a:p>
            <a:r>
              <a:rPr lang="zh-CN" altLang="en-US" dirty="0" smtClean="0"/>
              <a:t>}</a:t>
            </a:r>
            <a:endParaRPr lang="zh-CN" altLang="en-US" dirty="0"/>
          </a:p>
        </p:txBody>
      </p:sp>
      <p:sp>
        <p:nvSpPr>
          <p:cNvPr id="9" name="矩形 8"/>
          <p:cNvSpPr/>
          <p:nvPr/>
        </p:nvSpPr>
        <p:spPr>
          <a:xfrm>
            <a:off x="569596" y="5758406"/>
            <a:ext cx="9563227" cy="1200329"/>
          </a:xfrm>
          <a:prstGeom prst="rect">
            <a:avLst/>
          </a:prstGeom>
        </p:spPr>
        <p:txBody>
          <a:bodyPr wrap="square">
            <a:spAutoFit/>
          </a:bodyPr>
          <a:lstStyle/>
          <a:p>
            <a:r>
              <a:rPr lang="zh-CN" altLang="en-US" dirty="0">
                <a:hlinkClick r:id="rId4"/>
              </a:rPr>
              <a:t>https://github.com/FlagOpen/FlagEmbedding/blob/master/examples/finetune/README.</a:t>
            </a:r>
            <a:r>
              <a:rPr lang="zh-CN" altLang="en-US" dirty="0" smtClean="0">
                <a:hlinkClick r:id="rId4"/>
              </a:rPr>
              <a:t>md</a:t>
            </a:r>
            <a:endParaRPr lang="en-US" altLang="zh-CN" dirty="0" smtClean="0"/>
          </a:p>
          <a:p>
            <a:r>
              <a:rPr lang="en-US" altLang="zh-CN" dirty="0">
                <a:hlinkClick r:id="rId5"/>
              </a:rPr>
              <a:t>https://</a:t>
            </a:r>
            <a:r>
              <a:rPr lang="en-US" altLang="zh-CN" dirty="0" smtClean="0">
                <a:hlinkClick r:id="rId5"/>
              </a:rPr>
              <a:t>zhuanlan.zhihu.com/p/680517874</a:t>
            </a:r>
            <a:r>
              <a:rPr lang="en-US" altLang="zh-CN" dirty="0"/>
              <a:t>     </a:t>
            </a:r>
            <a:r>
              <a:rPr lang="en-US" altLang="zh-CN" dirty="0">
                <a:hlinkClick r:id="rId6"/>
              </a:rPr>
              <a:t>https://</a:t>
            </a:r>
            <a:r>
              <a:rPr lang="en-US" altLang="zh-CN" dirty="0" smtClean="0">
                <a:hlinkClick r:id="rId6"/>
              </a:rPr>
              <a:t>zhuanlan.zhihu.com/p/657827660</a:t>
            </a:r>
            <a:endParaRPr lang="en-US" altLang="zh-CN" dirty="0" smtClean="0"/>
          </a:p>
          <a:p>
            <a:endParaRPr lang="en-US" altLang="zh-CN" dirty="0" smtClean="0"/>
          </a:p>
          <a:p>
            <a:endParaRPr lang="zh-CN" altLang="en-US" dirty="0"/>
          </a:p>
        </p:txBody>
      </p:sp>
      <p:sp>
        <p:nvSpPr>
          <p:cNvPr id="10" name="矩形 9"/>
          <p:cNvSpPr/>
          <p:nvPr/>
        </p:nvSpPr>
        <p:spPr>
          <a:xfrm>
            <a:off x="569597" y="6372456"/>
            <a:ext cx="9563227" cy="646331"/>
          </a:xfrm>
          <a:prstGeom prst="rect">
            <a:avLst/>
          </a:prstGeom>
        </p:spPr>
        <p:txBody>
          <a:bodyPr wrap="square">
            <a:spAutoFit/>
          </a:bodyPr>
          <a:lstStyle/>
          <a:p>
            <a:r>
              <a:rPr lang="zh-CN" altLang="en-US" dirty="0" smtClean="0">
                <a:solidFill>
                  <a:srgbClr val="191B1F"/>
                </a:solidFill>
                <a:latin typeface="-apple-system"/>
              </a:rPr>
              <a:t>正负</a:t>
            </a:r>
            <a:r>
              <a:rPr lang="zh-CN" altLang="en-US" dirty="0">
                <a:solidFill>
                  <a:srgbClr val="191B1F"/>
                </a:solidFill>
                <a:latin typeface="-apple-system"/>
              </a:rPr>
              <a:t>例的挖掘十分重要，数量控制在</a:t>
            </a:r>
            <a:r>
              <a:rPr lang="en-US" altLang="zh-CN" dirty="0">
                <a:solidFill>
                  <a:srgbClr val="191B1F"/>
                </a:solidFill>
                <a:latin typeface="-apple-system"/>
              </a:rPr>
              <a:t>2-8</a:t>
            </a:r>
            <a:r>
              <a:rPr lang="zh-CN" altLang="en-US" dirty="0">
                <a:solidFill>
                  <a:srgbClr val="191B1F"/>
                </a:solidFill>
                <a:latin typeface="-apple-system"/>
              </a:rPr>
              <a:t>个为宜</a:t>
            </a:r>
            <a:r>
              <a:rPr lang="zh-CN" altLang="en-US" dirty="0" smtClean="0">
                <a:solidFill>
                  <a:srgbClr val="191B1F"/>
                </a:solidFill>
                <a:latin typeface="-apple-system"/>
              </a:rPr>
              <a:t>；微调的</a:t>
            </a:r>
            <a:r>
              <a:rPr lang="en-US" altLang="zh-CN" dirty="0">
                <a:solidFill>
                  <a:srgbClr val="191B1F"/>
                </a:solidFill>
                <a:latin typeface="-apple-system"/>
              </a:rPr>
              <a:t>epoch</a:t>
            </a:r>
            <a:r>
              <a:rPr lang="zh-CN" altLang="en-US" dirty="0" smtClean="0">
                <a:solidFill>
                  <a:srgbClr val="191B1F"/>
                </a:solidFill>
                <a:latin typeface="-apple-system"/>
              </a:rPr>
              <a:t>不</a:t>
            </a:r>
            <a:r>
              <a:rPr lang="zh-CN" altLang="en-US" dirty="0">
                <a:solidFill>
                  <a:srgbClr val="191B1F"/>
                </a:solidFill>
                <a:latin typeface="-apple-system"/>
              </a:rPr>
              <a:t>建议过大，</a:t>
            </a:r>
            <a:r>
              <a:rPr lang="en-US" altLang="zh-CN" dirty="0">
                <a:solidFill>
                  <a:srgbClr val="191B1F"/>
                </a:solidFill>
                <a:latin typeface="-apple-system"/>
              </a:rPr>
              <a:t>1-2</a:t>
            </a:r>
            <a:r>
              <a:rPr lang="zh-CN" altLang="en-US" dirty="0">
                <a:solidFill>
                  <a:srgbClr val="191B1F"/>
                </a:solidFill>
                <a:latin typeface="-apple-system"/>
              </a:rPr>
              <a:t>个</a:t>
            </a:r>
            <a:r>
              <a:rPr lang="en-US" altLang="zh-CN" dirty="0">
                <a:solidFill>
                  <a:srgbClr val="191B1F"/>
                </a:solidFill>
                <a:latin typeface="-apple-system"/>
              </a:rPr>
              <a:t>epoch</a:t>
            </a:r>
            <a:r>
              <a:rPr lang="zh-CN" altLang="en-US" dirty="0">
                <a:solidFill>
                  <a:srgbClr val="191B1F"/>
                </a:solidFill>
                <a:latin typeface="-apple-system"/>
              </a:rPr>
              <a:t>为宜</a:t>
            </a:r>
            <a:r>
              <a:rPr lang="zh-CN" altLang="en-US" dirty="0" smtClean="0">
                <a:solidFill>
                  <a:srgbClr val="191B1F"/>
                </a:solidFill>
                <a:latin typeface="-apple-system"/>
              </a:rPr>
              <a:t>。</a:t>
            </a:r>
            <a:endParaRPr lang="en-US" altLang="zh-CN" dirty="0" smtClean="0">
              <a:solidFill>
                <a:srgbClr val="191B1F"/>
              </a:solidFill>
              <a:latin typeface="-apple-system"/>
            </a:endParaRPr>
          </a:p>
          <a:p>
            <a:endParaRPr lang="zh-CN" altLang="en-US" dirty="0"/>
          </a:p>
        </p:txBody>
      </p:sp>
      <p:sp>
        <p:nvSpPr>
          <p:cNvPr id="11" name="矩形 10"/>
          <p:cNvSpPr/>
          <p:nvPr/>
        </p:nvSpPr>
        <p:spPr>
          <a:xfrm>
            <a:off x="686558" y="773337"/>
            <a:ext cx="11275070" cy="646331"/>
          </a:xfrm>
          <a:prstGeom prst="rect">
            <a:avLst/>
          </a:prstGeom>
        </p:spPr>
        <p:txBody>
          <a:bodyPr wrap="square">
            <a:spAutoFit/>
          </a:bodyPr>
          <a:lstStyle/>
          <a:p>
            <a:r>
              <a:rPr lang="en-US" altLang="zh-CN" dirty="0" smtClean="0">
                <a:solidFill>
                  <a:srgbClr val="191B1F"/>
                </a:solidFill>
                <a:latin typeface="-apple-system"/>
              </a:rPr>
              <a:t>Text Embedding</a:t>
            </a:r>
            <a:r>
              <a:rPr lang="zh-CN" altLang="en-US" dirty="0" smtClean="0">
                <a:solidFill>
                  <a:srgbClr val="191B1F"/>
                </a:solidFill>
                <a:latin typeface="-apple-system"/>
              </a:rPr>
              <a:t>是利用</a:t>
            </a:r>
            <a:r>
              <a:rPr lang="zh-CN" altLang="en-US" dirty="0">
                <a:solidFill>
                  <a:srgbClr val="191B1F"/>
                </a:solidFill>
                <a:latin typeface="-apple-system"/>
              </a:rPr>
              <a:t>多维向量表示词、句子或者一段</a:t>
            </a:r>
            <a:r>
              <a:rPr lang="zh-CN" altLang="en-US" dirty="0" smtClean="0">
                <a:solidFill>
                  <a:srgbClr val="191B1F"/>
                </a:solidFill>
                <a:latin typeface="-apple-system"/>
              </a:rPr>
              <a:t>文本</a:t>
            </a:r>
            <a:r>
              <a:rPr lang="zh-CN" altLang="en-US" dirty="0">
                <a:solidFill>
                  <a:srgbClr val="191B1F"/>
                </a:solidFill>
                <a:latin typeface="-apple-system"/>
              </a:rPr>
              <a:t>，</a:t>
            </a:r>
            <a:r>
              <a:rPr lang="zh-CN" altLang="en-US" dirty="0" smtClean="0">
                <a:solidFill>
                  <a:srgbClr val="191B1F"/>
                </a:solidFill>
                <a:latin typeface="-apple-system"/>
              </a:rPr>
              <a:t>这个</a:t>
            </a:r>
            <a:r>
              <a:rPr lang="zh-CN" altLang="en-US" dirty="0">
                <a:solidFill>
                  <a:srgbClr val="191B1F"/>
                </a:solidFill>
                <a:latin typeface="-apple-system"/>
              </a:rPr>
              <a:t>向量是定长的，例如</a:t>
            </a:r>
            <a:r>
              <a:rPr lang="en-US" altLang="zh-CN" dirty="0">
                <a:solidFill>
                  <a:srgbClr val="191B1F"/>
                </a:solidFill>
                <a:latin typeface="-apple-system"/>
              </a:rPr>
              <a:t>512</a:t>
            </a:r>
            <a:r>
              <a:rPr lang="zh-CN" altLang="en-US" dirty="0">
                <a:solidFill>
                  <a:srgbClr val="191B1F"/>
                </a:solidFill>
                <a:latin typeface="-apple-system"/>
              </a:rPr>
              <a:t>，</a:t>
            </a:r>
            <a:r>
              <a:rPr lang="en-US" altLang="zh-CN" dirty="0">
                <a:solidFill>
                  <a:srgbClr val="191B1F"/>
                </a:solidFill>
                <a:latin typeface="-apple-system"/>
              </a:rPr>
              <a:t>768</a:t>
            </a:r>
            <a:r>
              <a:rPr lang="zh-CN" altLang="en-US" dirty="0">
                <a:solidFill>
                  <a:srgbClr val="191B1F"/>
                </a:solidFill>
                <a:latin typeface="-apple-system"/>
              </a:rPr>
              <a:t>，</a:t>
            </a:r>
            <a:r>
              <a:rPr lang="en-US" altLang="zh-CN" dirty="0">
                <a:solidFill>
                  <a:srgbClr val="191B1F"/>
                </a:solidFill>
                <a:latin typeface="-apple-system"/>
              </a:rPr>
              <a:t>1024</a:t>
            </a:r>
            <a:r>
              <a:rPr lang="zh-CN" altLang="en-US" dirty="0" smtClean="0">
                <a:solidFill>
                  <a:srgbClr val="191B1F"/>
                </a:solidFill>
                <a:latin typeface="-apple-system"/>
              </a:rPr>
              <a:t>等，</a:t>
            </a:r>
            <a:r>
              <a:rPr lang="zh-CN" altLang="en-US" dirty="0">
                <a:solidFill>
                  <a:srgbClr val="191B1F"/>
                </a:solidFill>
                <a:latin typeface="-apple-system"/>
              </a:rPr>
              <a:t>这个向量能够表达出文本之间的关联</a:t>
            </a:r>
            <a:r>
              <a:rPr lang="zh-CN" altLang="en-US" dirty="0" smtClean="0">
                <a:solidFill>
                  <a:srgbClr val="191B1F"/>
                </a:solidFill>
                <a:latin typeface="-apple-system"/>
              </a:rPr>
              <a:t>。</a:t>
            </a:r>
            <a:endParaRPr lang="zh-CN" altLang="en-US" dirty="0">
              <a:solidFill>
                <a:srgbClr val="191B1F"/>
              </a:solidFill>
              <a:latin typeface="-apple-system"/>
            </a:endParaRPr>
          </a:p>
        </p:txBody>
      </p:sp>
      <p:pic>
        <p:nvPicPr>
          <p:cNvPr id="12" name="图片 11"/>
          <p:cNvPicPr>
            <a:picLocks noChangeAspect="1"/>
          </p:cNvPicPr>
          <p:nvPr/>
        </p:nvPicPr>
        <p:blipFill>
          <a:blip r:embed="rId7"/>
          <a:stretch>
            <a:fillRect/>
          </a:stretch>
        </p:blipFill>
        <p:spPr>
          <a:xfrm>
            <a:off x="686558" y="1419668"/>
            <a:ext cx="6883823" cy="22558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en-US" altLang="zh-CN" dirty="0"/>
              <a:t>-</a:t>
            </a:r>
            <a:r>
              <a:rPr lang="zh-CN" altLang="en-US" dirty="0" smtClean="0"/>
              <a:t>表征优化</a:t>
            </a:r>
          </a:p>
        </p:txBody>
      </p:sp>
      <p:sp>
        <p:nvSpPr>
          <p:cNvPr id="3" name="AutoShape 2" descr="https://km.glodon.com/download/attachments/426327270/image-2024-4-28_16-16-35.png?version=1&amp;modificationDate=1714292196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2024-4-28_16-16-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1091682" y="793227"/>
            <a:ext cx="9582537" cy="1338828"/>
          </a:xfrm>
          <a:prstGeom prst="rect">
            <a:avLst/>
          </a:prstGeom>
        </p:spPr>
        <p:txBody>
          <a:bodyPr wrap="square">
            <a:spAutoFit/>
          </a:bodyPr>
          <a:lstStyle/>
          <a:p>
            <a:pPr>
              <a:lnSpc>
                <a:spcPct val="150000"/>
              </a:lnSpc>
            </a:pPr>
            <a:r>
              <a:rPr lang="en-US" altLang="zh-CN" dirty="0">
                <a:solidFill>
                  <a:srgbClr val="191B1F"/>
                </a:solidFill>
                <a:latin typeface="-apple-system"/>
              </a:rPr>
              <a:t>RAG</a:t>
            </a:r>
            <a:r>
              <a:rPr lang="zh-CN" altLang="en-US" dirty="0">
                <a:solidFill>
                  <a:srgbClr val="191B1F"/>
                </a:solidFill>
                <a:latin typeface="-apple-system"/>
              </a:rPr>
              <a:t>中表征的微调对其功效有直接</a:t>
            </a:r>
            <a:r>
              <a:rPr lang="zh-CN" altLang="en-US" dirty="0" smtClean="0">
                <a:solidFill>
                  <a:srgbClr val="191B1F"/>
                </a:solidFill>
                <a:latin typeface="-apple-system"/>
              </a:rPr>
              <a:t>影响，通过</a:t>
            </a:r>
            <a:r>
              <a:rPr lang="zh-CN" altLang="en-US" dirty="0">
                <a:solidFill>
                  <a:srgbClr val="191B1F"/>
                </a:solidFill>
                <a:latin typeface="-apple-system"/>
              </a:rPr>
              <a:t>使表征适应领域的具体情况，检索步骤变得更加清晰，确保获取的内容与查询高度</a:t>
            </a:r>
            <a:r>
              <a:rPr lang="zh-CN" altLang="en-US" dirty="0" smtClean="0">
                <a:solidFill>
                  <a:srgbClr val="191B1F"/>
                </a:solidFill>
                <a:latin typeface="-apple-system"/>
              </a:rPr>
              <a:t>相关</a:t>
            </a:r>
            <a:r>
              <a:rPr lang="zh-CN" altLang="en-US" dirty="0">
                <a:solidFill>
                  <a:srgbClr val="191B1F"/>
                </a:solidFill>
                <a:latin typeface="-apple-system"/>
              </a:rPr>
              <a:t>，</a:t>
            </a:r>
            <a:r>
              <a:rPr lang="zh-CN" altLang="en-US" dirty="0" smtClean="0">
                <a:solidFill>
                  <a:srgbClr val="191B1F"/>
                </a:solidFill>
                <a:latin typeface="-apple-system"/>
              </a:rPr>
              <a:t>特别是</a:t>
            </a:r>
            <a:r>
              <a:rPr lang="zh-CN" altLang="en-US" dirty="0">
                <a:solidFill>
                  <a:srgbClr val="191B1F"/>
                </a:solidFill>
                <a:latin typeface="-apple-system"/>
              </a:rPr>
              <a:t>在专业领域，或者在处理不断发展或罕见的术语时，这些定制的表征</a:t>
            </a:r>
            <a:r>
              <a:rPr lang="zh-CN" altLang="en-US" dirty="0" smtClean="0">
                <a:solidFill>
                  <a:srgbClr val="191B1F"/>
                </a:solidFill>
                <a:latin typeface="-apple-system"/>
              </a:rPr>
              <a:t>至关重要。</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38294414"/>
              </p:ext>
            </p:extLst>
          </p:nvPr>
        </p:nvGraphicFramePr>
        <p:xfrm>
          <a:off x="1548912" y="2497032"/>
          <a:ext cx="8668076" cy="2316480"/>
        </p:xfrm>
        <a:graphic>
          <a:graphicData uri="http://schemas.openxmlformats.org/drawingml/2006/table">
            <a:tbl>
              <a:tblPr firstRow="1" bandRow="1">
                <a:tableStyleId>{5C22544A-7EE6-4342-B048-85BDC9FD1C3A}</a:tableStyleId>
              </a:tblPr>
              <a:tblGrid>
                <a:gridCol w="606678">
                  <a:extLst>
                    <a:ext uri="{9D8B030D-6E8A-4147-A177-3AD203B41FA5}">
                      <a16:colId xmlns:a16="http://schemas.microsoft.com/office/drawing/2014/main" val="3969231010"/>
                    </a:ext>
                  </a:extLst>
                </a:gridCol>
                <a:gridCol w="953383">
                  <a:extLst>
                    <a:ext uri="{9D8B030D-6E8A-4147-A177-3AD203B41FA5}">
                      <a16:colId xmlns:a16="http://schemas.microsoft.com/office/drawing/2014/main" val="2535036342"/>
                    </a:ext>
                  </a:extLst>
                </a:gridCol>
                <a:gridCol w="950479">
                  <a:extLst>
                    <a:ext uri="{9D8B030D-6E8A-4147-A177-3AD203B41FA5}">
                      <a16:colId xmlns:a16="http://schemas.microsoft.com/office/drawing/2014/main" val="1802914543"/>
                    </a:ext>
                  </a:extLst>
                </a:gridCol>
                <a:gridCol w="1049698">
                  <a:extLst>
                    <a:ext uri="{9D8B030D-6E8A-4147-A177-3AD203B41FA5}">
                      <a16:colId xmlns:a16="http://schemas.microsoft.com/office/drawing/2014/main" val="863659761"/>
                    </a:ext>
                  </a:extLst>
                </a:gridCol>
                <a:gridCol w="1029114">
                  <a:extLst>
                    <a:ext uri="{9D8B030D-6E8A-4147-A177-3AD203B41FA5}">
                      <a16:colId xmlns:a16="http://schemas.microsoft.com/office/drawing/2014/main" val="1755257125"/>
                    </a:ext>
                  </a:extLst>
                </a:gridCol>
                <a:gridCol w="1010805">
                  <a:extLst>
                    <a:ext uri="{9D8B030D-6E8A-4147-A177-3AD203B41FA5}">
                      <a16:colId xmlns:a16="http://schemas.microsoft.com/office/drawing/2014/main" val="2676186922"/>
                    </a:ext>
                  </a:extLst>
                </a:gridCol>
                <a:gridCol w="3067919">
                  <a:extLst>
                    <a:ext uri="{9D8B030D-6E8A-4147-A177-3AD203B41FA5}">
                      <a16:colId xmlns:a16="http://schemas.microsoft.com/office/drawing/2014/main" val="1621573170"/>
                    </a:ext>
                  </a:extLst>
                </a:gridCol>
              </a:tblGrid>
              <a:tr h="370840">
                <a:tc>
                  <a:txBody>
                    <a:bodyPr/>
                    <a:lstStyle/>
                    <a:p>
                      <a:r>
                        <a:rPr lang="zh-CN" altLang="en-US" sz="1600" dirty="0"/>
                        <a:t>指标</a:t>
                      </a:r>
                    </a:p>
                  </a:txBody>
                  <a:tcPr anchor="ctr"/>
                </a:tc>
                <a:tc>
                  <a:txBody>
                    <a:bodyPr/>
                    <a:lstStyle/>
                    <a:p>
                      <a:r>
                        <a:rPr lang="en-US" sz="1600"/>
                        <a:t>top1</a:t>
                      </a:r>
                    </a:p>
                  </a:txBody>
                  <a:tcPr anchor="ctr"/>
                </a:tc>
                <a:tc>
                  <a:txBody>
                    <a:bodyPr/>
                    <a:lstStyle/>
                    <a:p>
                      <a:r>
                        <a:rPr lang="en-US" sz="1600"/>
                        <a:t>top2</a:t>
                      </a:r>
                    </a:p>
                  </a:txBody>
                  <a:tcPr anchor="ctr"/>
                </a:tc>
                <a:tc>
                  <a:txBody>
                    <a:bodyPr/>
                    <a:lstStyle/>
                    <a:p>
                      <a:r>
                        <a:rPr lang="en-US" sz="1600" dirty="0"/>
                        <a:t>top3</a:t>
                      </a:r>
                    </a:p>
                  </a:txBody>
                  <a:tcPr anchor="ctr"/>
                </a:tc>
                <a:tc>
                  <a:txBody>
                    <a:bodyPr/>
                    <a:lstStyle/>
                    <a:p>
                      <a:r>
                        <a:rPr lang="en-US" sz="1600" dirty="0"/>
                        <a:t>top4</a:t>
                      </a:r>
                    </a:p>
                  </a:txBody>
                  <a:tcPr anchor="ctr"/>
                </a:tc>
                <a:tc>
                  <a:txBody>
                    <a:bodyPr/>
                    <a:lstStyle/>
                    <a:p>
                      <a:r>
                        <a:rPr lang="en-US" sz="1600"/>
                        <a:t>top5</a:t>
                      </a:r>
                    </a:p>
                  </a:txBody>
                  <a:tcPr anchor="ctr"/>
                </a:tc>
                <a:tc>
                  <a:txBody>
                    <a:bodyPr/>
                    <a:lstStyle/>
                    <a:p>
                      <a:r>
                        <a:rPr lang="zh-CN" altLang="en-US" sz="1600" dirty="0" smtClean="0"/>
                        <a:t>备注</a:t>
                      </a:r>
                      <a:r>
                        <a:rPr lang="zh-CN" altLang="en-US" sz="1600" dirty="0"/>
                        <a:t/>
                      </a:r>
                      <a:br>
                        <a:rPr lang="zh-CN" altLang="en-US" sz="1600" dirty="0"/>
                      </a:br>
                      <a:endParaRPr lang="zh-CN" altLang="en-US" sz="1600" dirty="0"/>
                    </a:p>
                  </a:txBody>
                  <a:tcPr anchor="ctr"/>
                </a:tc>
                <a:extLst>
                  <a:ext uri="{0D108BD9-81ED-4DB2-BD59-A6C34878D82A}">
                    <a16:rowId xmlns:a16="http://schemas.microsoft.com/office/drawing/2014/main" val="2844557805"/>
                  </a:ext>
                </a:extLst>
              </a:tr>
              <a:tr h="370840">
                <a:tc>
                  <a:txBody>
                    <a:bodyPr/>
                    <a:lstStyle/>
                    <a:p>
                      <a:r>
                        <a:rPr lang="zh-CN" altLang="en-US" sz="1600" dirty="0"/>
                        <a:t/>
                      </a:r>
                      <a:br>
                        <a:rPr lang="zh-CN" altLang="en-US" sz="1600" dirty="0"/>
                      </a:br>
                      <a:endParaRPr lang="zh-CN" altLang="en-US" sz="1600" dirty="0"/>
                    </a:p>
                  </a:txBody>
                  <a:tcPr anchor="ctr"/>
                </a:tc>
                <a:tc>
                  <a:txBody>
                    <a:bodyPr/>
                    <a:lstStyle/>
                    <a:p>
                      <a:r>
                        <a:rPr lang="en-US" altLang="zh-CN" sz="1600" dirty="0"/>
                        <a:t>0.6254</a:t>
                      </a:r>
                    </a:p>
                  </a:txBody>
                  <a:tcPr anchor="ctr"/>
                </a:tc>
                <a:tc>
                  <a:txBody>
                    <a:bodyPr/>
                    <a:lstStyle/>
                    <a:p>
                      <a:r>
                        <a:rPr lang="en-US" altLang="zh-CN" sz="1600"/>
                        <a:t>0.7335</a:t>
                      </a:r>
                    </a:p>
                  </a:txBody>
                  <a:tcPr anchor="ctr"/>
                </a:tc>
                <a:tc>
                  <a:txBody>
                    <a:bodyPr/>
                    <a:lstStyle/>
                    <a:p>
                      <a:r>
                        <a:rPr lang="en-US" altLang="zh-CN" sz="1600" b="1" dirty="0"/>
                        <a:t>0.7760</a:t>
                      </a:r>
                    </a:p>
                  </a:txBody>
                  <a:tcPr anchor="ctr"/>
                </a:tc>
                <a:tc>
                  <a:txBody>
                    <a:bodyPr/>
                    <a:lstStyle/>
                    <a:p>
                      <a:r>
                        <a:rPr lang="en-US" altLang="zh-CN" sz="1600" dirty="0"/>
                        <a:t>0.8030</a:t>
                      </a:r>
                    </a:p>
                  </a:txBody>
                  <a:tcPr anchor="ctr"/>
                </a:tc>
                <a:tc>
                  <a:txBody>
                    <a:bodyPr/>
                    <a:lstStyle/>
                    <a:p>
                      <a:r>
                        <a:rPr lang="en-US" altLang="zh-CN" sz="1600" dirty="0"/>
                        <a:t>0.8262</a:t>
                      </a:r>
                    </a:p>
                  </a:txBody>
                  <a:tcPr anchor="ctr"/>
                </a:tc>
                <a:tc>
                  <a:txBody>
                    <a:bodyPr/>
                    <a:lstStyle/>
                    <a:p>
                      <a:r>
                        <a:rPr lang="en-US" sz="1600" dirty="0" smtClean="0"/>
                        <a:t>embedding，</a:t>
                      </a:r>
                      <a:r>
                        <a:rPr lang="zh-CN" altLang="en-US" sz="1600" dirty="0"/>
                        <a:t>无</a:t>
                      </a:r>
                      <a:r>
                        <a:rPr lang="en-US" sz="1600" dirty="0" err="1"/>
                        <a:t>reranker</a:t>
                      </a:r>
                      <a:endParaRPr lang="en-US" sz="1600" dirty="0"/>
                    </a:p>
                  </a:txBody>
                  <a:tcPr anchor="ctr"/>
                </a:tc>
                <a:extLst>
                  <a:ext uri="{0D108BD9-81ED-4DB2-BD59-A6C34878D82A}">
                    <a16:rowId xmlns:a16="http://schemas.microsoft.com/office/drawing/2014/main" val="2886524542"/>
                  </a:ext>
                </a:extLst>
              </a:tr>
              <a:tr h="370840">
                <a:tc>
                  <a:txBody>
                    <a:bodyPr/>
                    <a:lstStyle/>
                    <a:p>
                      <a:r>
                        <a:rPr lang="zh-CN" altLang="en-US" sz="1600"/>
                        <a:t/>
                      </a:r>
                      <a:br>
                        <a:rPr lang="zh-CN" altLang="en-US" sz="1600"/>
                      </a:br>
                      <a:endParaRPr lang="zh-CN" altLang="en-US" sz="1600"/>
                    </a:p>
                  </a:txBody>
                  <a:tcPr anchor="ctr"/>
                </a:tc>
                <a:tc>
                  <a:txBody>
                    <a:bodyPr/>
                    <a:lstStyle/>
                    <a:p>
                      <a:r>
                        <a:rPr lang="en-US" altLang="zh-CN" sz="1600"/>
                        <a:t>0.6525</a:t>
                      </a:r>
                    </a:p>
                  </a:txBody>
                  <a:tcPr anchor="ctr"/>
                </a:tc>
                <a:tc>
                  <a:txBody>
                    <a:bodyPr/>
                    <a:lstStyle/>
                    <a:p>
                      <a:r>
                        <a:rPr lang="en-US" altLang="zh-CN" sz="1600"/>
                        <a:t>0.7645</a:t>
                      </a:r>
                    </a:p>
                  </a:txBody>
                  <a:tcPr anchor="ctr"/>
                </a:tc>
                <a:tc>
                  <a:txBody>
                    <a:bodyPr/>
                    <a:lstStyle/>
                    <a:p>
                      <a:r>
                        <a:rPr lang="en-US" altLang="zh-CN" sz="1600" b="1" dirty="0"/>
                        <a:t>0.7992</a:t>
                      </a:r>
                    </a:p>
                  </a:txBody>
                  <a:tcPr anchor="ctr"/>
                </a:tc>
                <a:tc>
                  <a:txBody>
                    <a:bodyPr/>
                    <a:lstStyle/>
                    <a:p>
                      <a:r>
                        <a:rPr lang="en-US" altLang="zh-CN" sz="1600" dirty="0"/>
                        <a:t>0.8224</a:t>
                      </a:r>
                    </a:p>
                  </a:txBody>
                  <a:tcPr anchor="ctr"/>
                </a:tc>
                <a:tc>
                  <a:txBody>
                    <a:bodyPr/>
                    <a:lstStyle/>
                    <a:p>
                      <a:r>
                        <a:rPr lang="en-US" altLang="zh-CN" sz="1600"/>
                        <a:t>0.8340</a:t>
                      </a:r>
                    </a:p>
                  </a:txBody>
                  <a:tcPr anchor="ctr"/>
                </a:tc>
                <a:tc>
                  <a:txBody>
                    <a:bodyPr/>
                    <a:lstStyle/>
                    <a:p>
                      <a:r>
                        <a:rPr lang="zh-CN" altLang="en-US" sz="1600" dirty="0" smtClean="0"/>
                        <a:t>微调</a:t>
                      </a:r>
                      <a:r>
                        <a:rPr lang="en-US" sz="1600" dirty="0" smtClean="0"/>
                        <a:t>embedding，</a:t>
                      </a:r>
                      <a:r>
                        <a:rPr lang="zh-CN" altLang="en-US" sz="1600" dirty="0"/>
                        <a:t>无</a:t>
                      </a:r>
                      <a:r>
                        <a:rPr lang="en-US" sz="1600" dirty="0" err="1"/>
                        <a:t>reranker</a:t>
                      </a:r>
                      <a:endParaRPr lang="en-US" sz="1600" dirty="0"/>
                    </a:p>
                  </a:txBody>
                  <a:tcPr anchor="ctr"/>
                </a:tc>
                <a:extLst>
                  <a:ext uri="{0D108BD9-81ED-4DB2-BD59-A6C34878D82A}">
                    <a16:rowId xmlns:a16="http://schemas.microsoft.com/office/drawing/2014/main" val="3588069588"/>
                  </a:ext>
                </a:extLst>
              </a:tr>
              <a:tr h="370840">
                <a:tc>
                  <a:txBody>
                    <a:bodyPr/>
                    <a:lstStyle/>
                    <a:p>
                      <a:r>
                        <a:rPr lang="zh-CN" altLang="en-US" sz="1600"/>
                        <a:t/>
                      </a:r>
                      <a:br>
                        <a:rPr lang="zh-CN" altLang="en-US" sz="1600"/>
                      </a:br>
                      <a:endParaRPr lang="zh-CN" altLang="en-US" sz="1600"/>
                    </a:p>
                  </a:txBody>
                  <a:tcPr anchor="ctr"/>
                </a:tc>
                <a:tc>
                  <a:txBody>
                    <a:bodyPr/>
                    <a:lstStyle/>
                    <a:p>
                      <a:r>
                        <a:rPr lang="en-US" altLang="zh-CN" sz="1600"/>
                        <a:t>0.6872</a:t>
                      </a:r>
                    </a:p>
                  </a:txBody>
                  <a:tcPr anchor="ctr"/>
                </a:tc>
                <a:tc>
                  <a:txBody>
                    <a:bodyPr/>
                    <a:lstStyle/>
                    <a:p>
                      <a:r>
                        <a:rPr lang="en-US" altLang="zh-CN" sz="1600"/>
                        <a:t>0.7992</a:t>
                      </a:r>
                    </a:p>
                  </a:txBody>
                  <a:tcPr anchor="ctr"/>
                </a:tc>
                <a:tc>
                  <a:txBody>
                    <a:bodyPr/>
                    <a:lstStyle/>
                    <a:p>
                      <a:r>
                        <a:rPr lang="en-US" altLang="zh-CN" sz="1600"/>
                        <a:t>0.8494</a:t>
                      </a:r>
                    </a:p>
                  </a:txBody>
                  <a:tcPr anchor="ctr"/>
                </a:tc>
                <a:tc>
                  <a:txBody>
                    <a:bodyPr/>
                    <a:lstStyle/>
                    <a:p>
                      <a:r>
                        <a:rPr lang="en-US" altLang="zh-CN" sz="1600" dirty="0"/>
                        <a:t>0.8610</a:t>
                      </a:r>
                    </a:p>
                  </a:txBody>
                  <a:tcPr anchor="ctr"/>
                </a:tc>
                <a:tc>
                  <a:txBody>
                    <a:bodyPr/>
                    <a:lstStyle/>
                    <a:p>
                      <a:r>
                        <a:rPr lang="en-US" altLang="zh-CN" sz="1600"/>
                        <a:t>0.8687</a:t>
                      </a:r>
                    </a:p>
                  </a:txBody>
                  <a:tcPr anchor="ctr"/>
                </a:tc>
                <a:tc>
                  <a:txBody>
                    <a:bodyPr/>
                    <a:lstStyle/>
                    <a:p>
                      <a:r>
                        <a:rPr lang="zh-CN" altLang="en-US" sz="1600" dirty="0" smtClean="0"/>
                        <a:t>微调</a:t>
                      </a:r>
                      <a:r>
                        <a:rPr lang="en-US" sz="1600" dirty="0" smtClean="0"/>
                        <a:t>embedding，</a:t>
                      </a:r>
                      <a:r>
                        <a:rPr lang="zh-CN" altLang="en-US" sz="1600" dirty="0"/>
                        <a:t>有</a:t>
                      </a:r>
                      <a:r>
                        <a:rPr lang="en-US" sz="1600" dirty="0" err="1"/>
                        <a:t>reranker</a:t>
                      </a:r>
                      <a:endParaRPr lang="en-US" sz="1600" dirty="0"/>
                    </a:p>
                  </a:txBody>
                  <a:tcPr anchor="ctr"/>
                </a:tc>
                <a:extLst>
                  <a:ext uri="{0D108BD9-81ED-4DB2-BD59-A6C34878D82A}">
                    <a16:rowId xmlns:a16="http://schemas.microsoft.com/office/drawing/2014/main" val="1099284817"/>
                  </a:ext>
                </a:extLst>
              </a:tr>
            </a:tbl>
          </a:graphicData>
        </a:graphic>
      </p:graphicFrame>
      <p:sp>
        <p:nvSpPr>
          <p:cNvPr id="6" name="矩形 5"/>
          <p:cNvSpPr/>
          <p:nvPr/>
        </p:nvSpPr>
        <p:spPr>
          <a:xfrm>
            <a:off x="1091682" y="5178489"/>
            <a:ext cx="7539071" cy="369332"/>
          </a:xfrm>
          <a:prstGeom prst="rect">
            <a:avLst/>
          </a:prstGeom>
        </p:spPr>
        <p:txBody>
          <a:bodyPr wrap="square">
            <a:spAutoFit/>
          </a:bodyPr>
          <a:lstStyle/>
          <a:p>
            <a:r>
              <a:rPr lang="zh-CN" altLang="en-US" dirty="0">
                <a:solidFill>
                  <a:srgbClr val="191B1F"/>
                </a:solidFill>
                <a:latin typeface="-apple-system"/>
              </a:rPr>
              <a:t>还</a:t>
            </a:r>
            <a:r>
              <a:rPr lang="zh-CN" altLang="en-US" dirty="0" smtClean="0">
                <a:solidFill>
                  <a:srgbClr val="191B1F"/>
                </a:solidFill>
                <a:latin typeface="-apple-system"/>
              </a:rPr>
              <a:t>需要继续测试、查找资料以及构造数据。</a:t>
            </a:r>
            <a:endParaRPr lang="en-US" altLang="zh-CN" dirty="0" smtClean="0">
              <a:solidFill>
                <a:srgbClr val="191B1F"/>
              </a:solidFill>
              <a:latin typeface="-apple-system"/>
            </a:endParaRPr>
          </a:p>
        </p:txBody>
      </p:sp>
    </p:spTree>
    <p:extLst>
      <p:ext uri="{BB962C8B-B14F-4D97-AF65-F5344CB8AC3E}">
        <p14:creationId xmlns:p14="http://schemas.microsoft.com/office/powerpoint/2010/main" val="168160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en-US" altLang="zh-CN" dirty="0"/>
              <a:t>-</a:t>
            </a:r>
            <a:r>
              <a:rPr lang="zh-CN" altLang="en-US" dirty="0" smtClean="0"/>
              <a:t>检索优化</a:t>
            </a:r>
          </a:p>
        </p:txBody>
      </p:sp>
      <p:sp>
        <p:nvSpPr>
          <p:cNvPr id="3" name="AutoShape 2" descr="https://km.glodon.com/download/attachments/426327270/image-2024-4-28_16-16-35.png?version=1&amp;modificationDate=1714292196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2024-4-28_16-16-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847987450"/>
              </p:ext>
            </p:extLst>
          </p:nvPr>
        </p:nvGraphicFramePr>
        <p:xfrm>
          <a:off x="856363" y="1136125"/>
          <a:ext cx="2959857" cy="3708400"/>
        </p:xfrm>
        <a:graphic>
          <a:graphicData uri="http://schemas.openxmlformats.org/drawingml/2006/table">
            <a:tbl>
              <a:tblPr firstRow="1" bandRow="1">
                <a:tableStyleId>{5C22544A-7EE6-4342-B048-85BDC9FD1C3A}</a:tableStyleId>
              </a:tblPr>
              <a:tblGrid>
                <a:gridCol w="1774870">
                  <a:extLst>
                    <a:ext uri="{9D8B030D-6E8A-4147-A177-3AD203B41FA5}">
                      <a16:colId xmlns:a16="http://schemas.microsoft.com/office/drawing/2014/main" val="90681344"/>
                    </a:ext>
                  </a:extLst>
                </a:gridCol>
                <a:gridCol w="1184987">
                  <a:extLst>
                    <a:ext uri="{9D8B030D-6E8A-4147-A177-3AD203B41FA5}">
                      <a16:colId xmlns:a16="http://schemas.microsoft.com/office/drawing/2014/main" val="2887629366"/>
                    </a:ext>
                  </a:extLst>
                </a:gridCol>
              </a:tblGrid>
              <a:tr h="370840">
                <a:tc>
                  <a:txBody>
                    <a:bodyPr/>
                    <a:lstStyle/>
                    <a:p>
                      <a:pPr algn="ctr"/>
                      <a:r>
                        <a:rPr lang="zh-CN" altLang="en-US" dirty="0" smtClean="0"/>
                        <a:t>方式</a:t>
                      </a:r>
                      <a:endParaRPr lang="zh-CN" altLang="en-US" dirty="0"/>
                    </a:p>
                  </a:txBody>
                  <a:tcPr/>
                </a:tc>
                <a:tc>
                  <a:txBody>
                    <a:bodyPr/>
                    <a:lstStyle/>
                    <a:p>
                      <a:pPr algn="ctr"/>
                      <a:r>
                        <a:rPr lang="zh-CN" altLang="en-US" dirty="0" smtClean="0"/>
                        <a:t>是否考虑</a:t>
                      </a:r>
                      <a:endParaRPr lang="zh-CN" altLang="en-US" dirty="0"/>
                    </a:p>
                  </a:txBody>
                  <a:tcPr/>
                </a:tc>
                <a:extLst>
                  <a:ext uri="{0D108BD9-81ED-4DB2-BD59-A6C34878D82A}">
                    <a16:rowId xmlns:a16="http://schemas.microsoft.com/office/drawing/2014/main" val="93499257"/>
                  </a:ext>
                </a:extLst>
              </a:tr>
              <a:tr h="370840">
                <a:tc>
                  <a:txBody>
                    <a:bodyPr/>
                    <a:lstStyle/>
                    <a:p>
                      <a:pPr algn="ctr"/>
                      <a:r>
                        <a:rPr lang="zh-CN" altLang="en-US" sz="1800" b="1" i="0" kern="1200" dirty="0" smtClean="0">
                          <a:solidFill>
                            <a:schemeClr val="dk1"/>
                          </a:solidFill>
                          <a:effectLst/>
                          <a:latin typeface="+mn-lt"/>
                          <a:ea typeface="+mn-ea"/>
                          <a:cs typeface="+mn-cs"/>
                        </a:rPr>
                        <a:t>假设性问题</a:t>
                      </a:r>
                      <a:endParaRPr lang="zh-CN" altLang="en-US" dirty="0"/>
                    </a:p>
                  </a:txBody>
                  <a:tcPr/>
                </a:tc>
                <a:tc>
                  <a:txBody>
                    <a:bodyPr/>
                    <a:lstStyle/>
                    <a:p>
                      <a:pPr algn="ctr"/>
                      <a:r>
                        <a:rPr lang="zh-CN" altLang="en-US" dirty="0" smtClean="0"/>
                        <a:t>是</a:t>
                      </a:r>
                      <a:endParaRPr lang="zh-CN" altLang="en-US" dirty="0"/>
                    </a:p>
                  </a:txBody>
                  <a:tcPr/>
                </a:tc>
                <a:extLst>
                  <a:ext uri="{0D108BD9-81ED-4DB2-BD59-A6C34878D82A}">
                    <a16:rowId xmlns:a16="http://schemas.microsoft.com/office/drawing/2014/main" val="2277345680"/>
                  </a:ext>
                </a:extLst>
              </a:tr>
              <a:tr h="370840">
                <a:tc>
                  <a:txBody>
                    <a:bodyPr/>
                    <a:lstStyle/>
                    <a:p>
                      <a:pPr algn="ctr"/>
                      <a:r>
                        <a:rPr lang="zh-CN" altLang="en-US" sz="1800" b="1" i="0" kern="1200" dirty="0" smtClean="0">
                          <a:solidFill>
                            <a:schemeClr val="dk1"/>
                          </a:solidFill>
                          <a:effectLst/>
                          <a:latin typeface="+mn-lt"/>
                          <a:ea typeface="+mn-ea"/>
                          <a:cs typeface="+mn-cs"/>
                        </a:rPr>
                        <a:t>重新排序</a:t>
                      </a:r>
                      <a:endParaRPr lang="zh-CN" altLang="en-US" dirty="0"/>
                    </a:p>
                  </a:txBody>
                  <a:tcPr/>
                </a:tc>
                <a:tc>
                  <a:txBody>
                    <a:bodyPr/>
                    <a:lstStyle/>
                    <a:p>
                      <a:pPr algn="ctr"/>
                      <a:r>
                        <a:rPr lang="zh-CN" altLang="en-US" dirty="0" smtClean="0"/>
                        <a:t>是</a:t>
                      </a:r>
                      <a:endParaRPr lang="zh-CN" altLang="en-US" dirty="0"/>
                    </a:p>
                  </a:txBody>
                  <a:tcPr/>
                </a:tc>
                <a:extLst>
                  <a:ext uri="{0D108BD9-81ED-4DB2-BD59-A6C34878D82A}">
                    <a16:rowId xmlns:a16="http://schemas.microsoft.com/office/drawing/2014/main" val="3046076921"/>
                  </a:ext>
                </a:extLst>
              </a:tr>
              <a:tr h="370840">
                <a:tc>
                  <a:txBody>
                    <a:bodyPr/>
                    <a:lstStyle/>
                    <a:p>
                      <a:pPr algn="ctr"/>
                      <a:r>
                        <a:rPr lang="zh-CN" altLang="en-US" sz="1800" b="1" i="0" kern="1200" dirty="0" smtClean="0">
                          <a:solidFill>
                            <a:schemeClr val="dk1"/>
                          </a:solidFill>
                          <a:effectLst/>
                          <a:latin typeface="+mn-lt"/>
                          <a:ea typeface="+mn-ea"/>
                          <a:cs typeface="+mn-cs"/>
                        </a:rPr>
                        <a:t>探索混合搜索</a:t>
                      </a:r>
                      <a:endParaRPr lang="zh-CN" altLang="en-US" dirty="0"/>
                    </a:p>
                  </a:txBody>
                  <a:tcPr/>
                </a:tc>
                <a:tc>
                  <a:txBody>
                    <a:bodyPr/>
                    <a:lstStyle/>
                    <a:p>
                      <a:pPr algn="ctr"/>
                      <a:r>
                        <a:rPr lang="zh-CN" altLang="en-US" dirty="0" smtClean="0"/>
                        <a:t>是</a:t>
                      </a:r>
                      <a:endParaRPr lang="zh-CN" altLang="en-US" dirty="0"/>
                    </a:p>
                  </a:txBody>
                  <a:tcPr/>
                </a:tc>
                <a:extLst>
                  <a:ext uri="{0D108BD9-81ED-4DB2-BD59-A6C34878D82A}">
                    <a16:rowId xmlns:a16="http://schemas.microsoft.com/office/drawing/2014/main" val="2767969521"/>
                  </a:ext>
                </a:extLst>
              </a:tr>
              <a:tr h="370840">
                <a:tc>
                  <a:txBody>
                    <a:bodyPr/>
                    <a:lstStyle/>
                    <a:p>
                      <a:pPr algn="ctr"/>
                      <a:r>
                        <a:rPr lang="en-US" altLang="zh-CN" sz="1800" b="1" i="0" kern="1200" dirty="0" err="1" smtClean="0">
                          <a:solidFill>
                            <a:schemeClr val="dk1"/>
                          </a:solidFill>
                          <a:effectLst/>
                          <a:latin typeface="+mn-lt"/>
                          <a:ea typeface="+mn-ea"/>
                          <a:cs typeface="+mn-cs"/>
                        </a:rPr>
                        <a:t>HyDE</a:t>
                      </a:r>
                      <a:endParaRPr lang="zh-CN" altLang="en-US" dirty="0"/>
                    </a:p>
                  </a:txBody>
                  <a:tcPr/>
                </a:tc>
                <a:tc>
                  <a:txBody>
                    <a:bodyPr/>
                    <a:lstStyle/>
                    <a:p>
                      <a:pPr algn="ctr"/>
                      <a:r>
                        <a:rPr lang="zh-CN" altLang="en-US" dirty="0" smtClean="0"/>
                        <a:t>是</a:t>
                      </a:r>
                      <a:endParaRPr lang="zh-CN" altLang="en-US" dirty="0"/>
                    </a:p>
                  </a:txBody>
                  <a:tcPr/>
                </a:tc>
                <a:extLst>
                  <a:ext uri="{0D108BD9-81ED-4DB2-BD59-A6C34878D82A}">
                    <a16:rowId xmlns:a16="http://schemas.microsoft.com/office/drawing/2014/main" val="109005566"/>
                  </a:ext>
                </a:extLst>
              </a:tr>
              <a:tr h="370840">
                <a:tc>
                  <a:txBody>
                    <a:bodyPr/>
                    <a:lstStyle/>
                    <a:p>
                      <a:pPr algn="ctr"/>
                      <a:r>
                        <a:rPr lang="zh-CN" altLang="en-US" sz="1800" b="1" i="0" kern="1200" dirty="0" smtClean="0">
                          <a:solidFill>
                            <a:schemeClr val="dk1"/>
                          </a:solidFill>
                          <a:effectLst/>
                          <a:latin typeface="+mn-lt"/>
                          <a:ea typeface="+mn-ea"/>
                          <a:cs typeface="+mn-cs"/>
                        </a:rPr>
                        <a:t>父文档检索器</a:t>
                      </a:r>
                      <a:endParaRPr lang="zh-CN" altLang="en-US" dirty="0"/>
                    </a:p>
                  </a:txBody>
                  <a:tcPr/>
                </a:tc>
                <a:tc>
                  <a:txBody>
                    <a:bodyPr/>
                    <a:lstStyle/>
                    <a:p>
                      <a:pPr algn="ctr"/>
                      <a:r>
                        <a:rPr lang="zh-CN" altLang="en-US" dirty="0" smtClean="0"/>
                        <a:t>否</a:t>
                      </a:r>
                      <a:endParaRPr lang="zh-CN" altLang="en-US" dirty="0"/>
                    </a:p>
                  </a:txBody>
                  <a:tcPr/>
                </a:tc>
                <a:extLst>
                  <a:ext uri="{0D108BD9-81ED-4DB2-BD59-A6C34878D82A}">
                    <a16:rowId xmlns:a16="http://schemas.microsoft.com/office/drawing/2014/main" val="36211227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i="0" kern="1200" dirty="0" smtClean="0">
                          <a:solidFill>
                            <a:schemeClr val="dk1"/>
                          </a:solidFill>
                          <a:effectLst/>
                          <a:latin typeface="+mn-lt"/>
                          <a:ea typeface="+mn-ea"/>
                          <a:cs typeface="+mn-cs"/>
                        </a:rPr>
                        <a:t>添加“摘要嵌入”</a:t>
                      </a:r>
                      <a:endParaRPr lang="zh-CN" alt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是</a:t>
                      </a:r>
                    </a:p>
                  </a:txBody>
                  <a:tcPr/>
                </a:tc>
                <a:extLst>
                  <a:ext uri="{0D108BD9-81ED-4DB2-BD59-A6C34878D82A}">
                    <a16:rowId xmlns:a16="http://schemas.microsoft.com/office/drawing/2014/main" val="7617075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0" kern="1200" dirty="0" smtClean="0">
                          <a:solidFill>
                            <a:schemeClr val="dk1"/>
                          </a:solidFill>
                          <a:effectLst/>
                          <a:latin typeface="+mn-lt"/>
                          <a:ea typeface="+mn-ea"/>
                          <a:cs typeface="+mn-cs"/>
                        </a:rPr>
                        <a:t>query</a:t>
                      </a:r>
                      <a:r>
                        <a:rPr lang="zh-CN" altLang="en-US" sz="1800" b="1" i="0" kern="1200" dirty="0" smtClean="0">
                          <a:solidFill>
                            <a:schemeClr val="dk1"/>
                          </a:solidFill>
                          <a:effectLst/>
                          <a:latin typeface="+mn-lt"/>
                          <a:ea typeface="+mn-ea"/>
                          <a:cs typeface="+mn-cs"/>
                        </a:rPr>
                        <a:t>转化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i="0" kern="1200" dirty="0" smtClean="0">
                          <a:solidFill>
                            <a:schemeClr val="dk1"/>
                          </a:solidFill>
                          <a:effectLst/>
                          <a:latin typeface="+mn-lt"/>
                          <a:ea typeface="+mn-ea"/>
                          <a:cs typeface="+mn-cs"/>
                        </a:rPr>
                        <a:t>是</a:t>
                      </a:r>
                    </a:p>
                  </a:txBody>
                  <a:tcPr/>
                </a:tc>
                <a:extLst>
                  <a:ext uri="{0D108BD9-81ED-4DB2-BD59-A6C34878D82A}">
                    <a16:rowId xmlns:a16="http://schemas.microsoft.com/office/drawing/2014/main" val="620503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0" kern="1200" dirty="0" smtClean="0">
                          <a:solidFill>
                            <a:schemeClr val="dk1"/>
                          </a:solidFill>
                          <a:effectLst/>
                          <a:latin typeface="+mn-lt"/>
                          <a:ea typeface="+mn-ea"/>
                          <a:cs typeface="+mn-cs"/>
                        </a:rPr>
                        <a:t>query</a:t>
                      </a:r>
                      <a:r>
                        <a:rPr lang="zh-CN" altLang="en-US" sz="1800" b="1" i="0" kern="1200" dirty="0" smtClean="0">
                          <a:solidFill>
                            <a:schemeClr val="dk1"/>
                          </a:solidFill>
                          <a:effectLst/>
                          <a:latin typeface="+mn-lt"/>
                          <a:ea typeface="+mn-ea"/>
                          <a:cs typeface="+mn-cs"/>
                        </a:rPr>
                        <a:t>扩展</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i="0" kern="1200" dirty="0" smtClean="0">
                          <a:solidFill>
                            <a:schemeClr val="dk1"/>
                          </a:solidFill>
                          <a:effectLst/>
                          <a:latin typeface="+mn-lt"/>
                          <a:ea typeface="+mn-ea"/>
                          <a:cs typeface="+mn-cs"/>
                        </a:rPr>
                        <a:t>是</a:t>
                      </a:r>
                    </a:p>
                  </a:txBody>
                  <a:tcPr/>
                </a:tc>
                <a:extLst>
                  <a:ext uri="{0D108BD9-81ED-4DB2-BD59-A6C34878D82A}">
                    <a16:rowId xmlns:a16="http://schemas.microsoft.com/office/drawing/2014/main" val="36882896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0" kern="1200" dirty="0" smtClean="0">
                          <a:solidFill>
                            <a:schemeClr val="dk1"/>
                          </a:solidFill>
                          <a:effectLst/>
                          <a:latin typeface="+mn-lt"/>
                          <a:ea typeface="+mn-ea"/>
                          <a:cs typeface="+mn-cs"/>
                        </a:rPr>
                        <a:t>…</a:t>
                      </a:r>
                      <a:endParaRPr lang="zh-CN" altLang="en-US" sz="18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800" b="1"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4008873709"/>
                  </a:ext>
                </a:extLst>
              </a:tr>
            </a:tbl>
          </a:graphicData>
        </a:graphic>
      </p:graphicFrame>
      <p:sp>
        <p:nvSpPr>
          <p:cNvPr id="9" name="矩形 8"/>
          <p:cNvSpPr/>
          <p:nvPr/>
        </p:nvSpPr>
        <p:spPr>
          <a:xfrm>
            <a:off x="780163" y="5158864"/>
            <a:ext cx="2376516" cy="1477328"/>
          </a:xfrm>
          <a:prstGeom prst="rect">
            <a:avLst/>
          </a:prstGeom>
        </p:spPr>
        <p:txBody>
          <a:bodyPr wrap="square">
            <a:spAutoFit/>
          </a:bodyPr>
          <a:lstStyle/>
          <a:p>
            <a:r>
              <a:rPr lang="zh-CN" altLang="en-US" dirty="0" smtClean="0">
                <a:solidFill>
                  <a:srgbClr val="191B1F"/>
                </a:solidFill>
                <a:latin typeface="-apple-system"/>
              </a:rPr>
              <a:t>缺乏通用性，使用的时机不好把握，解决现有问题在一定程度上会引起新的问题，本质为扩充向量库。</a:t>
            </a:r>
            <a:endParaRPr lang="zh-CN" altLang="en-US" dirty="0"/>
          </a:p>
        </p:txBody>
      </p:sp>
      <p:pic>
        <p:nvPicPr>
          <p:cNvPr id="5" name="图片 4"/>
          <p:cNvPicPr>
            <a:picLocks noChangeAspect="1"/>
          </p:cNvPicPr>
          <p:nvPr/>
        </p:nvPicPr>
        <p:blipFill>
          <a:blip r:embed="rId2"/>
          <a:stretch>
            <a:fillRect/>
          </a:stretch>
        </p:blipFill>
        <p:spPr>
          <a:xfrm>
            <a:off x="3905250" y="1136125"/>
            <a:ext cx="7124700" cy="3552825"/>
          </a:xfrm>
          <a:prstGeom prst="rect">
            <a:avLst/>
          </a:prstGeom>
        </p:spPr>
      </p:pic>
      <p:pic>
        <p:nvPicPr>
          <p:cNvPr id="6" name="图片 5"/>
          <p:cNvPicPr>
            <a:picLocks noChangeAspect="1"/>
          </p:cNvPicPr>
          <p:nvPr/>
        </p:nvPicPr>
        <p:blipFill>
          <a:blip r:embed="rId3"/>
          <a:stretch>
            <a:fillRect/>
          </a:stretch>
        </p:blipFill>
        <p:spPr>
          <a:xfrm>
            <a:off x="4088849" y="4844525"/>
            <a:ext cx="4383347" cy="1819026"/>
          </a:xfrm>
          <a:prstGeom prst="rect">
            <a:avLst/>
          </a:prstGeom>
        </p:spPr>
      </p:pic>
    </p:spTree>
    <p:extLst>
      <p:ext uri="{BB962C8B-B14F-4D97-AF65-F5344CB8AC3E}">
        <p14:creationId xmlns:p14="http://schemas.microsoft.com/office/powerpoint/2010/main" val="245557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832485" y="86360"/>
            <a:ext cx="10681970" cy="579755"/>
          </a:xfrm>
        </p:spPr>
        <p:txBody>
          <a:bodyPr>
            <a:normAutofit/>
          </a:bodyPr>
          <a:lstStyle/>
          <a:p>
            <a:r>
              <a:rPr lang="en-US" altLang="zh-CN" dirty="0">
                <a:cs typeface="Arial" panose="020B0604020202020204" pitchFamily="34" charset="0"/>
                <a:sym typeface="+mn-ea"/>
              </a:rPr>
              <a:t>1</a:t>
            </a:r>
            <a:r>
              <a:rPr lang="zh-CN" altLang="en-US" dirty="0" smtClean="0">
                <a:cs typeface="Arial" panose="020B0604020202020204" pitchFamily="34" charset="0"/>
                <a:sym typeface="+mn-ea"/>
              </a:rPr>
              <a:t>、假设提问与生成摘要</a:t>
            </a:r>
            <a:endParaRPr lang="en-US" altLang="zh-CN" dirty="0">
              <a:solidFill>
                <a:schemeClr val="tx1"/>
              </a:solidFill>
              <a:cs typeface="Arial" panose="020B0604020202020204" pitchFamily="34" charset="0"/>
              <a:sym typeface="+mn-ea"/>
            </a:endParaRPr>
          </a:p>
        </p:txBody>
      </p:sp>
      <p:sp>
        <p:nvSpPr>
          <p:cNvPr id="6" name="文本框 5"/>
          <p:cNvSpPr txBox="1"/>
          <p:nvPr/>
        </p:nvSpPr>
        <p:spPr>
          <a:xfrm>
            <a:off x="445624" y="830305"/>
            <a:ext cx="11746376" cy="553998"/>
          </a:xfrm>
          <a:prstGeom prst="rect">
            <a:avLst/>
          </a:prstGeom>
          <a:noFill/>
        </p:spPr>
        <p:txBody>
          <a:bodyPr wrap="square" rtlCol="0" anchor="t">
            <a:spAutoFit/>
          </a:bodyPr>
          <a:lstStyle/>
          <a:p>
            <a:pPr algn="just">
              <a:lnSpc>
                <a:spcPct val="150000"/>
              </a:lnSpc>
            </a:pPr>
            <a:r>
              <a:rPr lang="zh-CN" altLang="en-US" sz="2000" dirty="0" smtClean="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用户以短句</a:t>
            </a:r>
            <a:r>
              <a:rPr lang="zh-CN" altLang="en-US" sz="20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zh-CN" altLang="en-US" sz="2000" dirty="0" smtClean="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形式输入</a:t>
            </a:r>
            <a:r>
              <a:rPr lang="zh-CN" altLang="en-US" sz="20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查询与索引文档之间会出现错位，索引文档通常以长句甚至段落的形式编写。</a:t>
            </a:r>
          </a:p>
        </p:txBody>
      </p:sp>
      <p:pic>
        <p:nvPicPr>
          <p:cNvPr id="4" name="图片 3"/>
          <p:cNvPicPr>
            <a:picLocks noChangeAspect="1"/>
          </p:cNvPicPr>
          <p:nvPr/>
        </p:nvPicPr>
        <p:blipFill>
          <a:blip r:embed="rId4"/>
          <a:stretch>
            <a:fillRect/>
          </a:stretch>
        </p:blipFill>
        <p:spPr>
          <a:xfrm>
            <a:off x="263888" y="2615092"/>
            <a:ext cx="5559969" cy="2227414"/>
          </a:xfrm>
          <a:prstGeom prst="rect">
            <a:avLst/>
          </a:prstGeom>
        </p:spPr>
      </p:pic>
      <p:sp>
        <p:nvSpPr>
          <p:cNvPr id="5" name="矩形 4"/>
          <p:cNvSpPr/>
          <p:nvPr/>
        </p:nvSpPr>
        <p:spPr>
          <a:xfrm>
            <a:off x="6096000" y="1868786"/>
            <a:ext cx="3103735" cy="369332"/>
          </a:xfrm>
          <a:prstGeom prst="rect">
            <a:avLst/>
          </a:prstGeom>
        </p:spPr>
        <p:txBody>
          <a:bodyPr wrap="none">
            <a:spAutoFit/>
          </a:bodyPr>
          <a:lstStyle/>
          <a:p>
            <a:r>
              <a:rPr lang="zh-CN" altLang="en-US" dirty="0">
                <a:solidFill>
                  <a:srgbClr val="A31515"/>
                </a:solidFill>
                <a:latin typeface="Consolas" panose="020B0609020204030204" pitchFamily="49" charset="0"/>
              </a:rPr>
              <a:t>房间疏散门间距</a:t>
            </a:r>
            <a:r>
              <a:rPr lang="en-US" altLang="zh-CN" dirty="0">
                <a:solidFill>
                  <a:srgbClr val="A31515"/>
                </a:solidFill>
                <a:latin typeface="Consolas" panose="020B0609020204030204" pitchFamily="49" charset="0"/>
              </a:rPr>
              <a:t>3.6</a:t>
            </a:r>
            <a:r>
              <a:rPr lang="zh-CN" altLang="en-US" dirty="0">
                <a:solidFill>
                  <a:srgbClr val="A31515"/>
                </a:solidFill>
                <a:latin typeface="Consolas" panose="020B0609020204030204" pitchFamily="49" charset="0"/>
              </a:rPr>
              <a:t>米可以吗</a:t>
            </a:r>
            <a:endParaRPr lang="zh-CN" altLang="en-US" b="0" dirty="0">
              <a:solidFill>
                <a:srgbClr val="000000"/>
              </a:solidFill>
              <a:effectLst/>
              <a:latin typeface="Consolas" panose="020B0609020204030204" pitchFamily="49" charset="0"/>
            </a:endParaRPr>
          </a:p>
        </p:txBody>
      </p:sp>
      <p:sp>
        <p:nvSpPr>
          <p:cNvPr id="7" name="矩形 6"/>
          <p:cNvSpPr/>
          <p:nvPr/>
        </p:nvSpPr>
        <p:spPr>
          <a:xfrm>
            <a:off x="6151735" y="5110572"/>
            <a:ext cx="6096000" cy="646331"/>
          </a:xfrm>
          <a:prstGeom prst="rect">
            <a:avLst/>
          </a:prstGeom>
        </p:spPr>
        <p:txBody>
          <a:bodyPr>
            <a:spAutoFit/>
          </a:bodyPr>
          <a:lstStyle/>
          <a:p>
            <a:r>
              <a:rPr lang="zh-CN" altLang="en-US" dirty="0" smtClean="0">
                <a:solidFill>
                  <a:srgbClr val="0070C0"/>
                </a:solidFill>
                <a:latin typeface="Consolas" panose="020B0609020204030204" pitchFamily="49" charset="0"/>
              </a:rPr>
              <a:t>防火分区或楼层内相邻两个安全出口或疏散门之间的水平距离不应小于</a:t>
            </a:r>
            <a:r>
              <a:rPr lang="en-US" altLang="zh-CN" dirty="0" smtClean="0">
                <a:solidFill>
                  <a:srgbClr val="0070C0"/>
                </a:solidFill>
                <a:latin typeface="Consolas" panose="020B0609020204030204" pitchFamily="49" charset="0"/>
              </a:rPr>
              <a:t>5m</a:t>
            </a:r>
            <a:endParaRPr lang="zh-CN" altLang="en-US" b="0" dirty="0">
              <a:solidFill>
                <a:srgbClr val="0070C0"/>
              </a:solidFill>
              <a:effectLst/>
              <a:latin typeface="Consolas" panose="020B0609020204030204" pitchFamily="49" charset="0"/>
            </a:endParaRPr>
          </a:p>
        </p:txBody>
      </p:sp>
      <p:sp>
        <p:nvSpPr>
          <p:cNvPr id="9" name="矩形 8"/>
          <p:cNvSpPr/>
          <p:nvPr/>
        </p:nvSpPr>
        <p:spPr>
          <a:xfrm>
            <a:off x="6091210" y="3769399"/>
            <a:ext cx="5724644" cy="369332"/>
          </a:xfrm>
          <a:prstGeom prst="rect">
            <a:avLst/>
          </a:prstGeom>
        </p:spPr>
        <p:txBody>
          <a:bodyPr wrap="none">
            <a:spAutoFit/>
          </a:bodyPr>
          <a:lstStyle/>
          <a:p>
            <a:r>
              <a:rPr lang="zh-CN" altLang="en-US" dirty="0">
                <a:solidFill>
                  <a:srgbClr val="0070C0"/>
                </a:solidFill>
                <a:latin typeface="-apple-system"/>
              </a:rPr>
              <a:t>相邻两个疏散门之间，应满足什么样的水平距离要求？</a:t>
            </a:r>
            <a:endParaRPr lang="zh-CN" altLang="en-US" dirty="0">
              <a:solidFill>
                <a:srgbClr val="0070C0"/>
              </a:solidFill>
            </a:endParaRPr>
          </a:p>
        </p:txBody>
      </p:sp>
      <p:sp>
        <p:nvSpPr>
          <p:cNvPr id="10" name="矩形 9"/>
          <p:cNvSpPr/>
          <p:nvPr/>
        </p:nvSpPr>
        <p:spPr>
          <a:xfrm>
            <a:off x="6096000" y="4301486"/>
            <a:ext cx="6096000" cy="646331"/>
          </a:xfrm>
          <a:prstGeom prst="rect">
            <a:avLst/>
          </a:prstGeom>
        </p:spPr>
        <p:txBody>
          <a:bodyPr>
            <a:spAutoFit/>
          </a:bodyPr>
          <a:lstStyle/>
          <a:p>
            <a:r>
              <a:rPr lang="zh-CN" altLang="en-US" dirty="0">
                <a:solidFill>
                  <a:srgbClr val="0070C0"/>
                </a:solidFill>
                <a:latin typeface="PingFang-SC-Regular"/>
              </a:rPr>
              <a:t>根据规定，每个住宅单元每层相邻两个安全出口之间的水平距离不应小于</a:t>
            </a:r>
            <a:r>
              <a:rPr lang="en-US" altLang="zh-CN" dirty="0">
                <a:solidFill>
                  <a:srgbClr val="0070C0"/>
                </a:solidFill>
                <a:latin typeface="PingFang-SC-Regular"/>
              </a:rPr>
              <a:t>5m</a:t>
            </a:r>
            <a:r>
              <a:rPr lang="zh-CN" altLang="en-US" dirty="0">
                <a:solidFill>
                  <a:srgbClr val="0070C0"/>
                </a:solidFill>
                <a:latin typeface="PingFang-SC-Regular"/>
              </a:rPr>
              <a:t>，这个规定的目的是什么？</a:t>
            </a:r>
            <a:endParaRPr lang="zh-CN" altLang="en-US" b="0" i="0" dirty="0">
              <a:solidFill>
                <a:srgbClr val="0070C0"/>
              </a:solidFill>
              <a:effectLst/>
              <a:latin typeface="PingFang-SC-Regular"/>
            </a:endParaRPr>
          </a:p>
        </p:txBody>
      </p:sp>
      <p:sp>
        <p:nvSpPr>
          <p:cNvPr id="11" name="矩形 10"/>
          <p:cNvSpPr/>
          <p:nvPr/>
        </p:nvSpPr>
        <p:spPr>
          <a:xfrm>
            <a:off x="6091210" y="2406315"/>
            <a:ext cx="6096000" cy="1200329"/>
          </a:xfrm>
          <a:prstGeom prst="rect">
            <a:avLst/>
          </a:prstGeom>
        </p:spPr>
        <p:txBody>
          <a:bodyPr>
            <a:spAutoFit/>
          </a:bodyPr>
          <a:lstStyle/>
          <a:p>
            <a:r>
              <a:rPr lang="en-US" altLang="zh-CN" dirty="0">
                <a:solidFill>
                  <a:schemeClr val="accent6"/>
                </a:solidFill>
                <a:latin typeface="Consolas" panose="020B0609020204030204" pitchFamily="49" charset="0"/>
              </a:rPr>
              <a:t>5.5.2 </a:t>
            </a:r>
            <a:r>
              <a:rPr lang="zh-CN" altLang="en-US" dirty="0">
                <a:solidFill>
                  <a:schemeClr val="accent6"/>
                </a:solidFill>
                <a:latin typeface="Consolas" panose="020B0609020204030204" pitchFamily="49" charset="0"/>
              </a:rPr>
              <a:t>建筑内的安全出口和疏散门应分散布置，且建筑内每个防火分区或一个防火分区的每个楼层、每个住宅单元每层相邻两个安全出口以及每个房间相邻两个疏散门最近边缘之间的水平距离不应小于</a:t>
            </a:r>
            <a:r>
              <a:rPr lang="en-US" altLang="zh-CN" dirty="0">
                <a:solidFill>
                  <a:schemeClr val="accent6"/>
                </a:solidFill>
                <a:latin typeface="Consolas" panose="020B0609020204030204" pitchFamily="49" charset="0"/>
              </a:rPr>
              <a:t>5m</a:t>
            </a:r>
            <a:r>
              <a:rPr lang="zh-CN" altLang="en-US" dirty="0">
                <a:solidFill>
                  <a:schemeClr val="accent6"/>
                </a:solidFill>
                <a:latin typeface="Consolas" panose="020B0609020204030204" pitchFamily="49" charset="0"/>
              </a:rPr>
              <a:t>。</a:t>
            </a:r>
            <a:endParaRPr lang="zh-CN" altLang="en-US" b="0" dirty="0">
              <a:solidFill>
                <a:schemeClr val="accent6"/>
              </a:solidFill>
              <a:effectLst/>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832485" y="86360"/>
            <a:ext cx="10681970" cy="579755"/>
          </a:xfrm>
        </p:spPr>
        <p:txBody>
          <a:bodyPr>
            <a:normAutofit/>
          </a:bodyPr>
          <a:lstStyle/>
          <a:p>
            <a:r>
              <a:rPr lang="en-US" altLang="zh-CN" dirty="0">
                <a:cs typeface="Arial" panose="020B0604020202020204" pitchFamily="34" charset="0"/>
                <a:sym typeface="+mn-ea"/>
              </a:rPr>
              <a:t>2</a:t>
            </a:r>
            <a:r>
              <a:rPr lang="zh-CN" altLang="en-US" dirty="0" smtClean="0">
                <a:cs typeface="Arial" panose="020B0604020202020204" pitchFamily="34" charset="0"/>
                <a:sym typeface="+mn-ea"/>
              </a:rPr>
              <a:t>、混合检索</a:t>
            </a:r>
            <a:r>
              <a:rPr lang="en-US" altLang="zh-CN" dirty="0" smtClean="0">
                <a:cs typeface="Arial" panose="020B0604020202020204" pitchFamily="34" charset="0"/>
                <a:sym typeface="+mn-ea"/>
              </a:rPr>
              <a:t>/</a:t>
            </a:r>
            <a:r>
              <a:rPr lang="zh-CN" altLang="en-US" dirty="0" smtClean="0">
                <a:cs typeface="Arial" panose="020B0604020202020204" pitchFamily="34" charset="0"/>
                <a:sym typeface="+mn-ea"/>
              </a:rPr>
              <a:t>重新排序</a:t>
            </a:r>
            <a:endParaRPr lang="en-US" altLang="zh-CN" dirty="0">
              <a:solidFill>
                <a:schemeClr val="tx1"/>
              </a:solidFill>
              <a:cs typeface="Arial" panose="020B0604020202020204" pitchFamily="34" charset="0"/>
              <a:sym typeface="+mn-ea"/>
            </a:endParaRPr>
          </a:p>
        </p:txBody>
      </p:sp>
      <p:sp>
        <p:nvSpPr>
          <p:cNvPr id="6" name="文本框 5"/>
          <p:cNvSpPr txBox="1"/>
          <p:nvPr/>
        </p:nvSpPr>
        <p:spPr>
          <a:xfrm>
            <a:off x="551666" y="1285372"/>
            <a:ext cx="11243607" cy="961289"/>
          </a:xfrm>
          <a:prstGeom prst="rect">
            <a:avLst/>
          </a:prstGeom>
          <a:noFill/>
        </p:spPr>
        <p:txBody>
          <a:bodyPr wrap="square" rtlCol="0" anchor="t">
            <a:spAutoFit/>
          </a:bodyPr>
          <a:lstStyle/>
          <a:p>
            <a:pPr algn="just">
              <a:lnSpc>
                <a:spcPct val="150000"/>
              </a:lnSpc>
            </a:pPr>
            <a:r>
              <a:rPr lang="zh-CN" altLang="en-US" sz="20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混合</a:t>
            </a:r>
            <a:r>
              <a:rPr lang="zh-CN" altLang="en-US" sz="2000" dirty="0" smtClean="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检索利用矢量</a:t>
            </a:r>
            <a:r>
              <a:rPr lang="zh-CN" altLang="en-US" sz="20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搜索和关键字搜索等不同检索技术的优势，并将它们智能地组合在一起。使用这种混合</a:t>
            </a:r>
            <a:r>
              <a:rPr lang="zh-CN" altLang="en-US" sz="2000" dirty="0" smtClean="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方法即可以</a:t>
            </a:r>
            <a:r>
              <a:rPr lang="zh-CN" altLang="en-US" sz="20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匹配相关的关键字</a:t>
            </a:r>
            <a:r>
              <a:rPr lang="zh-CN" altLang="en-US" sz="2000" dirty="0" smtClean="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也能</a:t>
            </a:r>
            <a:r>
              <a:rPr lang="zh-CN" altLang="en-US" sz="2000" dirty="0" smtClean="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保持</a:t>
            </a:r>
            <a:r>
              <a:rPr lang="zh-CN" altLang="en-US" sz="20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对查询意图的</a:t>
            </a:r>
            <a:r>
              <a:rPr lang="zh-CN" altLang="en-US" sz="2000" dirty="0" smtClean="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rPr>
              <a:t>控制。</a:t>
            </a:r>
            <a:endParaRPr lang="zh-CN" altLang="en-US" sz="2000"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nvPicPr>
        <p:blipFill>
          <a:blip r:embed="rId4"/>
          <a:stretch>
            <a:fillRect/>
          </a:stretch>
        </p:blipFill>
        <p:spPr>
          <a:xfrm>
            <a:off x="1895197" y="2727694"/>
            <a:ext cx="7384843" cy="23865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832485" y="86360"/>
            <a:ext cx="10681970" cy="579755"/>
          </a:xfrm>
        </p:spPr>
        <p:txBody>
          <a:bodyPr>
            <a:normAutofit/>
          </a:bodyPr>
          <a:lstStyle/>
          <a:p>
            <a:r>
              <a:rPr lang="en-US" altLang="zh-CN" dirty="0">
                <a:cs typeface="Arial" panose="020B0604020202020204" pitchFamily="34" charset="0"/>
                <a:sym typeface="+mn-ea"/>
              </a:rPr>
              <a:t>4</a:t>
            </a:r>
            <a:r>
              <a:rPr lang="zh-CN" altLang="en-US" dirty="0" smtClean="0">
                <a:cs typeface="Arial" panose="020B0604020202020204" pitchFamily="34" charset="0"/>
                <a:sym typeface="+mn-ea"/>
              </a:rPr>
              <a:t>、</a:t>
            </a:r>
            <a:r>
              <a:rPr lang="en-US" altLang="zh-CN" dirty="0" err="1" smtClean="0">
                <a:cs typeface="Arial" panose="020B0604020202020204" pitchFamily="34" charset="0"/>
                <a:sym typeface="+mn-ea"/>
              </a:rPr>
              <a:t>HyDE</a:t>
            </a:r>
            <a:r>
              <a:rPr lang="en-US" altLang="zh-CN" dirty="0">
                <a:cs typeface="Arial" panose="020B0604020202020204" pitchFamily="34" charset="0"/>
                <a:sym typeface="+mn-ea"/>
              </a:rPr>
              <a:t>(</a:t>
            </a:r>
            <a:r>
              <a:rPr lang="en-US" altLang="zh-CN" dirty="0" smtClean="0">
                <a:cs typeface="Arial" panose="020B0604020202020204" pitchFamily="34" charset="0"/>
              </a:rPr>
              <a:t>Hypothetical </a:t>
            </a:r>
            <a:r>
              <a:rPr lang="en-US" altLang="zh-CN" dirty="0">
                <a:cs typeface="Arial" panose="020B0604020202020204" pitchFamily="34" charset="0"/>
              </a:rPr>
              <a:t>Document </a:t>
            </a:r>
            <a:r>
              <a:rPr lang="en-US" altLang="zh-CN" dirty="0" err="1" smtClean="0">
                <a:cs typeface="Arial" panose="020B0604020202020204" pitchFamily="34" charset="0"/>
              </a:rPr>
              <a:t>Embeddings</a:t>
            </a:r>
            <a:r>
              <a:rPr lang="en-US" altLang="zh-CN" dirty="0" smtClean="0">
                <a:cs typeface="Arial" panose="020B0604020202020204" pitchFamily="34" charset="0"/>
              </a:rPr>
              <a:t>)</a:t>
            </a:r>
            <a:endParaRPr lang="en-US" altLang="zh-CN" dirty="0">
              <a:cs typeface="Arial" panose="020B0604020202020204" pitchFamily="34" charset="0"/>
              <a:sym typeface="+mn-ea"/>
            </a:endParaRPr>
          </a:p>
        </p:txBody>
      </p:sp>
      <p:sp>
        <p:nvSpPr>
          <p:cNvPr id="2" name="矩形 1"/>
          <p:cNvSpPr/>
          <p:nvPr/>
        </p:nvSpPr>
        <p:spPr>
          <a:xfrm>
            <a:off x="435426" y="918834"/>
            <a:ext cx="9427029" cy="369332"/>
          </a:xfrm>
          <a:prstGeom prst="rect">
            <a:avLst/>
          </a:prstGeom>
        </p:spPr>
        <p:txBody>
          <a:bodyPr wrap="square">
            <a:spAutoFit/>
          </a:bodyPr>
          <a:lstStyle/>
          <a:p>
            <a:r>
              <a:rPr lang="zh-CN" altLang="en-US" b="1" dirty="0"/>
              <a:t>问题</a:t>
            </a:r>
            <a:r>
              <a:rPr lang="zh-CN" altLang="en-US" dirty="0"/>
              <a:t>：文档通常与输入的用户问题非常不同</a:t>
            </a:r>
            <a:r>
              <a:rPr lang="zh-CN" altLang="en-US" dirty="0" smtClean="0"/>
              <a:t>。</a:t>
            </a:r>
            <a:endParaRPr lang="zh-CN" altLang="en-US" dirty="0"/>
          </a:p>
        </p:txBody>
      </p:sp>
      <p:sp>
        <p:nvSpPr>
          <p:cNvPr id="4" name="矩形 3"/>
          <p:cNvSpPr/>
          <p:nvPr/>
        </p:nvSpPr>
        <p:spPr>
          <a:xfrm>
            <a:off x="435425" y="1380629"/>
            <a:ext cx="9427029" cy="646331"/>
          </a:xfrm>
          <a:prstGeom prst="rect">
            <a:avLst/>
          </a:prstGeom>
        </p:spPr>
        <p:txBody>
          <a:bodyPr wrap="square">
            <a:spAutoFit/>
          </a:bodyPr>
          <a:lstStyle/>
          <a:p>
            <a:r>
              <a:rPr lang="zh-CN" altLang="en-US" b="1" dirty="0">
                <a:solidFill>
                  <a:srgbClr val="333333"/>
                </a:solidFill>
                <a:latin typeface="system-ui"/>
              </a:rPr>
              <a:t>想法</a:t>
            </a:r>
            <a:r>
              <a:rPr lang="zh-CN" altLang="en-US" dirty="0">
                <a:solidFill>
                  <a:srgbClr val="333333"/>
                </a:solidFill>
                <a:latin typeface="system-ui"/>
              </a:rPr>
              <a:t>：使用</a:t>
            </a:r>
            <a:r>
              <a:rPr lang="en-US" altLang="zh-CN" dirty="0">
                <a:solidFill>
                  <a:srgbClr val="333333"/>
                </a:solidFill>
                <a:latin typeface="system-ui"/>
              </a:rPr>
              <a:t>LLM</a:t>
            </a:r>
            <a:r>
              <a:rPr lang="zh-CN" altLang="en-US" dirty="0">
                <a:solidFill>
                  <a:srgbClr val="333333"/>
                </a:solidFill>
                <a:latin typeface="system-ui"/>
              </a:rPr>
              <a:t>将问题转换为回答问题的假设</a:t>
            </a:r>
            <a:r>
              <a:rPr lang="zh-CN" altLang="en-US" dirty="0" smtClean="0">
                <a:solidFill>
                  <a:srgbClr val="333333"/>
                </a:solidFill>
                <a:latin typeface="system-ui"/>
              </a:rPr>
              <a:t>文档</a:t>
            </a:r>
            <a:r>
              <a:rPr lang="zh-CN" altLang="en-US" dirty="0">
                <a:solidFill>
                  <a:srgbClr val="333333"/>
                </a:solidFill>
                <a:latin typeface="system-ui"/>
              </a:rPr>
              <a:t>，</a:t>
            </a:r>
            <a:r>
              <a:rPr lang="zh-CN" altLang="en-US" dirty="0" smtClean="0">
                <a:solidFill>
                  <a:srgbClr val="333333"/>
                </a:solidFill>
                <a:latin typeface="system-ui"/>
              </a:rPr>
              <a:t>使用</a:t>
            </a:r>
            <a:r>
              <a:rPr lang="zh-CN" altLang="en-US" dirty="0">
                <a:solidFill>
                  <a:srgbClr val="333333"/>
                </a:solidFill>
                <a:latin typeface="system-ui"/>
              </a:rPr>
              <a:t>嵌入的假设文档来检索真实文档，前提是文档</a:t>
            </a:r>
            <a:r>
              <a:rPr lang="en-US" altLang="zh-CN" dirty="0">
                <a:solidFill>
                  <a:srgbClr val="333333"/>
                </a:solidFill>
                <a:latin typeface="system-ui"/>
              </a:rPr>
              <a:t>-</a:t>
            </a:r>
            <a:r>
              <a:rPr lang="zh-CN" altLang="en-US" dirty="0">
                <a:solidFill>
                  <a:srgbClr val="333333"/>
                </a:solidFill>
                <a:latin typeface="system-ui"/>
              </a:rPr>
              <a:t>文档相似性搜索可以产生更多相关的匹配。</a:t>
            </a:r>
            <a:endParaRPr lang="zh-CN" altLang="en-US" dirty="0"/>
          </a:p>
        </p:txBody>
      </p:sp>
      <p:pic>
        <p:nvPicPr>
          <p:cNvPr id="5" name="图片 4"/>
          <p:cNvPicPr>
            <a:picLocks noChangeAspect="1"/>
          </p:cNvPicPr>
          <p:nvPr/>
        </p:nvPicPr>
        <p:blipFill>
          <a:blip r:embed="rId4"/>
          <a:stretch>
            <a:fillRect/>
          </a:stretch>
        </p:blipFill>
        <p:spPr>
          <a:xfrm>
            <a:off x="694152" y="2325846"/>
            <a:ext cx="5038698" cy="3955378"/>
          </a:xfrm>
          <a:prstGeom prst="rect">
            <a:avLst/>
          </a:prstGeom>
        </p:spPr>
      </p:pic>
      <p:sp>
        <p:nvSpPr>
          <p:cNvPr id="6" name="矩形 5"/>
          <p:cNvSpPr/>
          <p:nvPr/>
        </p:nvSpPr>
        <p:spPr>
          <a:xfrm>
            <a:off x="6283519" y="2588532"/>
            <a:ext cx="3877985" cy="369332"/>
          </a:xfrm>
          <a:prstGeom prst="rect">
            <a:avLst/>
          </a:prstGeom>
          <a:ln>
            <a:solidFill>
              <a:schemeClr val="accent1"/>
            </a:solidFill>
          </a:ln>
        </p:spPr>
        <p:txBody>
          <a:bodyPr wrap="none">
            <a:spAutoFit/>
          </a:bodyPr>
          <a:lstStyle/>
          <a:p>
            <a:r>
              <a:rPr lang="zh-CN" altLang="en-US" dirty="0">
                <a:solidFill>
                  <a:srgbClr val="191B1F"/>
                </a:solidFill>
                <a:latin typeface="-apple-system"/>
              </a:rPr>
              <a:t>使用</a:t>
            </a:r>
            <a:r>
              <a:rPr lang="en-US" altLang="zh-CN" dirty="0">
                <a:solidFill>
                  <a:srgbClr val="191B1F"/>
                </a:solidFill>
                <a:latin typeface="-apple-system"/>
              </a:rPr>
              <a:t>LLM</a:t>
            </a:r>
            <a:r>
              <a:rPr lang="zh-CN" altLang="en-US" dirty="0">
                <a:solidFill>
                  <a:srgbClr val="191B1F"/>
                </a:solidFill>
                <a:latin typeface="-apple-system"/>
              </a:rPr>
              <a:t>基于查询生成</a:t>
            </a:r>
            <a:r>
              <a:rPr lang="en-US" altLang="zh-CN" dirty="0">
                <a:solidFill>
                  <a:srgbClr val="191B1F"/>
                </a:solidFill>
                <a:latin typeface="-apple-system"/>
              </a:rPr>
              <a:t>k</a:t>
            </a:r>
            <a:r>
              <a:rPr lang="zh-CN" altLang="en-US" dirty="0">
                <a:solidFill>
                  <a:srgbClr val="191B1F"/>
                </a:solidFill>
                <a:latin typeface="-apple-system"/>
              </a:rPr>
              <a:t>个假设文档。</a:t>
            </a:r>
            <a:endParaRPr lang="zh-CN" altLang="en-US" dirty="0"/>
          </a:p>
        </p:txBody>
      </p:sp>
      <p:sp>
        <p:nvSpPr>
          <p:cNvPr id="7" name="矩形 6"/>
          <p:cNvSpPr/>
          <p:nvPr/>
        </p:nvSpPr>
        <p:spPr>
          <a:xfrm>
            <a:off x="6555337" y="3502025"/>
            <a:ext cx="2954655" cy="369332"/>
          </a:xfrm>
          <a:prstGeom prst="rect">
            <a:avLst/>
          </a:prstGeom>
          <a:ln>
            <a:solidFill>
              <a:schemeClr val="accent1"/>
            </a:solidFill>
          </a:ln>
        </p:spPr>
        <p:txBody>
          <a:bodyPr wrap="none">
            <a:spAutoFit/>
          </a:bodyPr>
          <a:lstStyle/>
          <a:p>
            <a:r>
              <a:rPr lang="zh-CN" altLang="en-US" dirty="0" smtClean="0">
                <a:solidFill>
                  <a:srgbClr val="191B1F"/>
                </a:solidFill>
                <a:latin typeface="-apple-system"/>
              </a:rPr>
              <a:t>生成</a:t>
            </a:r>
            <a:r>
              <a:rPr lang="zh-CN" altLang="en-US" dirty="0">
                <a:solidFill>
                  <a:srgbClr val="191B1F"/>
                </a:solidFill>
                <a:latin typeface="-apple-system"/>
              </a:rPr>
              <a:t>的假设文档输入编码器</a:t>
            </a:r>
            <a:endParaRPr lang="zh-CN" altLang="en-US" dirty="0"/>
          </a:p>
        </p:txBody>
      </p:sp>
      <p:sp>
        <p:nvSpPr>
          <p:cNvPr id="8" name="矩形 7"/>
          <p:cNvSpPr/>
          <p:nvPr/>
        </p:nvSpPr>
        <p:spPr>
          <a:xfrm>
            <a:off x="6670753" y="4477339"/>
            <a:ext cx="2839239" cy="369332"/>
          </a:xfrm>
          <a:prstGeom prst="rect">
            <a:avLst/>
          </a:prstGeom>
          <a:ln>
            <a:solidFill>
              <a:schemeClr val="accent1"/>
            </a:solidFill>
          </a:ln>
        </p:spPr>
        <p:txBody>
          <a:bodyPr wrap="none">
            <a:spAutoFit/>
          </a:bodyPr>
          <a:lstStyle/>
          <a:p>
            <a:r>
              <a:rPr lang="zh-CN" altLang="en-US" dirty="0" smtClean="0">
                <a:solidFill>
                  <a:srgbClr val="191B1F"/>
                </a:solidFill>
                <a:latin typeface="-apple-system"/>
              </a:rPr>
              <a:t>计算以下</a:t>
            </a:r>
            <a:r>
              <a:rPr lang="en-US" altLang="zh-CN" dirty="0" smtClean="0">
                <a:solidFill>
                  <a:srgbClr val="191B1F"/>
                </a:solidFill>
                <a:latin typeface="-apple-system"/>
              </a:rPr>
              <a:t>k</a:t>
            </a:r>
            <a:r>
              <a:rPr lang="zh-CN" altLang="en-US" dirty="0" smtClean="0">
                <a:solidFill>
                  <a:srgbClr val="191B1F"/>
                </a:solidFill>
                <a:latin typeface="-apple-system"/>
              </a:rPr>
              <a:t>个矢量的平均值</a:t>
            </a:r>
            <a:endParaRPr lang="zh-CN" altLang="en-US" dirty="0"/>
          </a:p>
        </p:txBody>
      </p:sp>
      <p:sp>
        <p:nvSpPr>
          <p:cNvPr id="9" name="矩形 8"/>
          <p:cNvSpPr/>
          <p:nvPr/>
        </p:nvSpPr>
        <p:spPr>
          <a:xfrm>
            <a:off x="7017001" y="5452654"/>
            <a:ext cx="2031325" cy="369332"/>
          </a:xfrm>
          <a:prstGeom prst="rect">
            <a:avLst/>
          </a:prstGeom>
          <a:ln>
            <a:solidFill>
              <a:schemeClr val="accent1"/>
            </a:solidFill>
          </a:ln>
        </p:spPr>
        <p:txBody>
          <a:bodyPr wrap="none">
            <a:spAutoFit/>
          </a:bodyPr>
          <a:lstStyle/>
          <a:p>
            <a:r>
              <a:rPr lang="zh-CN" altLang="en-US" dirty="0" smtClean="0">
                <a:solidFill>
                  <a:srgbClr val="191B1F"/>
                </a:solidFill>
                <a:latin typeface="-apple-system"/>
              </a:rPr>
              <a:t>文档</a:t>
            </a:r>
            <a:r>
              <a:rPr lang="zh-CN" altLang="en-US" dirty="0">
                <a:solidFill>
                  <a:srgbClr val="191B1F"/>
                </a:solidFill>
                <a:latin typeface="-apple-system"/>
              </a:rPr>
              <a:t>库中检索答案</a:t>
            </a:r>
            <a:endParaRPr lang="zh-CN" altLang="en-US" dirty="0"/>
          </a:p>
        </p:txBody>
      </p:sp>
      <p:sp>
        <p:nvSpPr>
          <p:cNvPr id="11" name="下箭头 10"/>
          <p:cNvSpPr/>
          <p:nvPr/>
        </p:nvSpPr>
        <p:spPr>
          <a:xfrm>
            <a:off x="7818471" y="3043845"/>
            <a:ext cx="329610" cy="37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7818471" y="3963237"/>
            <a:ext cx="329610" cy="37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7816696" y="4963563"/>
            <a:ext cx="329610" cy="37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、结果</a:t>
            </a:r>
            <a:endParaRPr lang="zh-CN" altLang="en-US" dirty="0"/>
          </a:p>
        </p:txBody>
      </p:sp>
      <p:graphicFrame>
        <p:nvGraphicFramePr>
          <p:cNvPr id="3" name="表格 2"/>
          <p:cNvGraphicFramePr>
            <a:graphicFrameLocks noGrp="1"/>
          </p:cNvGraphicFramePr>
          <p:nvPr/>
        </p:nvGraphicFramePr>
        <p:xfrm>
          <a:off x="1723657" y="2516568"/>
          <a:ext cx="8128002"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pPr algn="ctr"/>
                      <a:r>
                        <a:rPr lang="zh-CN" altLang="en-US" dirty="0" smtClean="0"/>
                        <a:t>指标</a:t>
                      </a:r>
                      <a:endParaRPr lang="zh-CN" altLang="en-US" dirty="0"/>
                    </a:p>
                  </a:txBody>
                  <a:tcPr/>
                </a:tc>
                <a:tc>
                  <a:txBody>
                    <a:bodyPr/>
                    <a:lstStyle/>
                    <a:p>
                      <a:pPr algn="ctr"/>
                      <a:r>
                        <a:rPr lang="en-US" altLang="zh-CN" dirty="0" smtClean="0"/>
                        <a:t>top1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smtClean="0"/>
                        <a:t>top2</a:t>
                      </a:r>
                      <a:endParaRPr lang="zh-CN" altLang="en-US" dirty="0" smtClean="0"/>
                    </a:p>
                  </a:txBody>
                  <a:tcPr/>
                </a:tc>
                <a:tc>
                  <a:txBody>
                    <a:bodyPr/>
                    <a:lstStyle/>
                    <a:p>
                      <a:pPr algn="ctr"/>
                      <a:r>
                        <a:rPr lang="en-US" altLang="zh-CN" dirty="0" smtClean="0"/>
                        <a:t>top3</a:t>
                      </a:r>
                      <a:endParaRPr lang="zh-CN" altLang="en-US" dirty="0"/>
                    </a:p>
                  </a:txBody>
                  <a:tcPr/>
                </a:tc>
                <a:tc>
                  <a:txBody>
                    <a:bodyPr/>
                    <a:lstStyle/>
                    <a:p>
                      <a:pPr algn="ctr"/>
                      <a:r>
                        <a:rPr lang="en-US" altLang="zh-CN" dirty="0" smtClean="0"/>
                        <a:t>top4</a:t>
                      </a:r>
                      <a:endParaRPr lang="zh-CN" altLang="en-US" dirty="0"/>
                    </a:p>
                  </a:txBody>
                  <a:tcPr/>
                </a:tc>
                <a:tc>
                  <a:txBody>
                    <a:bodyPr/>
                    <a:lstStyle/>
                    <a:p>
                      <a:pPr algn="ctr"/>
                      <a:r>
                        <a:rPr lang="en-US" altLang="zh-CN" dirty="0" smtClean="0"/>
                        <a:t>top5</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smtClean="0"/>
                        <a:t>Hit Rate</a:t>
                      </a:r>
                      <a:endParaRPr lang="zh-CN" altLang="en-US" dirty="0"/>
                    </a:p>
                  </a:txBody>
                  <a:tcPr/>
                </a:tc>
                <a:tc>
                  <a:txBody>
                    <a:bodyPr/>
                    <a:lstStyle/>
                    <a:p>
                      <a:pPr algn="ctr"/>
                      <a:r>
                        <a:rPr lang="en-US" altLang="zh-CN" dirty="0" smtClean="0"/>
                        <a:t> 0.4710</a:t>
                      </a:r>
                      <a:endParaRPr lang="zh-CN" altLang="en-US" dirty="0"/>
                    </a:p>
                  </a:txBody>
                  <a:tcPr/>
                </a:tc>
                <a:tc>
                  <a:txBody>
                    <a:bodyPr/>
                    <a:lstStyle/>
                    <a:p>
                      <a:pPr algn="ctr"/>
                      <a:r>
                        <a:rPr lang="zh-CN" altLang="en-US" dirty="0" smtClean="0"/>
                        <a:t> </a:t>
                      </a:r>
                      <a:r>
                        <a:rPr lang="en-US" altLang="zh-CN" dirty="0" smtClean="0"/>
                        <a:t>0.6950</a:t>
                      </a:r>
                      <a:endParaRPr lang="zh-CN" altLang="en-US" dirty="0"/>
                    </a:p>
                  </a:txBody>
                  <a:tcPr/>
                </a:tc>
                <a:tc>
                  <a:txBody>
                    <a:bodyPr/>
                    <a:lstStyle/>
                    <a:p>
                      <a:pPr algn="ctr"/>
                      <a:r>
                        <a:rPr lang="en-US" altLang="zh-CN" dirty="0" smtClean="0"/>
                        <a:t>0.7954</a:t>
                      </a:r>
                      <a:endParaRPr lang="zh-CN" altLang="en-US" dirty="0"/>
                    </a:p>
                  </a:txBody>
                  <a:tcPr/>
                </a:tc>
                <a:tc>
                  <a:txBody>
                    <a:bodyPr/>
                    <a:lstStyle/>
                    <a:p>
                      <a:pPr algn="ctr"/>
                      <a:r>
                        <a:rPr lang="en-US" altLang="zh-CN" dirty="0" smtClean="0"/>
                        <a:t>0.8185</a:t>
                      </a:r>
                      <a:endParaRPr lang="zh-CN" altLang="en-US" dirty="0"/>
                    </a:p>
                  </a:txBody>
                  <a:tcPr/>
                </a:tc>
                <a:tc>
                  <a:txBody>
                    <a:bodyPr/>
                    <a:lstStyle/>
                    <a:p>
                      <a:pPr algn="ctr"/>
                      <a:r>
                        <a:rPr lang="en-US" altLang="zh-CN" dirty="0" smtClean="0"/>
                        <a:t>0.8417</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smtClean="0"/>
                        <a:t>MRR</a:t>
                      </a:r>
                      <a:endParaRPr lang="zh-CN" altLang="en-US" dirty="0"/>
                    </a:p>
                  </a:txBody>
                  <a:tcPr/>
                </a:tc>
                <a:tc>
                  <a:txBody>
                    <a:bodyPr/>
                    <a:lstStyle/>
                    <a:p>
                      <a:pPr algn="ctr"/>
                      <a:r>
                        <a:rPr lang="en-US" altLang="zh-CN" dirty="0" smtClean="0"/>
                        <a:t> 0.4710</a:t>
                      </a:r>
                      <a:endParaRPr lang="zh-CN" altLang="en-US" dirty="0"/>
                    </a:p>
                  </a:txBody>
                  <a:tcPr/>
                </a:tc>
                <a:tc>
                  <a:txBody>
                    <a:bodyPr/>
                    <a:lstStyle/>
                    <a:p>
                      <a:pPr algn="ctr"/>
                      <a:r>
                        <a:rPr lang="en-US" altLang="zh-CN" dirty="0" smtClean="0"/>
                        <a:t> 0.5830</a:t>
                      </a:r>
                      <a:endParaRPr lang="zh-CN" altLang="en-US" dirty="0"/>
                    </a:p>
                  </a:txBody>
                  <a:tcPr/>
                </a:tc>
                <a:tc>
                  <a:txBody>
                    <a:bodyPr/>
                    <a:lstStyle/>
                    <a:p>
                      <a:pPr algn="ctr"/>
                      <a:r>
                        <a:rPr lang="en-US" altLang="zh-CN" dirty="0" smtClean="0"/>
                        <a:t>0.6165</a:t>
                      </a:r>
                      <a:endParaRPr lang="zh-CN" altLang="en-US" dirty="0"/>
                    </a:p>
                  </a:txBody>
                  <a:tcPr/>
                </a:tc>
                <a:tc>
                  <a:txBody>
                    <a:bodyPr/>
                    <a:lstStyle/>
                    <a:p>
                      <a:pPr algn="ctr"/>
                      <a:r>
                        <a:rPr lang="en-US" altLang="zh-CN" dirty="0" smtClean="0"/>
                        <a:t>0.6223</a:t>
                      </a:r>
                      <a:endParaRPr lang="zh-CN" altLang="en-US" dirty="0"/>
                    </a:p>
                  </a:txBody>
                  <a:tcPr/>
                </a:tc>
                <a:tc>
                  <a:txBody>
                    <a:bodyPr/>
                    <a:lstStyle/>
                    <a:p>
                      <a:pPr algn="ctr"/>
                      <a:r>
                        <a:rPr lang="en-US" altLang="zh-CN" dirty="0" smtClean="0"/>
                        <a:t>0.6269</a:t>
                      </a:r>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、结果</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433273292"/>
              </p:ext>
            </p:extLst>
          </p:nvPr>
        </p:nvGraphicFramePr>
        <p:xfrm>
          <a:off x="569167" y="2516568"/>
          <a:ext cx="10935477" cy="2027440"/>
        </p:xfrm>
        <a:graphic>
          <a:graphicData uri="http://schemas.openxmlformats.org/drawingml/2006/table">
            <a:tbl>
              <a:tblPr firstRow="1" bandRow="1">
                <a:tableStyleId>{5C22544A-7EE6-4342-B048-85BDC9FD1C3A}</a:tableStyleId>
              </a:tblPr>
              <a:tblGrid>
                <a:gridCol w="2481943">
                  <a:extLst>
                    <a:ext uri="{9D8B030D-6E8A-4147-A177-3AD203B41FA5}">
                      <a16:colId xmlns:a16="http://schemas.microsoft.com/office/drawing/2014/main" val="3898759862"/>
                    </a:ext>
                  </a:extLst>
                </a:gridCol>
                <a:gridCol w="1082351">
                  <a:extLst>
                    <a:ext uri="{9D8B030D-6E8A-4147-A177-3AD203B41FA5}">
                      <a16:colId xmlns:a16="http://schemas.microsoft.com/office/drawing/2014/main" val="20000"/>
                    </a:ext>
                  </a:extLst>
                </a:gridCol>
                <a:gridCol w="1408923">
                  <a:extLst>
                    <a:ext uri="{9D8B030D-6E8A-4147-A177-3AD203B41FA5}">
                      <a16:colId xmlns:a16="http://schemas.microsoft.com/office/drawing/2014/main" val="20001"/>
                    </a:ext>
                  </a:extLst>
                </a:gridCol>
                <a:gridCol w="1586204">
                  <a:extLst>
                    <a:ext uri="{9D8B030D-6E8A-4147-A177-3AD203B41FA5}">
                      <a16:colId xmlns:a16="http://schemas.microsoft.com/office/drawing/2014/main" val="20002"/>
                    </a:ext>
                  </a:extLst>
                </a:gridCol>
                <a:gridCol w="1642188">
                  <a:extLst>
                    <a:ext uri="{9D8B030D-6E8A-4147-A177-3AD203B41FA5}">
                      <a16:colId xmlns:a16="http://schemas.microsoft.com/office/drawing/2014/main" val="20003"/>
                    </a:ext>
                  </a:extLst>
                </a:gridCol>
                <a:gridCol w="1520889">
                  <a:extLst>
                    <a:ext uri="{9D8B030D-6E8A-4147-A177-3AD203B41FA5}">
                      <a16:colId xmlns:a16="http://schemas.microsoft.com/office/drawing/2014/main" val="20004"/>
                    </a:ext>
                  </a:extLst>
                </a:gridCol>
                <a:gridCol w="1212979">
                  <a:extLst>
                    <a:ext uri="{9D8B030D-6E8A-4147-A177-3AD203B41FA5}">
                      <a16:colId xmlns:a16="http://schemas.microsoft.com/office/drawing/2014/main" val="20005"/>
                    </a:ext>
                  </a:extLst>
                </a:gridCol>
              </a:tblGrid>
              <a:tr h="3794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lt1"/>
                          </a:solidFill>
                          <a:effectLst/>
                          <a:latin typeface="+mn-lt"/>
                          <a:ea typeface="+mn-ea"/>
                          <a:cs typeface="+mn-cs"/>
                        </a:rPr>
                        <a:t>Embedding</a:t>
                      </a:r>
                      <a:r>
                        <a:rPr lang="en-US" altLang="zh-CN" sz="1800" b="1" kern="1200" dirty="0" smtClean="0">
                          <a:solidFill>
                            <a:schemeClr val="lt1"/>
                          </a:solidFill>
                          <a:effectLst/>
                          <a:latin typeface="+mn-lt"/>
                          <a:ea typeface="+mn-ea"/>
                          <a:cs typeface="+mn-cs"/>
                        </a:rPr>
                        <a:t>/</a:t>
                      </a:r>
                      <a:r>
                        <a:rPr lang="en-US" altLang="zh-CN" sz="1800" b="1" kern="1200" dirty="0" err="1" smtClean="0">
                          <a:solidFill>
                            <a:schemeClr val="lt1"/>
                          </a:solidFill>
                          <a:effectLst/>
                          <a:latin typeface="+mn-lt"/>
                          <a:ea typeface="+mn-ea"/>
                          <a:cs typeface="+mn-cs"/>
                        </a:rPr>
                        <a:t>reranker</a:t>
                      </a:r>
                      <a:endParaRPr lang="en-US" altLang="zh-CN" sz="1800" b="0" kern="1200" dirty="0" smtClean="0">
                        <a:solidFill>
                          <a:schemeClr val="lt1"/>
                        </a:solidFill>
                        <a:effectLst/>
                        <a:latin typeface="+mn-lt"/>
                        <a:ea typeface="+mn-ea"/>
                        <a:cs typeface="+mn-cs"/>
                      </a:endParaRPr>
                    </a:p>
                  </a:txBody>
                  <a:tcPr/>
                </a:tc>
                <a:tc>
                  <a:txBody>
                    <a:bodyPr/>
                    <a:lstStyle/>
                    <a:p>
                      <a:pPr algn="ctr"/>
                      <a:r>
                        <a:rPr lang="zh-CN" altLang="en-US" dirty="0" smtClean="0"/>
                        <a:t>指标</a:t>
                      </a:r>
                      <a:endParaRPr lang="zh-CN" altLang="en-US" dirty="0"/>
                    </a:p>
                  </a:txBody>
                  <a:tcPr/>
                </a:tc>
                <a:tc>
                  <a:txBody>
                    <a:bodyPr/>
                    <a:lstStyle/>
                    <a:p>
                      <a:pPr algn="ctr"/>
                      <a:r>
                        <a:rPr lang="en-US" altLang="zh-CN" dirty="0" smtClean="0"/>
                        <a:t>top1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smtClean="0"/>
                        <a:t>top2</a:t>
                      </a:r>
                      <a:endParaRPr lang="zh-CN" altLang="en-US" dirty="0" smtClean="0"/>
                    </a:p>
                  </a:txBody>
                  <a:tcPr/>
                </a:tc>
                <a:tc>
                  <a:txBody>
                    <a:bodyPr/>
                    <a:lstStyle/>
                    <a:p>
                      <a:pPr algn="ctr"/>
                      <a:r>
                        <a:rPr lang="en-US" altLang="zh-CN" dirty="0" smtClean="0"/>
                        <a:t>top3</a:t>
                      </a:r>
                      <a:endParaRPr lang="zh-CN" altLang="en-US" dirty="0"/>
                    </a:p>
                  </a:txBody>
                  <a:tcPr/>
                </a:tc>
                <a:tc>
                  <a:txBody>
                    <a:bodyPr/>
                    <a:lstStyle/>
                    <a:p>
                      <a:pPr algn="ctr"/>
                      <a:r>
                        <a:rPr lang="en-US" altLang="zh-CN" dirty="0" smtClean="0"/>
                        <a:t>top4</a:t>
                      </a:r>
                      <a:endParaRPr lang="zh-CN" altLang="en-US" dirty="0"/>
                    </a:p>
                  </a:txBody>
                  <a:tcPr/>
                </a:tc>
                <a:tc>
                  <a:txBody>
                    <a:bodyPr/>
                    <a:lstStyle/>
                    <a:p>
                      <a:pPr algn="ctr"/>
                      <a:r>
                        <a:rPr lang="en-US" altLang="zh-CN" dirty="0" smtClean="0"/>
                        <a:t>top5</a:t>
                      </a:r>
                      <a:endParaRPr lang="zh-CN" altLang="en-US" dirty="0"/>
                    </a:p>
                  </a:txBody>
                  <a:tcPr/>
                </a:tc>
                <a:extLst>
                  <a:ext uri="{0D108BD9-81ED-4DB2-BD59-A6C34878D82A}">
                    <a16:rowId xmlns:a16="http://schemas.microsoft.com/office/drawing/2014/main" val="10000"/>
                  </a:ext>
                </a:extLst>
              </a:tr>
              <a:tr h="453688">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dk1"/>
                          </a:solidFill>
                          <a:effectLst/>
                          <a:latin typeface="+mn-lt"/>
                          <a:ea typeface="+mn-ea"/>
                          <a:cs typeface="+mn-cs"/>
                        </a:rPr>
                        <a:t>bge-large-zh-v1.5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dk1"/>
                          </a:solidFill>
                          <a:effectLst/>
                          <a:latin typeface="+mn-lt"/>
                          <a:ea typeface="+mn-ea"/>
                          <a:cs typeface="+mn-cs"/>
                        </a:rPr>
                        <a:t>bge-</a:t>
                      </a:r>
                      <a:r>
                        <a:rPr lang="en-US" altLang="zh-CN" sz="1800" b="0" kern="1200" dirty="0" err="1" smtClean="0">
                          <a:solidFill>
                            <a:schemeClr val="dk1"/>
                          </a:solidFill>
                          <a:effectLst/>
                          <a:latin typeface="+mn-lt"/>
                          <a:ea typeface="+mn-ea"/>
                          <a:cs typeface="+mn-cs"/>
                        </a:rPr>
                        <a:t>reranker</a:t>
                      </a:r>
                      <a:r>
                        <a:rPr lang="en-US" altLang="zh-CN" sz="1800" b="0" kern="1200" dirty="0" smtClean="0">
                          <a:solidFill>
                            <a:schemeClr val="dk1"/>
                          </a:solidFill>
                          <a:effectLst/>
                          <a:latin typeface="+mn-lt"/>
                          <a:ea typeface="+mn-ea"/>
                          <a:cs typeface="+mn-cs"/>
                        </a:rPr>
                        <a:t>-large</a:t>
                      </a:r>
                    </a:p>
                  </a:txBody>
                  <a:tcPr/>
                </a:tc>
                <a:tc>
                  <a:txBody>
                    <a:bodyPr/>
                    <a:lstStyle/>
                    <a:p>
                      <a:pPr algn="ctr"/>
                      <a:r>
                        <a:rPr lang="en-US" altLang="zh-CN" dirty="0" smtClean="0"/>
                        <a:t>Hit Rate</a:t>
                      </a:r>
                      <a:endParaRPr lang="zh-CN" altLang="en-US" dirty="0"/>
                    </a:p>
                  </a:txBody>
                  <a:tcPr/>
                </a:tc>
                <a:tc>
                  <a:txBody>
                    <a:bodyPr/>
                    <a:lstStyle/>
                    <a:p>
                      <a:pPr algn="ctr"/>
                      <a:r>
                        <a:rPr lang="en-US" altLang="zh-CN" dirty="0" smtClean="0"/>
                        <a:t> 0.6640</a:t>
                      </a:r>
                      <a:endParaRPr lang="zh-CN" altLang="en-US" dirty="0"/>
                    </a:p>
                  </a:txBody>
                  <a:tcPr/>
                </a:tc>
                <a:tc>
                  <a:txBody>
                    <a:bodyPr/>
                    <a:lstStyle/>
                    <a:p>
                      <a:pPr algn="ctr"/>
                      <a:r>
                        <a:rPr lang="zh-CN" altLang="en-US" dirty="0" smtClean="0"/>
                        <a:t> </a:t>
                      </a:r>
                      <a:r>
                        <a:rPr lang="en-US" altLang="zh-CN" b="0" dirty="0" smtClean="0"/>
                        <a:t>0.7760</a:t>
                      </a:r>
                      <a:endParaRPr lang="zh-CN" altLang="en-US" b="0" dirty="0"/>
                    </a:p>
                  </a:txBody>
                  <a:tcPr/>
                </a:tc>
                <a:tc>
                  <a:txBody>
                    <a:bodyPr/>
                    <a:lstStyle/>
                    <a:p>
                      <a:pPr algn="ctr"/>
                      <a:r>
                        <a:rPr lang="en-US" altLang="zh-CN" dirty="0" smtClean="0"/>
                        <a:t>0.8069</a:t>
                      </a:r>
                      <a:endParaRPr lang="zh-CN" altLang="en-US" dirty="0"/>
                    </a:p>
                  </a:txBody>
                  <a:tcPr/>
                </a:tc>
                <a:tc>
                  <a:txBody>
                    <a:bodyPr/>
                    <a:lstStyle/>
                    <a:p>
                      <a:pPr algn="ctr"/>
                      <a:r>
                        <a:rPr lang="en-US" altLang="zh-CN" dirty="0" smtClean="0"/>
                        <a:t>0.8378</a:t>
                      </a:r>
                      <a:endParaRPr lang="zh-CN" altLang="en-US" dirty="0"/>
                    </a:p>
                  </a:txBody>
                  <a:tcPr/>
                </a:tc>
                <a:tc>
                  <a:txBody>
                    <a:bodyPr/>
                    <a:lstStyle/>
                    <a:p>
                      <a:pPr algn="ctr"/>
                      <a:r>
                        <a:rPr lang="en-US" altLang="zh-CN" dirty="0" smtClean="0"/>
                        <a:t>0.8416</a:t>
                      </a:r>
                      <a:endParaRPr lang="zh-CN" altLang="en-US" dirty="0"/>
                    </a:p>
                  </a:txBody>
                  <a:tcPr/>
                </a:tc>
                <a:extLst>
                  <a:ext uri="{0D108BD9-81ED-4DB2-BD59-A6C34878D82A}">
                    <a16:rowId xmlns:a16="http://schemas.microsoft.com/office/drawing/2014/main" val="10001"/>
                  </a:ext>
                </a:extLst>
              </a:tr>
              <a:tr h="419877">
                <a:tc vMerge="1">
                  <a:txBody>
                    <a:bodyPr/>
                    <a:lstStyle/>
                    <a:p>
                      <a:pPr algn="ctr"/>
                      <a:endParaRPr lang="zh-CN" altLang="en-US" dirty="0"/>
                    </a:p>
                  </a:txBody>
                  <a:tcPr/>
                </a:tc>
                <a:tc>
                  <a:txBody>
                    <a:bodyPr/>
                    <a:lstStyle/>
                    <a:p>
                      <a:pPr algn="ctr"/>
                      <a:r>
                        <a:rPr lang="en-US" altLang="zh-CN" dirty="0" smtClean="0"/>
                        <a:t>MRR</a:t>
                      </a:r>
                      <a:endParaRPr lang="zh-CN" altLang="en-US" dirty="0"/>
                    </a:p>
                  </a:txBody>
                  <a:tcPr/>
                </a:tc>
                <a:tc>
                  <a:txBody>
                    <a:bodyPr/>
                    <a:lstStyle/>
                    <a:p>
                      <a:pPr algn="ctr"/>
                      <a:r>
                        <a:rPr lang="en-US" altLang="zh-CN" dirty="0" smtClean="0"/>
                        <a:t> 0.6640</a:t>
                      </a:r>
                      <a:endParaRPr lang="zh-CN" altLang="en-US" dirty="0"/>
                    </a:p>
                  </a:txBody>
                  <a:tcPr/>
                </a:tc>
                <a:tc>
                  <a:txBody>
                    <a:bodyPr/>
                    <a:lstStyle/>
                    <a:p>
                      <a:pPr algn="ctr"/>
                      <a:r>
                        <a:rPr lang="en-US" altLang="zh-CN" dirty="0" smtClean="0"/>
                        <a:t> 0.7201</a:t>
                      </a:r>
                      <a:endParaRPr lang="zh-CN" altLang="en-US" dirty="0"/>
                    </a:p>
                  </a:txBody>
                  <a:tcPr/>
                </a:tc>
                <a:tc>
                  <a:txBody>
                    <a:bodyPr/>
                    <a:lstStyle/>
                    <a:p>
                      <a:pPr algn="ctr"/>
                      <a:r>
                        <a:rPr lang="en-US" altLang="zh-CN" dirty="0" smtClean="0"/>
                        <a:t>0.7304</a:t>
                      </a:r>
                      <a:endParaRPr lang="zh-CN" altLang="en-US" dirty="0"/>
                    </a:p>
                  </a:txBody>
                  <a:tcPr/>
                </a:tc>
                <a:tc>
                  <a:txBody>
                    <a:bodyPr/>
                    <a:lstStyle/>
                    <a:p>
                      <a:pPr algn="ctr"/>
                      <a:r>
                        <a:rPr lang="en-US" altLang="zh-CN" dirty="0" smtClean="0"/>
                        <a:t>0.7381</a:t>
                      </a:r>
                      <a:endParaRPr lang="zh-CN" altLang="en-US" dirty="0"/>
                    </a:p>
                  </a:txBody>
                  <a:tcPr/>
                </a:tc>
                <a:tc>
                  <a:txBody>
                    <a:bodyPr/>
                    <a:lstStyle/>
                    <a:p>
                      <a:pPr algn="ctr"/>
                      <a:r>
                        <a:rPr lang="en-US" altLang="zh-CN" dirty="0" smtClean="0"/>
                        <a:t>0.7388</a:t>
                      </a:r>
                      <a:endParaRPr lang="zh-CN" altLang="en-US" dirty="0"/>
                    </a:p>
                  </a:txBody>
                  <a:tcPr/>
                </a:tc>
                <a:extLst>
                  <a:ext uri="{0D108BD9-81ED-4DB2-BD59-A6C34878D82A}">
                    <a16:rowId xmlns:a16="http://schemas.microsoft.com/office/drawing/2014/main" val="10002"/>
                  </a:ext>
                </a:extLst>
              </a:tr>
              <a:tr h="379434">
                <a:tc rowSpan="2">
                  <a:txBody>
                    <a:bodyPr/>
                    <a:lstStyle/>
                    <a:p>
                      <a:pPr algn="ctr"/>
                      <a:r>
                        <a:rPr lang="en-US" altLang="zh-CN" dirty="0" smtClean="0"/>
                        <a:t>BGE_M3</a:t>
                      </a:r>
                    </a:p>
                    <a:p>
                      <a:pPr algn="ctr"/>
                      <a:r>
                        <a:rPr lang="en-US" altLang="zh-CN" dirty="0" smtClean="0"/>
                        <a:t>bge-reranker-v2-m3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Hit Rate</a:t>
                      </a:r>
                      <a:endParaRPr lang="zh-CN" altLang="en-US" dirty="0" smtClean="0"/>
                    </a:p>
                  </a:txBody>
                  <a:tcPr/>
                </a:tc>
                <a:tc>
                  <a:txBody>
                    <a:bodyPr/>
                    <a:lstStyle/>
                    <a:p>
                      <a:pPr algn="ctr"/>
                      <a:r>
                        <a:rPr lang="en-US" altLang="zh-CN" dirty="0" smtClean="0"/>
                        <a:t>0.6911</a:t>
                      </a:r>
                      <a:endParaRPr lang="zh-CN" altLang="en-US" dirty="0"/>
                    </a:p>
                  </a:txBody>
                  <a:tcPr/>
                </a:tc>
                <a:tc>
                  <a:txBody>
                    <a:bodyPr/>
                    <a:lstStyle/>
                    <a:p>
                      <a:pPr algn="ctr"/>
                      <a:r>
                        <a:rPr lang="en-US" altLang="zh-CN" dirty="0" smtClean="0"/>
                        <a:t> 0.8263</a:t>
                      </a:r>
                      <a:endParaRPr lang="zh-CN" altLang="en-US" dirty="0"/>
                    </a:p>
                  </a:txBody>
                  <a:tcPr/>
                </a:tc>
                <a:tc>
                  <a:txBody>
                    <a:bodyPr/>
                    <a:lstStyle/>
                    <a:p>
                      <a:pPr algn="ctr"/>
                      <a:r>
                        <a:rPr lang="en-US" altLang="zh-CN" dirty="0" smtClean="0"/>
                        <a:t>0.8687</a:t>
                      </a:r>
                      <a:endParaRPr lang="zh-CN" altLang="en-US" dirty="0"/>
                    </a:p>
                  </a:txBody>
                  <a:tcPr/>
                </a:tc>
                <a:tc>
                  <a:txBody>
                    <a:bodyPr/>
                    <a:lstStyle/>
                    <a:p>
                      <a:pPr algn="ctr"/>
                      <a:r>
                        <a:rPr lang="en-US" altLang="zh-CN" dirty="0" smtClean="0"/>
                        <a:t>0.8803</a:t>
                      </a:r>
                      <a:endParaRPr lang="zh-CN" altLang="en-US" dirty="0"/>
                    </a:p>
                  </a:txBody>
                  <a:tcPr/>
                </a:tc>
                <a:tc>
                  <a:txBody>
                    <a:bodyPr/>
                    <a:lstStyle/>
                    <a:p>
                      <a:pPr algn="ctr"/>
                      <a:r>
                        <a:rPr lang="en-US" altLang="zh-CN" dirty="0" smtClean="0"/>
                        <a:t>0.8880</a:t>
                      </a:r>
                      <a:endParaRPr lang="zh-CN" altLang="en-US" dirty="0"/>
                    </a:p>
                  </a:txBody>
                  <a:tcPr/>
                </a:tc>
                <a:extLst>
                  <a:ext uri="{0D108BD9-81ED-4DB2-BD59-A6C34878D82A}">
                    <a16:rowId xmlns:a16="http://schemas.microsoft.com/office/drawing/2014/main" val="889814661"/>
                  </a:ext>
                </a:extLst>
              </a:tr>
              <a:tr h="395007">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MRR</a:t>
                      </a:r>
                      <a:endParaRPr lang="zh-CN" altLang="en-US" dirty="0" smtClean="0"/>
                    </a:p>
                  </a:txBody>
                  <a:tcPr/>
                </a:tc>
                <a:tc>
                  <a:txBody>
                    <a:bodyPr/>
                    <a:lstStyle/>
                    <a:p>
                      <a:pPr algn="ctr"/>
                      <a:r>
                        <a:rPr lang="en-US" altLang="zh-CN" dirty="0" smtClean="0"/>
                        <a:t>0.6911</a:t>
                      </a:r>
                      <a:endParaRPr lang="zh-CN" altLang="en-US" dirty="0"/>
                    </a:p>
                  </a:txBody>
                  <a:tcPr/>
                </a:tc>
                <a:tc>
                  <a:txBody>
                    <a:bodyPr/>
                    <a:lstStyle/>
                    <a:p>
                      <a:pPr algn="ctr"/>
                      <a:r>
                        <a:rPr lang="en-US" altLang="zh-CN" dirty="0" smtClean="0"/>
                        <a:t> 0.7587</a:t>
                      </a:r>
                      <a:endParaRPr lang="zh-CN" altLang="en-US" dirty="0"/>
                    </a:p>
                  </a:txBody>
                  <a:tcPr/>
                </a:tc>
                <a:tc>
                  <a:txBody>
                    <a:bodyPr/>
                    <a:lstStyle/>
                    <a:p>
                      <a:pPr algn="ctr"/>
                      <a:r>
                        <a:rPr lang="en-US" altLang="zh-CN" dirty="0" smtClean="0"/>
                        <a:t>0.7728</a:t>
                      </a:r>
                      <a:endParaRPr lang="zh-CN" altLang="en-US" dirty="0"/>
                    </a:p>
                  </a:txBody>
                  <a:tcPr/>
                </a:tc>
                <a:tc>
                  <a:txBody>
                    <a:bodyPr/>
                    <a:lstStyle/>
                    <a:p>
                      <a:pPr algn="ctr"/>
                      <a:r>
                        <a:rPr lang="en-US" altLang="zh-CN" dirty="0" smtClean="0"/>
                        <a:t>0.7757</a:t>
                      </a:r>
                      <a:endParaRPr lang="zh-CN" altLang="en-US" dirty="0"/>
                    </a:p>
                  </a:txBody>
                  <a:tcPr/>
                </a:tc>
                <a:tc>
                  <a:txBody>
                    <a:bodyPr/>
                    <a:lstStyle/>
                    <a:p>
                      <a:pPr algn="ctr"/>
                      <a:r>
                        <a:rPr lang="en-US" altLang="zh-CN" dirty="0" smtClean="0"/>
                        <a:t>0.7773</a:t>
                      </a:r>
                      <a:endParaRPr lang="zh-CN" altLang="en-US" dirty="0"/>
                    </a:p>
                  </a:txBody>
                  <a:tcPr/>
                </a:tc>
                <a:extLst>
                  <a:ext uri="{0D108BD9-81ED-4DB2-BD59-A6C34878D82A}">
                    <a16:rowId xmlns:a16="http://schemas.microsoft.com/office/drawing/2014/main" val="2183348318"/>
                  </a:ext>
                </a:extLst>
              </a:tr>
            </a:tbl>
          </a:graphicData>
        </a:graphic>
      </p:graphicFrame>
    </p:spTree>
    <p:extLst>
      <p:ext uri="{BB962C8B-B14F-4D97-AF65-F5344CB8AC3E}">
        <p14:creationId xmlns:p14="http://schemas.microsoft.com/office/powerpoint/2010/main" val="226746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、设计术语问题</a:t>
            </a:r>
          </a:p>
        </p:txBody>
      </p:sp>
      <p:sp>
        <p:nvSpPr>
          <p:cNvPr id="4" name="文本框 3"/>
          <p:cNvSpPr txBox="1"/>
          <p:nvPr/>
        </p:nvSpPr>
        <p:spPr>
          <a:xfrm>
            <a:off x="548005" y="893445"/>
            <a:ext cx="9754870" cy="36830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RAG检索过程中出现建筑术语的同义改写，不同名词的不同说法，使其无法正确召回。</a:t>
            </a:r>
          </a:p>
        </p:txBody>
      </p:sp>
      <p:graphicFrame>
        <p:nvGraphicFramePr>
          <p:cNvPr id="6" name="表格 5"/>
          <p:cNvGraphicFramePr/>
          <p:nvPr/>
        </p:nvGraphicFramePr>
        <p:xfrm>
          <a:off x="1313180" y="1720215"/>
          <a:ext cx="8533130" cy="229616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81000">
                <a:tc>
                  <a:txBody>
                    <a:bodyPr/>
                    <a:lstStyle/>
                    <a:p>
                      <a:pPr algn="ctr">
                        <a:buNone/>
                      </a:pPr>
                      <a:r>
                        <a:rPr lang="en-US" altLang="zh-CN"/>
                        <a:t>  query</a:t>
                      </a:r>
                    </a:p>
                  </a:txBody>
                  <a:tcPr/>
                </a:tc>
                <a:tc>
                  <a:txBody>
                    <a:bodyPr/>
                    <a:lstStyle/>
                    <a:p>
                      <a:pPr algn="ctr">
                        <a:buNone/>
                      </a:pPr>
                      <a:r>
                        <a:rPr lang="en-US" altLang="zh-CN"/>
                        <a:t>rag</a:t>
                      </a:r>
                      <a:r>
                        <a:rPr lang="zh-CN" altLang="en-US"/>
                        <a:t>片段</a:t>
                      </a:r>
                    </a:p>
                  </a:txBody>
                  <a:tcPr/>
                </a:tc>
                <a:extLst>
                  <a:ext uri="{0D108BD9-81ED-4DB2-BD59-A6C34878D82A}">
                    <a16:rowId xmlns:a16="http://schemas.microsoft.com/office/drawing/2014/main" val="10000"/>
                  </a:ext>
                </a:extLst>
              </a:tr>
              <a:tr h="391160">
                <a:tc>
                  <a:txBody>
                    <a:bodyPr/>
                    <a:lstStyle/>
                    <a:p>
                      <a:pPr algn="ctr">
                        <a:buNone/>
                      </a:pPr>
                      <a:r>
                        <a:rPr lang="zh-CN" altLang="en-US" sz="1800">
                          <a:sym typeface="+mn-ea"/>
                        </a:rPr>
                        <a:t>疏散坡道</a:t>
                      </a:r>
                      <a:endParaRPr lang="zh-CN" altLang="en-US"/>
                    </a:p>
                  </a:txBody>
                  <a:tcPr/>
                </a:tc>
                <a:tc>
                  <a:txBody>
                    <a:bodyPr/>
                    <a:lstStyle/>
                    <a:p>
                      <a:pPr algn="ctr">
                        <a:buNone/>
                      </a:pPr>
                      <a:r>
                        <a:rPr lang="zh-CN" altLang="en-US" sz="1800">
                          <a:sym typeface="+mn-ea"/>
                        </a:rPr>
                        <a:t>疏散出口</a:t>
                      </a:r>
                      <a:endParaRPr lang="zh-CN" altLang="en-US"/>
                    </a:p>
                  </a:txBody>
                  <a:tcPr/>
                </a:tc>
                <a:extLst>
                  <a:ext uri="{0D108BD9-81ED-4DB2-BD59-A6C34878D82A}">
                    <a16:rowId xmlns:a16="http://schemas.microsoft.com/office/drawing/2014/main" val="10001"/>
                  </a:ext>
                </a:extLst>
              </a:tr>
              <a:tr h="381000">
                <a:tc>
                  <a:txBody>
                    <a:bodyPr/>
                    <a:lstStyle/>
                    <a:p>
                      <a:pPr algn="ctr">
                        <a:buNone/>
                      </a:pPr>
                      <a:r>
                        <a:rPr lang="zh-CN" altLang="en-US"/>
                        <a:t>回车场</a:t>
                      </a:r>
                    </a:p>
                  </a:txBody>
                  <a:tcPr/>
                </a:tc>
                <a:tc>
                  <a:txBody>
                    <a:bodyPr/>
                    <a:lstStyle/>
                    <a:p>
                      <a:pPr algn="ctr">
                        <a:buNone/>
                      </a:pPr>
                      <a:r>
                        <a:rPr lang="zh-CN" altLang="en-US" sz="1800">
                          <a:sym typeface="+mn-ea"/>
                        </a:rPr>
                        <a:t>回转要求的场地或道路</a:t>
                      </a:r>
                      <a:endParaRPr lang="zh-CN" altLang="en-US"/>
                    </a:p>
                  </a:txBody>
                  <a:tcPr/>
                </a:tc>
                <a:extLst>
                  <a:ext uri="{0D108BD9-81ED-4DB2-BD59-A6C34878D82A}">
                    <a16:rowId xmlns:a16="http://schemas.microsoft.com/office/drawing/2014/main" val="10002"/>
                  </a:ext>
                </a:extLst>
              </a:tr>
              <a:tr h="381000">
                <a:tc>
                  <a:txBody>
                    <a:bodyPr/>
                    <a:lstStyle/>
                    <a:p>
                      <a:pPr algn="ctr">
                        <a:buNone/>
                      </a:pPr>
                      <a:r>
                        <a:rPr lang="zh-CN" altLang="en-US" sz="1800">
                          <a:sym typeface="+mn-ea"/>
                        </a:rPr>
                        <a:t>飘窗</a:t>
                      </a:r>
                      <a:endParaRPr lang="zh-CN" altLang="en-US"/>
                    </a:p>
                  </a:txBody>
                  <a:tcPr/>
                </a:tc>
                <a:tc>
                  <a:txBody>
                    <a:bodyPr/>
                    <a:lstStyle/>
                    <a:p>
                      <a:pPr algn="ctr">
                        <a:buNone/>
                      </a:pPr>
                      <a:r>
                        <a:rPr lang="zh-CN" altLang="en-US"/>
                        <a:t>落地窗、凸窗、落地凸窗</a:t>
                      </a:r>
                    </a:p>
                  </a:txBody>
                  <a:tcPr/>
                </a:tc>
                <a:extLst>
                  <a:ext uri="{0D108BD9-81ED-4DB2-BD59-A6C34878D82A}">
                    <a16:rowId xmlns:a16="http://schemas.microsoft.com/office/drawing/2014/main" val="10003"/>
                  </a:ext>
                </a:extLst>
              </a:tr>
              <a:tr h="381000">
                <a:tc>
                  <a:txBody>
                    <a:bodyPr/>
                    <a:lstStyle/>
                    <a:p>
                      <a:pPr algn="ctr">
                        <a:buNone/>
                      </a:pPr>
                      <a:r>
                        <a:rPr lang="zh-CN" altLang="en-US" sz="1800">
                          <a:sym typeface="+mn-ea"/>
                        </a:rPr>
                        <a:t>内窗</a:t>
                      </a:r>
                      <a:endParaRPr lang="zh-CN" altLang="en-US"/>
                    </a:p>
                  </a:txBody>
                  <a:tcPr/>
                </a:tc>
                <a:tc>
                  <a:txBody>
                    <a:bodyPr/>
                    <a:lstStyle/>
                    <a:p>
                      <a:pPr algn="ctr">
                        <a:buNone/>
                      </a:pPr>
                      <a:r>
                        <a:rPr lang="zh-CN" altLang="en-US"/>
                        <a:t>公共走道的窗扇</a:t>
                      </a:r>
                    </a:p>
                  </a:txBody>
                  <a:tcPr/>
                </a:tc>
                <a:extLst>
                  <a:ext uri="{0D108BD9-81ED-4DB2-BD59-A6C34878D82A}">
                    <a16:rowId xmlns:a16="http://schemas.microsoft.com/office/drawing/2014/main" val="10004"/>
                  </a:ext>
                </a:extLst>
              </a:tr>
              <a:tr h="381000">
                <a:tc>
                  <a:txBody>
                    <a:bodyPr/>
                    <a:lstStyle/>
                    <a:p>
                      <a:pPr algn="ctr">
                        <a:buNone/>
                      </a:pPr>
                      <a:r>
                        <a:rPr lang="zh-CN" altLang="en-US" sz="1800">
                          <a:sym typeface="+mn-ea"/>
                        </a:rPr>
                        <a:t>窗地比</a:t>
                      </a:r>
                      <a:endParaRPr lang="zh-CN" altLang="en-US"/>
                    </a:p>
                  </a:txBody>
                  <a:tcPr/>
                </a:tc>
                <a:tc>
                  <a:txBody>
                    <a:bodyPr/>
                    <a:lstStyle/>
                    <a:p>
                      <a:pPr algn="ctr">
                        <a:buNone/>
                      </a:pPr>
                      <a:r>
                        <a:rPr lang="zh-CN" altLang="en-US"/>
                        <a:t>通风开口面积/居室地板面积</a:t>
                      </a:r>
                    </a:p>
                  </a:txBody>
                  <a:tcPr/>
                </a:tc>
                <a:extLst>
                  <a:ext uri="{0D108BD9-81ED-4DB2-BD59-A6C34878D82A}">
                    <a16:rowId xmlns:a16="http://schemas.microsoft.com/office/drawing/2014/main" val="10005"/>
                  </a:ext>
                </a:extLst>
              </a:tr>
            </a:tbl>
          </a:graphicData>
        </a:graphic>
      </p:graphicFrame>
      <p:sp>
        <p:nvSpPr>
          <p:cNvPr id="7" name="文本框 6"/>
          <p:cNvSpPr txBox="1"/>
          <p:nvPr/>
        </p:nvSpPr>
        <p:spPr>
          <a:xfrm>
            <a:off x="1313180" y="4611370"/>
            <a:ext cx="9074150" cy="922020"/>
          </a:xfrm>
          <a:prstGeom prst="rect">
            <a:avLst/>
          </a:prstGeom>
          <a:noFill/>
        </p:spPr>
        <p:txBody>
          <a:bodyPr wrap="square" rtlCol="0" anchor="t">
            <a:spAutoFit/>
          </a:bodyPr>
          <a:lstStyle/>
          <a:p>
            <a:r>
              <a:rPr lang="zh-CN" altLang="en-US"/>
              <a:t>参考链接：</a:t>
            </a:r>
          </a:p>
          <a:p>
            <a:r>
              <a:rPr lang="zh-CN" altLang="en-US"/>
              <a:t>https://huggingface.co/chestnutlzj/ChatLaw-Text2Vec    https://github.com/FlagOpen/FlagEmbedding/tree/master/FlagEmbedding/BGE_M3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、设计术语问题</a:t>
            </a:r>
          </a:p>
        </p:txBody>
      </p:sp>
      <p:graphicFrame>
        <p:nvGraphicFramePr>
          <p:cNvPr id="6" name="表格 5"/>
          <p:cNvGraphicFramePr/>
          <p:nvPr>
            <p:custDataLst>
              <p:tags r:id="rId1"/>
            </p:custDataLst>
          </p:nvPr>
        </p:nvGraphicFramePr>
        <p:xfrm>
          <a:off x="856615" y="1790700"/>
          <a:ext cx="9825990" cy="4099560"/>
        </p:xfrm>
        <a:graphic>
          <a:graphicData uri="http://schemas.openxmlformats.org/drawingml/2006/table">
            <a:tbl>
              <a:tblPr firstRow="1" bandRow="1">
                <a:tableStyleId>{5C22544A-7EE6-4342-B048-85BDC9FD1C3A}</a:tableStyleId>
              </a:tblPr>
              <a:tblGrid>
                <a:gridCol w="4912995">
                  <a:extLst>
                    <a:ext uri="{9D8B030D-6E8A-4147-A177-3AD203B41FA5}">
                      <a16:colId xmlns:a16="http://schemas.microsoft.com/office/drawing/2014/main" val="20000"/>
                    </a:ext>
                  </a:extLst>
                </a:gridCol>
                <a:gridCol w="4912995">
                  <a:extLst>
                    <a:ext uri="{9D8B030D-6E8A-4147-A177-3AD203B41FA5}">
                      <a16:colId xmlns:a16="http://schemas.microsoft.com/office/drawing/2014/main" val="20001"/>
                    </a:ext>
                  </a:extLst>
                </a:gridCol>
              </a:tblGrid>
              <a:tr h="375285">
                <a:tc>
                  <a:txBody>
                    <a:bodyPr/>
                    <a:lstStyle/>
                    <a:p>
                      <a:pPr algn="l">
                        <a:buNone/>
                      </a:pPr>
                      <a:r>
                        <a:rPr lang="en-US" altLang="zh-CN"/>
                        <a:t>  query</a:t>
                      </a:r>
                    </a:p>
                  </a:txBody>
                  <a:tcPr/>
                </a:tc>
                <a:tc>
                  <a:txBody>
                    <a:bodyPr/>
                    <a:lstStyle/>
                    <a:p>
                      <a:pPr algn="l">
                        <a:buNone/>
                      </a:pPr>
                      <a:r>
                        <a:rPr lang="en-US" altLang="zh-CN"/>
                        <a:t>rag</a:t>
                      </a:r>
                      <a:r>
                        <a:rPr lang="zh-CN" altLang="en-US"/>
                        <a:t>片段</a:t>
                      </a:r>
                    </a:p>
                  </a:txBody>
                  <a:tcPr/>
                </a:tc>
                <a:extLst>
                  <a:ext uri="{0D108BD9-81ED-4DB2-BD59-A6C34878D82A}">
                    <a16:rowId xmlns:a16="http://schemas.microsoft.com/office/drawing/2014/main" val="10000"/>
                  </a:ext>
                </a:extLst>
              </a:tr>
              <a:tr h="1188720">
                <a:tc>
                  <a:txBody>
                    <a:bodyPr/>
                    <a:lstStyle/>
                    <a:p>
                      <a:pPr algn="l">
                        <a:buNone/>
                      </a:pPr>
                      <a:r>
                        <a:rPr lang="en-US" altLang="zh-CN" sz="1800">
                          <a:sym typeface="+mn-ea"/>
                        </a:rPr>
                        <a:t>orig_qu</a:t>
                      </a:r>
                      <a:r>
                        <a:rPr lang="zh-CN" altLang="en-US" sz="1800">
                          <a:sym typeface="+mn-ea"/>
                        </a:rPr>
                        <a:t>：地下汽车库人员</a:t>
                      </a:r>
                      <a:r>
                        <a:rPr lang="zh-CN" altLang="en-US" sz="1800">
                          <a:solidFill>
                            <a:srgbClr val="FF0000"/>
                          </a:solidFill>
                          <a:sym typeface="+mn-ea"/>
                        </a:rPr>
                        <a:t>疏散出口</a:t>
                      </a:r>
                      <a:r>
                        <a:rPr lang="zh-CN" altLang="en-US" sz="1800">
                          <a:sym typeface="+mn-ea"/>
                        </a:rPr>
                        <a:t>是否可以借用</a:t>
                      </a:r>
                      <a:r>
                        <a:rPr lang="zh-CN" altLang="en-US" sz="1800">
                          <a:solidFill>
                            <a:srgbClr val="FF0000"/>
                          </a:solidFill>
                          <a:sym typeface="+mn-ea"/>
                        </a:rPr>
                        <a:t>汽车疏散坡道</a:t>
                      </a:r>
                      <a:r>
                        <a:rPr lang="zh-CN" altLang="en-US" sz="1800">
                          <a:sym typeface="+mn-ea"/>
                        </a:rPr>
                        <a:t>？</a:t>
                      </a:r>
                    </a:p>
                    <a:p>
                      <a:pPr algn="l">
                        <a:buNone/>
                      </a:pPr>
                      <a:endParaRPr lang="zh-CN" altLang="en-US" sz="1800">
                        <a:sym typeface="+mn-ea"/>
                      </a:endParaRPr>
                    </a:p>
                    <a:p>
                      <a:pPr algn="l">
                        <a:buNone/>
                      </a:pPr>
                      <a:r>
                        <a:rPr lang="en-US" altLang="zh-CN" sz="1800">
                          <a:sym typeface="+mn-ea"/>
                        </a:rPr>
                        <a:t>m_qu</a:t>
                      </a:r>
                      <a:r>
                        <a:rPr lang="zh-CN" altLang="en-US" sz="1800">
                          <a:sym typeface="+mn-ea"/>
                        </a:rPr>
                        <a:t>：地下汽车库人员</a:t>
                      </a:r>
                      <a:r>
                        <a:rPr lang="zh-CN" altLang="en-US" sz="1800">
                          <a:solidFill>
                            <a:schemeClr val="accent5"/>
                          </a:solidFill>
                          <a:highlight>
                            <a:srgbClr val="00FF00"/>
                          </a:highlight>
                          <a:sym typeface="+mn-ea"/>
                        </a:rPr>
                        <a:t>安全出口</a:t>
                      </a:r>
                      <a:r>
                        <a:rPr lang="zh-CN" altLang="en-US" sz="1800">
                          <a:sym typeface="+mn-ea"/>
                        </a:rPr>
                        <a:t>是否可以借用</a:t>
                      </a:r>
                      <a:r>
                        <a:rPr lang="zh-CN" altLang="en-US" sz="1800">
                          <a:solidFill>
                            <a:srgbClr val="00B050"/>
                          </a:solidFill>
                          <a:highlight>
                            <a:srgbClr val="00FF00"/>
                          </a:highlight>
                          <a:sym typeface="+mn-ea"/>
                        </a:rPr>
                        <a:t>汽车疏散出口</a:t>
                      </a:r>
                      <a:r>
                        <a:rPr lang="zh-CN" altLang="en-US" sz="1800">
                          <a:sym typeface="+mn-ea"/>
                        </a:rPr>
                        <a:t>？</a:t>
                      </a:r>
                    </a:p>
                    <a:p>
                      <a:pPr algn="l">
                        <a:buNone/>
                      </a:pPr>
                      <a:endParaRPr lang="zh-CN" altLang="en-US" sz="1800">
                        <a:sym typeface="+mn-ea"/>
                      </a:endParaRPr>
                    </a:p>
                    <a:p>
                      <a:pPr algn="l">
                        <a:buNone/>
                      </a:pPr>
                      <a:endParaRPr lang="zh-CN" altLang="en-US" sz="1800">
                        <a:sym typeface="+mn-ea"/>
                      </a:endParaRPr>
                    </a:p>
                  </a:txBody>
                  <a:tcPr/>
                </a:tc>
                <a:tc>
                  <a:txBody>
                    <a:bodyPr/>
                    <a:lstStyle/>
                    <a:p>
                      <a:pPr algn="l">
                        <a:buNone/>
                      </a:pPr>
                      <a:r>
                        <a:rPr lang="zh-CN" altLang="en-US" sz="1800">
                          <a:sym typeface="+mn-ea"/>
                        </a:rPr>
                        <a:t>6.0.1汽车库、修车库的人员</a:t>
                      </a:r>
                      <a:r>
                        <a:rPr lang="zh-CN" altLang="en-US" sz="1800">
                          <a:solidFill>
                            <a:srgbClr val="FF0000"/>
                          </a:solidFill>
                          <a:sym typeface="+mn-ea"/>
                        </a:rPr>
                        <a:t>安全出口</a:t>
                      </a:r>
                      <a:r>
                        <a:rPr lang="zh-CN" altLang="en-US" sz="1800">
                          <a:sym typeface="+mn-ea"/>
                        </a:rPr>
                        <a:t>和</a:t>
                      </a:r>
                      <a:r>
                        <a:rPr lang="zh-CN" altLang="en-US" sz="1800">
                          <a:solidFill>
                            <a:srgbClr val="FF0000"/>
                          </a:solidFill>
                          <a:sym typeface="+mn-ea"/>
                        </a:rPr>
                        <a:t>汽车疏散出口</a:t>
                      </a:r>
                      <a:r>
                        <a:rPr lang="zh-CN" altLang="en-US" sz="1800">
                          <a:sym typeface="+mn-ea"/>
                        </a:rPr>
                        <a:t>应分开设置。设在工业与民用建筑内的汽车库，其车辆疏散出口应与其他场所的人员安全出口分开设置。</a:t>
                      </a:r>
                      <a:endParaRPr lang="zh-CN" altLang="en-US"/>
                    </a:p>
                  </a:txBody>
                  <a:tcPr/>
                </a:tc>
                <a:extLst>
                  <a:ext uri="{0D108BD9-81ED-4DB2-BD59-A6C34878D82A}">
                    <a16:rowId xmlns:a16="http://schemas.microsoft.com/office/drawing/2014/main" val="10001"/>
                  </a:ext>
                </a:extLst>
              </a:tr>
              <a:tr h="1712595">
                <a:tc>
                  <a:txBody>
                    <a:bodyPr/>
                    <a:lstStyle/>
                    <a:p>
                      <a:pPr algn="l">
                        <a:buNone/>
                      </a:pPr>
                      <a:r>
                        <a:rPr lang="zh-CN" altLang="en-US"/>
                        <a:t>宿舍有没有</a:t>
                      </a:r>
                      <a:r>
                        <a:rPr lang="zh-CN" altLang="en-US">
                          <a:solidFill>
                            <a:srgbClr val="FF0000"/>
                          </a:solidFill>
                        </a:rPr>
                        <a:t>窗地比</a:t>
                      </a:r>
                      <a:r>
                        <a:rPr lang="zh-CN" altLang="en-US"/>
                        <a:t>要求</a:t>
                      </a:r>
                    </a:p>
                  </a:txBody>
                  <a:tcPr/>
                </a:tc>
                <a:tc>
                  <a:txBody>
                    <a:bodyPr/>
                    <a:lstStyle/>
                    <a:p>
                      <a:pPr algn="l">
                        <a:buNone/>
                      </a:pPr>
                      <a:r>
                        <a:rPr lang="zh-CN" altLang="en-US" sz="1800">
                          <a:sym typeface="+mn-ea"/>
                        </a:rPr>
                        <a:t> 6．1．3采用自然通风的居室，其通风开口面积不应小于该居室地板面积的1／20。当采用自然通风的居室外设置阳台时，阳台的</a:t>
                      </a:r>
                      <a:r>
                        <a:rPr lang="zh-CN" altLang="en-US" sz="1800">
                          <a:solidFill>
                            <a:srgbClr val="FF0000"/>
                          </a:solidFill>
                          <a:sym typeface="+mn-ea"/>
                        </a:rPr>
                        <a:t>自然通风开口面积不应小于采用自然通风的房间和阳台地板面积总和的1／20。</a:t>
                      </a:r>
                    </a:p>
                  </a:txBody>
                  <a:tcPr/>
                </a:tc>
                <a:extLst>
                  <a:ext uri="{0D108BD9-81ED-4DB2-BD59-A6C34878D82A}">
                    <a16:rowId xmlns:a16="http://schemas.microsoft.com/office/drawing/2014/main" val="10002"/>
                  </a:ext>
                </a:extLst>
              </a:tr>
            </a:tbl>
          </a:graphicData>
        </a:graphic>
      </p:graphicFrame>
      <p:sp>
        <p:nvSpPr>
          <p:cNvPr id="7" name="文本框 6"/>
          <p:cNvSpPr txBox="1"/>
          <p:nvPr/>
        </p:nvSpPr>
        <p:spPr>
          <a:xfrm>
            <a:off x="772160" y="885190"/>
            <a:ext cx="9074150" cy="36830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示例：设计</a:t>
            </a:r>
            <a:r>
              <a:rPr lang="en-US" altLang="zh-CN">
                <a:latin typeface="宋体" panose="02010600030101010101" pitchFamily="2" charset="-122"/>
                <a:ea typeface="宋体" panose="02010600030101010101" pitchFamily="2" charset="-122"/>
                <a:cs typeface="宋体" panose="02010600030101010101" pitchFamily="2" charset="-122"/>
              </a:rPr>
              <a:t>259</a:t>
            </a:r>
            <a:r>
              <a:rPr lang="zh-CN" altLang="en-US">
                <a:latin typeface="宋体" panose="02010600030101010101" pitchFamily="2" charset="-122"/>
                <a:ea typeface="宋体" panose="02010600030101010101" pitchFamily="2" charset="-122"/>
                <a:cs typeface="宋体" panose="02010600030101010101" pitchFamily="2" charset="-122"/>
              </a:rPr>
              <a:t>条测试数据中约占比</a:t>
            </a:r>
            <a:r>
              <a:rPr lang="en-US" altLang="zh-CN">
                <a:latin typeface="宋体" panose="02010600030101010101" pitchFamily="2" charset="-122"/>
                <a:ea typeface="宋体" panose="02010600030101010101" pitchFamily="2" charset="-122"/>
                <a:cs typeface="宋体" panose="02010600030101010101" pitchFamily="2" charset="-122"/>
              </a:rPr>
              <a:t>26.42%</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14</a:t>
            </a:r>
            <a:r>
              <a:rPr lang="zh-CN" altLang="en-US">
                <a:latin typeface="宋体" panose="02010600030101010101" pitchFamily="2" charset="-122"/>
                <a:ea typeface="宋体" panose="02010600030101010101" pitchFamily="2" charset="-122"/>
                <a:cs typeface="宋体" panose="02010600030101010101" pitchFamily="2" charset="-122"/>
              </a:rPr>
              <a:t>条左右。</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prstClr val="black"/>
                </a:solidFill>
              </a:rPr>
              <a:t>法律</a:t>
            </a:r>
            <a:r>
              <a:rPr lang="zh-CN" altLang="en-US" dirty="0">
                <a:solidFill>
                  <a:prstClr val="black"/>
                </a:solidFill>
              </a:rPr>
              <a:t>法规知识库</a:t>
            </a:r>
            <a:endParaRPr lang="zh-CN" altLang="en-US" dirty="0">
              <a:solidFill>
                <a:srgbClr val="121212"/>
              </a:solidFill>
              <a:cs typeface="微软雅黑" panose="020B0703020204020201" pitchFamily="34" charset="-122"/>
              <a:sym typeface="+mn-ea"/>
            </a:endParaRPr>
          </a:p>
        </p:txBody>
      </p:sp>
      <p:sp>
        <p:nvSpPr>
          <p:cNvPr id="26" name="文本框 25"/>
          <p:cNvSpPr txBox="1"/>
          <p:nvPr>
            <p:custDataLst>
              <p:tags r:id="rId1"/>
            </p:custDataLst>
          </p:nvPr>
        </p:nvSpPr>
        <p:spPr>
          <a:xfrm>
            <a:off x="600188" y="731626"/>
            <a:ext cx="11669803" cy="584775"/>
          </a:xfrm>
          <a:prstGeom prst="rect">
            <a:avLst/>
          </a:prstGeom>
          <a:noFill/>
        </p:spPr>
        <p:txBody>
          <a:bodyPr wrap="square" rtlCol="0">
            <a:spAutoFit/>
          </a:bodyPr>
          <a:lstStyle/>
          <a:p>
            <a:pPr>
              <a:defRPr/>
            </a:pPr>
            <a:r>
              <a:rPr lang="zh-CN" altLang="en-US" sz="1600" dirty="0" smtClean="0">
                <a:solidFill>
                  <a:prstClr val="black"/>
                </a:solidFill>
                <a:latin typeface="微软雅黑" panose="020B0703020204020201" pitchFamily="34" charset="-122"/>
                <a:ea typeface="微软雅黑" panose="020B0703020204020201" pitchFamily="34" charset="-122"/>
              </a:rPr>
              <a:t>国家级：</a:t>
            </a:r>
            <a:r>
              <a:rPr lang="en-US" altLang="zh-CN" sz="1600" dirty="0" smtClean="0">
                <a:latin typeface="微软雅黑" panose="020B0703020204020201" pitchFamily="34" charset="-122"/>
                <a:ea typeface="微软雅黑" panose="020B0703020204020201" pitchFamily="34" charset="-122"/>
              </a:rPr>
              <a:t>529</a:t>
            </a:r>
            <a:r>
              <a:rPr lang="zh-CN" altLang="en-US" sz="1600" dirty="0" smtClean="0">
                <a:latin typeface="微软雅黑" panose="020B0703020204020201" pitchFamily="34" charset="-122"/>
                <a:ea typeface="微软雅黑" panose="020B0703020204020201" pitchFamily="34" charset="-122"/>
              </a:rPr>
              <a:t>份文件，</a:t>
            </a:r>
            <a:r>
              <a:rPr lang="en-US" altLang="zh-CN" sz="1600" dirty="0" smtClean="0">
                <a:latin typeface="微软雅黑" panose="020B0703020204020201" pitchFamily="34" charset="-122"/>
                <a:ea typeface="微软雅黑" panose="020B0703020204020201" pitchFamily="34" charset="-122"/>
              </a:rPr>
              <a:t>16304</a:t>
            </a:r>
            <a:r>
              <a:rPr lang="zh-CN" altLang="en-US" sz="1600" dirty="0" smtClean="0">
                <a:latin typeface="微软雅黑" panose="020B0703020204020201" pitchFamily="34" charset="-122"/>
                <a:ea typeface="微软雅黑" panose="020B0703020204020201" pitchFamily="34" charset="-122"/>
              </a:rPr>
              <a:t>条知识，共</a:t>
            </a:r>
            <a:r>
              <a:rPr lang="en-US" altLang="zh-CN" sz="1600" dirty="0" smtClean="0">
                <a:latin typeface="微软雅黑" panose="020B0703020204020201" pitchFamily="34" charset="-122"/>
                <a:ea typeface="微软雅黑" panose="020B0703020204020201" pitchFamily="34" charset="-122"/>
              </a:rPr>
              <a:t>205</a:t>
            </a:r>
            <a:r>
              <a:rPr lang="zh-CN" altLang="en-US" sz="1600" dirty="0" smtClean="0">
                <a:latin typeface="微软雅黑" panose="020B0703020204020201" pitchFamily="34" charset="-122"/>
                <a:ea typeface="微软雅黑" panose="020B0703020204020201" pitchFamily="34" charset="-122"/>
              </a:rPr>
              <a:t>万</a:t>
            </a:r>
            <a:r>
              <a:rPr lang="en-US" altLang="zh-CN" sz="1600" dirty="0" smtClean="0">
                <a:latin typeface="微软雅黑" panose="020B0703020204020201" pitchFamily="34" charset="-122"/>
                <a:ea typeface="微软雅黑" panose="020B0703020204020201" pitchFamily="34" charset="-122"/>
              </a:rPr>
              <a:t>token</a:t>
            </a:r>
            <a:r>
              <a:rPr lang="zh-CN" altLang="en-US" sz="1600" dirty="0" smtClean="0">
                <a:latin typeface="微软雅黑" panose="020B0703020204020201" pitchFamily="34" charset="-122"/>
                <a:ea typeface="微软雅黑" panose="020B0703020204020201" pitchFamily="34" charset="-122"/>
              </a:rPr>
              <a:t>，</a:t>
            </a:r>
            <a:r>
              <a:rPr lang="en-US" altLang="zh-CN" sz="1600" dirty="0">
                <a:latin typeface="微软雅黑" panose="020B0703020204020201" pitchFamily="34" charset="-122"/>
                <a:ea typeface="微软雅黑" panose="020B0703020204020201" pitchFamily="34" charset="-122"/>
              </a:rPr>
              <a:t>3</a:t>
            </a:r>
            <a:r>
              <a:rPr lang="en-US" altLang="zh-CN" sz="1600" dirty="0" smtClean="0">
                <a:latin typeface="微软雅黑" panose="020B0703020204020201" pitchFamily="34" charset="-122"/>
                <a:ea typeface="微软雅黑" panose="020B0703020204020201" pitchFamily="34" charset="-122"/>
              </a:rPr>
              <a:t>94</a:t>
            </a:r>
            <a:r>
              <a:rPr lang="zh-CN" altLang="en-US" sz="1600" dirty="0" smtClean="0">
                <a:latin typeface="微软雅黑" panose="020B0703020204020201" pitchFamily="34" charset="-122"/>
                <a:ea typeface="微软雅黑" panose="020B0703020204020201" pitchFamily="34" charset="-122"/>
              </a:rPr>
              <a:t>万字</a:t>
            </a:r>
            <a:endParaRPr lang="en-US" altLang="zh-CN" sz="1600" dirty="0" smtClean="0">
              <a:latin typeface="微软雅黑" panose="020B0703020204020201" pitchFamily="34" charset="-122"/>
              <a:ea typeface="微软雅黑" panose="020B0703020204020201" pitchFamily="34" charset="-122"/>
            </a:endParaRPr>
          </a:p>
          <a:p>
            <a:pPr>
              <a:defRPr/>
            </a:pPr>
            <a:r>
              <a:rPr lang="zh-CN" altLang="en-US" sz="1600" dirty="0" smtClean="0">
                <a:latin typeface="微软雅黑" panose="020B0703020204020201" pitchFamily="34" charset="-122"/>
                <a:ea typeface="微软雅黑" panose="020B0703020204020201" pitchFamily="34" charset="-122"/>
              </a:rPr>
              <a:t>地方级：</a:t>
            </a:r>
            <a:r>
              <a:rPr lang="en-US" altLang="zh-CN" sz="1600" dirty="0" smtClean="0">
                <a:latin typeface="微软雅黑" panose="020B0703020204020201" pitchFamily="34" charset="-122"/>
                <a:ea typeface="微软雅黑" panose="020B0703020204020201" pitchFamily="34" charset="-122"/>
              </a:rPr>
              <a:t>1600</a:t>
            </a:r>
            <a:r>
              <a:rPr lang="zh-CN" altLang="en-US" sz="1600" dirty="0" smtClean="0">
                <a:latin typeface="微软雅黑" panose="020B0703020204020201" pitchFamily="34" charset="-122"/>
                <a:ea typeface="微软雅黑" panose="020B0703020204020201" pitchFamily="34" charset="-122"/>
              </a:rPr>
              <a:t>份文件，</a:t>
            </a:r>
            <a:r>
              <a:rPr lang="en-US" altLang="zh-CN" sz="1600" dirty="0" smtClean="0">
                <a:latin typeface="微软雅黑" panose="020B0703020204020201" pitchFamily="34" charset="-122"/>
                <a:ea typeface="微软雅黑" panose="020B0703020204020201" pitchFamily="34" charset="-122"/>
              </a:rPr>
              <a:t>61849</a:t>
            </a:r>
            <a:r>
              <a:rPr lang="zh-CN" altLang="en-US" sz="1600" dirty="0" smtClean="0">
                <a:latin typeface="微软雅黑" panose="020B0703020204020201" pitchFamily="34" charset="-122"/>
                <a:ea typeface="微软雅黑" panose="020B0703020204020201" pitchFamily="34" charset="-122"/>
              </a:rPr>
              <a:t>条</a:t>
            </a:r>
            <a:r>
              <a:rPr lang="zh-CN" altLang="en-US" sz="1600" dirty="0">
                <a:latin typeface="微软雅黑" panose="020B0703020204020201" pitchFamily="34" charset="-122"/>
                <a:ea typeface="微软雅黑" panose="020B0703020204020201" pitchFamily="34" charset="-122"/>
              </a:rPr>
              <a:t>知识，共</a:t>
            </a:r>
            <a:r>
              <a:rPr lang="en-US" altLang="zh-CN" sz="1600" dirty="0" smtClean="0">
                <a:latin typeface="微软雅黑" panose="020B0703020204020201" pitchFamily="34" charset="-122"/>
                <a:ea typeface="微软雅黑" panose="020B0703020204020201" pitchFamily="34" charset="-122"/>
              </a:rPr>
              <a:t>895</a:t>
            </a:r>
            <a:r>
              <a:rPr lang="zh-CN" altLang="en-US" sz="1600" dirty="0" smtClean="0">
                <a:latin typeface="微软雅黑" panose="020B0703020204020201" pitchFamily="34" charset="-122"/>
                <a:ea typeface="微软雅黑" panose="020B0703020204020201" pitchFamily="34" charset="-122"/>
              </a:rPr>
              <a:t>万</a:t>
            </a:r>
            <a:r>
              <a:rPr lang="en-US" altLang="zh-CN" sz="1600" dirty="0" smtClean="0">
                <a:latin typeface="微软雅黑" panose="020B0703020204020201" pitchFamily="34" charset="-122"/>
                <a:ea typeface="微软雅黑" panose="020B0703020204020201" pitchFamily="34" charset="-122"/>
              </a:rPr>
              <a:t>token</a:t>
            </a:r>
            <a:r>
              <a:rPr lang="zh-CN" altLang="en-US" sz="1600" dirty="0" smtClean="0">
                <a:latin typeface="微软雅黑" panose="020B0703020204020201" pitchFamily="34" charset="-122"/>
                <a:ea typeface="微软雅黑" panose="020B0703020204020201" pitchFamily="34" charset="-122"/>
              </a:rPr>
              <a:t>，</a:t>
            </a:r>
            <a:r>
              <a:rPr lang="en-US" altLang="zh-CN" sz="1600" dirty="0" smtClean="0">
                <a:latin typeface="微软雅黑" panose="020B0703020204020201" pitchFamily="34" charset="-122"/>
                <a:ea typeface="微软雅黑" panose="020B0703020204020201" pitchFamily="34" charset="-122"/>
              </a:rPr>
              <a:t>1693</a:t>
            </a:r>
            <a:r>
              <a:rPr lang="zh-CN" altLang="en-US" sz="1600" dirty="0" smtClean="0">
                <a:latin typeface="微软雅黑" panose="020B0703020204020201" pitchFamily="34" charset="-122"/>
                <a:ea typeface="微软雅黑" panose="020B0703020204020201" pitchFamily="34" charset="-122"/>
              </a:rPr>
              <a:t>万字</a:t>
            </a:r>
            <a:endParaRPr lang="zh-CN" altLang="en-US" sz="1600" dirty="0">
              <a:latin typeface="微软雅黑" panose="020B0703020204020201" pitchFamily="34" charset="-122"/>
              <a:ea typeface="微软雅黑" panose="020B0703020204020201" pitchFamily="34" charset="-122"/>
            </a:endParaRPr>
          </a:p>
        </p:txBody>
      </p:sp>
      <p:graphicFrame>
        <p:nvGraphicFramePr>
          <p:cNvPr id="4" name="表格 3"/>
          <p:cNvGraphicFramePr>
            <a:graphicFrameLocks noGrp="1"/>
          </p:cNvGraphicFramePr>
          <p:nvPr/>
        </p:nvGraphicFramePr>
        <p:xfrm>
          <a:off x="6435090" y="1382855"/>
          <a:ext cx="5550533" cy="2041067"/>
        </p:xfrm>
        <a:graphic>
          <a:graphicData uri="http://schemas.openxmlformats.org/drawingml/2006/table">
            <a:tbl>
              <a:tblPr/>
              <a:tblGrid>
                <a:gridCol w="1077224">
                  <a:extLst>
                    <a:ext uri="{9D8B030D-6E8A-4147-A177-3AD203B41FA5}">
                      <a16:colId xmlns:a16="http://schemas.microsoft.com/office/drawing/2014/main" val="20000"/>
                    </a:ext>
                  </a:extLst>
                </a:gridCol>
                <a:gridCol w="1491103">
                  <a:extLst>
                    <a:ext uri="{9D8B030D-6E8A-4147-A177-3AD203B41FA5}">
                      <a16:colId xmlns:a16="http://schemas.microsoft.com/office/drawing/2014/main" val="20001"/>
                    </a:ext>
                  </a:extLst>
                </a:gridCol>
                <a:gridCol w="1491103">
                  <a:extLst>
                    <a:ext uri="{9D8B030D-6E8A-4147-A177-3AD203B41FA5}">
                      <a16:colId xmlns:a16="http://schemas.microsoft.com/office/drawing/2014/main" val="20002"/>
                    </a:ext>
                  </a:extLst>
                </a:gridCol>
                <a:gridCol w="1491103">
                  <a:extLst>
                    <a:ext uri="{9D8B030D-6E8A-4147-A177-3AD203B41FA5}">
                      <a16:colId xmlns:a16="http://schemas.microsoft.com/office/drawing/2014/main" val="20003"/>
                    </a:ext>
                  </a:extLst>
                </a:gridCol>
              </a:tblGrid>
              <a:tr h="291581">
                <a:tc>
                  <a:txBody>
                    <a:bodyPr/>
                    <a:lstStyle/>
                    <a:p>
                      <a:pPr marL="0" marR="0">
                        <a:spcBef>
                          <a:spcPts val="0"/>
                        </a:spcBef>
                        <a:spcAft>
                          <a:spcPts val="0"/>
                        </a:spcAft>
                      </a:pPr>
                      <a:r>
                        <a:rPr lang="zh-CN" altLang="en-US" sz="1200" dirty="0">
                          <a:effectLst/>
                          <a:latin typeface="微软雅黑" panose="020B0703020204020201" pitchFamily="34" charset="-122"/>
                          <a:ea typeface="微软雅黑" panose="020B0703020204020201" pitchFamily="34" charset="-122"/>
                        </a:rPr>
                        <a:t>属性</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200" dirty="0">
                          <a:effectLst/>
                          <a:latin typeface="微软雅黑" panose="020B0703020204020201" pitchFamily="34" charset="-122"/>
                          <a:ea typeface="微软雅黑" panose="020B0703020204020201" pitchFamily="34" charset="-122"/>
                        </a:rPr>
                        <a:t>说明</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200" dirty="0">
                          <a:effectLst/>
                          <a:latin typeface="微软雅黑" panose="020B0703020204020201" pitchFamily="34" charset="-122"/>
                          <a:ea typeface="微软雅黑" panose="020B0703020204020201" pitchFamily="34" charset="-122"/>
                        </a:rPr>
                        <a:t>属性</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200" dirty="0">
                          <a:effectLst/>
                          <a:latin typeface="微软雅黑" panose="020B0703020204020201" pitchFamily="34" charset="-122"/>
                          <a:ea typeface="微软雅黑" panose="020B0703020204020201" pitchFamily="34" charset="-122"/>
                        </a:rPr>
                        <a:t>说明</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0"/>
                  </a:ext>
                </a:extLst>
              </a:tr>
              <a:tr h="291581">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title</a:t>
                      </a:r>
                      <a:endParaRPr 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LLM</a:t>
                      </a: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生成的标题</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s</a:t>
                      </a:r>
                      <a:r>
                        <a:rPr lang="en-US" sz="1200" kern="1200" dirty="0" smtClean="0">
                          <a:solidFill>
                            <a:schemeClr val="tx1"/>
                          </a:solidFill>
                          <a:effectLst/>
                          <a:latin typeface="微软雅黑" panose="020B0703020204020201" pitchFamily="34" charset="-122"/>
                          <a:ea typeface="微软雅黑" panose="020B0703020204020201" pitchFamily="34" charset="-122"/>
                          <a:cs typeface="+mn-cs"/>
                        </a:rPr>
                        <a:t>ummary</a:t>
                      </a:r>
                      <a:endParaRPr 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LLM</a:t>
                      </a: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生成的摘要</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291581">
                <a:tc>
                  <a:txBody>
                    <a:bodyPr/>
                    <a:lstStyle/>
                    <a:p>
                      <a:pPr marL="0" marR="0" algn="l" defTabSz="914400" rtl="0" eaLnBrk="1" latinLnBrk="0" hangingPunct="1">
                        <a:spcBef>
                          <a:spcPts val="0"/>
                        </a:spcBef>
                        <a:spcAft>
                          <a:spcPts val="0"/>
                        </a:spcAft>
                      </a:pPr>
                      <a:r>
                        <a:rPr lang="en-US" altLang="zh-CN" sz="1200" kern="1200" dirty="0" err="1" smtClean="0">
                          <a:solidFill>
                            <a:schemeClr val="tx1"/>
                          </a:solidFill>
                          <a:effectLst/>
                          <a:latin typeface="微软雅黑" panose="020B0703020204020201" pitchFamily="34" charset="-122"/>
                          <a:ea typeface="微软雅黑" panose="020B0703020204020201" pitchFamily="34" charset="-122"/>
                          <a:cs typeface="+mn-cs"/>
                        </a:rPr>
                        <a:t>file_name</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条例名称</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province</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条例适用的区域</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291581">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chapter</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章</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industry</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所属行业</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r h="291581">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section</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节</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department</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单位属性</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4"/>
                  </a:ext>
                </a:extLst>
              </a:tr>
              <a:tr h="291581">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item</a:t>
                      </a:r>
                      <a:endParaRPr 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序号</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domain</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工作事项</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5"/>
                  </a:ext>
                </a:extLst>
              </a:tr>
              <a:tr h="291581">
                <a:tc>
                  <a:txBody>
                    <a:bodyPr/>
                    <a:lstStyle/>
                    <a:p>
                      <a:pPr marL="0" marR="0" algn="l" defTabSz="914400" rtl="0" eaLnBrk="1" latinLnBrk="0" hangingPunct="1">
                        <a:spcBef>
                          <a:spcPts val="0"/>
                        </a:spcBef>
                        <a:spcAft>
                          <a:spcPts val="0"/>
                        </a:spcAft>
                      </a:pPr>
                      <a:r>
                        <a:rPr lang="en-US" sz="1200" kern="1200" dirty="0" smtClean="0">
                          <a:solidFill>
                            <a:schemeClr val="tx1"/>
                          </a:solidFill>
                          <a:effectLst/>
                          <a:latin typeface="微软雅黑" panose="020B0703020204020201" pitchFamily="34" charset="-122"/>
                          <a:ea typeface="微软雅黑" panose="020B0703020204020201" pitchFamily="34" charset="-122"/>
                          <a:cs typeface="+mn-cs"/>
                        </a:rPr>
                        <a:t>text</a:t>
                      </a:r>
                      <a:endParaRPr 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正文</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limit</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约束力</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矩形 7"/>
          <p:cNvSpPr/>
          <p:nvPr/>
        </p:nvSpPr>
        <p:spPr>
          <a:xfrm>
            <a:off x="6435090" y="3556829"/>
            <a:ext cx="5550532" cy="3108543"/>
          </a:xfrm>
          <a:prstGeom prst="rect">
            <a:avLst/>
          </a:prstGeom>
          <a:solidFill>
            <a:schemeClr val="accent3">
              <a:lumMod val="20000"/>
              <a:lumOff val="80000"/>
            </a:schemeClr>
          </a:solidFill>
        </p:spPr>
        <p:txBody>
          <a:bodyPr wrap="square">
            <a:spAutoFit/>
          </a:bodyPr>
          <a:lstStyle/>
          <a:p>
            <a:r>
              <a:rPr lang="en-US" altLang="zh-CN" sz="1400" dirty="0"/>
              <a:t>{"</a:t>
            </a:r>
            <a:r>
              <a:rPr lang="en-US" altLang="zh-CN" sz="1400" b="1" dirty="0">
                <a:solidFill>
                  <a:srgbClr val="FF0000"/>
                </a:solidFill>
              </a:rPr>
              <a:t>title</a:t>
            </a:r>
            <a:r>
              <a:rPr lang="en-US" altLang="zh-CN" sz="1400" dirty="0"/>
              <a:t>": "</a:t>
            </a:r>
            <a:r>
              <a:rPr lang="zh-CN" altLang="en-US" sz="1400" dirty="0"/>
              <a:t>如何健全我国的安全生产应急救援管理体制？</a:t>
            </a:r>
            <a:r>
              <a:rPr lang="en-US" altLang="zh-CN" sz="1400" dirty="0"/>
              <a:t>", "</a:t>
            </a:r>
            <a:r>
              <a:rPr lang="en-US" altLang="zh-CN" sz="1400" b="1" dirty="0" err="1">
                <a:solidFill>
                  <a:srgbClr val="FF0000"/>
                </a:solidFill>
              </a:rPr>
              <a:t>file_name</a:t>
            </a:r>
            <a:r>
              <a:rPr lang="en-US" altLang="zh-CN" sz="1400" dirty="0"/>
              <a:t>": "</a:t>
            </a:r>
            <a:r>
              <a:rPr lang="zh-CN" altLang="en-US" sz="1400" dirty="0"/>
              <a:t>中共中央国务院关于推进安全生产领域改革发展的意见</a:t>
            </a:r>
            <a:r>
              <a:rPr lang="en-US" altLang="zh-CN" sz="1400" dirty="0"/>
              <a:t>", "</a:t>
            </a:r>
            <a:r>
              <a:rPr lang="en-US" altLang="zh-CN" sz="1400" b="1" dirty="0">
                <a:solidFill>
                  <a:srgbClr val="FF0000"/>
                </a:solidFill>
              </a:rPr>
              <a:t>chapter</a:t>
            </a:r>
            <a:r>
              <a:rPr lang="en-US" altLang="zh-CN" sz="1400" dirty="0"/>
              <a:t>": "</a:t>
            </a:r>
            <a:r>
              <a:rPr lang="zh-CN" altLang="en-US" sz="1400" dirty="0"/>
              <a:t>第三章 </a:t>
            </a:r>
            <a:r>
              <a:rPr lang="zh-CN" altLang="en-US" sz="1400" dirty="0" smtClean="0"/>
              <a:t>改革</a:t>
            </a:r>
            <a:r>
              <a:rPr lang="zh-CN" altLang="en-US" sz="1400" dirty="0"/>
              <a:t>安全监管监察体制</a:t>
            </a:r>
            <a:r>
              <a:rPr lang="en-US" altLang="zh-CN" sz="1400" dirty="0"/>
              <a:t>", "</a:t>
            </a:r>
            <a:r>
              <a:rPr lang="en-US" altLang="zh-CN" sz="1400" b="1" dirty="0">
                <a:solidFill>
                  <a:srgbClr val="FF0000"/>
                </a:solidFill>
              </a:rPr>
              <a:t>section</a:t>
            </a:r>
            <a:r>
              <a:rPr lang="en-US" altLang="zh-CN" sz="1400" dirty="0"/>
              <a:t>": null, "</a:t>
            </a:r>
            <a:r>
              <a:rPr lang="en-US" altLang="zh-CN" sz="1400" b="1" dirty="0">
                <a:solidFill>
                  <a:srgbClr val="FF0000"/>
                </a:solidFill>
              </a:rPr>
              <a:t>item</a:t>
            </a:r>
            <a:r>
              <a:rPr lang="en-US" altLang="zh-CN" sz="1400" dirty="0"/>
              <a:t>": "</a:t>
            </a:r>
            <a:r>
              <a:rPr lang="zh-CN" altLang="en-US" sz="1400" dirty="0"/>
              <a:t>第十二条</a:t>
            </a:r>
            <a:r>
              <a:rPr lang="en-US" altLang="zh-CN" sz="1400" dirty="0"/>
              <a:t>", "</a:t>
            </a:r>
            <a:r>
              <a:rPr lang="en-US" altLang="zh-CN" sz="1400" b="1" dirty="0">
                <a:solidFill>
                  <a:srgbClr val="FF0000"/>
                </a:solidFill>
              </a:rPr>
              <a:t>text</a:t>
            </a:r>
            <a:r>
              <a:rPr lang="en-US" altLang="zh-CN" sz="1400" dirty="0"/>
              <a:t>": </a:t>
            </a:r>
            <a:r>
              <a:rPr lang="en-US" altLang="zh-CN" sz="1400" dirty="0" smtClean="0"/>
              <a:t>"</a:t>
            </a:r>
            <a:r>
              <a:rPr lang="zh-CN" altLang="en-US" sz="1400" dirty="0" smtClean="0"/>
              <a:t>健全</a:t>
            </a:r>
            <a:r>
              <a:rPr lang="zh-CN" altLang="en-US" sz="1400" dirty="0"/>
              <a:t>应急救援管理体制。按照政事分开原则，推进安全生产应急救援管理体制改革，强化行政管理职能，提高组织协调能力和现场救援时效。健全省、市、县三级安全生产应急救援管理工作机制，建设联动互通的应急救援指挥平台。依托公安消防、大型企业、工业园区等应急救援力量，加强矿山和危险化学品等应急救援基地和队伍建设，实行区域化应急救援资源共享。</a:t>
            </a:r>
            <a:r>
              <a:rPr lang="en-US" altLang="zh-CN" sz="1400" dirty="0"/>
              <a:t>", "</a:t>
            </a:r>
            <a:r>
              <a:rPr lang="en-US" altLang="zh-CN" sz="1400" b="1" dirty="0">
                <a:solidFill>
                  <a:srgbClr val="FF0000"/>
                </a:solidFill>
              </a:rPr>
              <a:t>summary</a:t>
            </a:r>
            <a:r>
              <a:rPr lang="en-US" altLang="zh-CN" sz="1400" dirty="0"/>
              <a:t>": "</a:t>
            </a:r>
            <a:r>
              <a:rPr lang="zh-CN" altLang="en-US" sz="1400" dirty="0"/>
              <a:t>中国将推进安全生产领域的应急管理体制改革，实现政事分离，并建立覆盖全国的应急救援指挥平台。同时，还将通过整合各类资源，提升矿山和危险化学品等行业的应急救援能力。</a:t>
            </a:r>
            <a:r>
              <a:rPr lang="en-US" altLang="zh-CN" sz="1400" dirty="0"/>
              <a:t>", "</a:t>
            </a:r>
            <a:r>
              <a:rPr lang="en-US" altLang="zh-CN" sz="1400" b="1" dirty="0">
                <a:solidFill>
                  <a:srgbClr val="FF0000"/>
                </a:solidFill>
              </a:rPr>
              <a:t>province</a:t>
            </a:r>
            <a:r>
              <a:rPr lang="en-US" altLang="zh-CN" sz="1400" dirty="0"/>
              <a:t>": "</a:t>
            </a:r>
            <a:r>
              <a:rPr lang="zh-CN" altLang="en-US" sz="1400" dirty="0"/>
              <a:t>国家</a:t>
            </a:r>
            <a:r>
              <a:rPr lang="en-US" altLang="zh-CN" sz="1400" dirty="0"/>
              <a:t>", "</a:t>
            </a:r>
            <a:r>
              <a:rPr lang="en-US" altLang="zh-CN" sz="1400" b="1" dirty="0">
                <a:solidFill>
                  <a:srgbClr val="FF0000"/>
                </a:solidFill>
              </a:rPr>
              <a:t>industry</a:t>
            </a:r>
            <a:r>
              <a:rPr lang="en-US" altLang="zh-CN" sz="1400" dirty="0"/>
              <a:t>": "</a:t>
            </a:r>
            <a:r>
              <a:rPr lang="zh-CN" altLang="en-US" sz="1400" dirty="0"/>
              <a:t>国务院</a:t>
            </a:r>
            <a:r>
              <a:rPr lang="en-US" altLang="zh-CN" sz="1400" dirty="0"/>
              <a:t>", "</a:t>
            </a:r>
            <a:r>
              <a:rPr lang="en-US" altLang="zh-CN" sz="1400" b="1" dirty="0">
                <a:solidFill>
                  <a:srgbClr val="FF0000"/>
                </a:solidFill>
              </a:rPr>
              <a:t>department</a:t>
            </a:r>
            <a:r>
              <a:rPr lang="en-US" altLang="zh-CN" sz="1400" dirty="0"/>
              <a:t>": "</a:t>
            </a:r>
            <a:r>
              <a:rPr lang="zh-CN" altLang="en-US" sz="1400" dirty="0"/>
              <a:t>监管部门</a:t>
            </a:r>
            <a:r>
              <a:rPr lang="en-US" altLang="zh-CN" sz="1400" dirty="0"/>
              <a:t>", "</a:t>
            </a:r>
            <a:r>
              <a:rPr lang="en-US" altLang="zh-CN" sz="1400" b="1" dirty="0">
                <a:solidFill>
                  <a:srgbClr val="FF0000"/>
                </a:solidFill>
              </a:rPr>
              <a:t>domain</a:t>
            </a:r>
            <a:r>
              <a:rPr lang="en-US" altLang="zh-CN" sz="1400" dirty="0"/>
              <a:t>": "</a:t>
            </a:r>
            <a:r>
              <a:rPr lang="zh-CN" altLang="en-US" sz="1400" dirty="0"/>
              <a:t>应急管理</a:t>
            </a:r>
            <a:r>
              <a:rPr lang="en-US" altLang="zh-CN" sz="1400" dirty="0"/>
              <a:t>", "</a:t>
            </a:r>
            <a:r>
              <a:rPr lang="en-US" altLang="zh-CN" sz="1400" b="1" dirty="0">
                <a:solidFill>
                  <a:srgbClr val="FF0000"/>
                </a:solidFill>
              </a:rPr>
              <a:t>limit</a:t>
            </a:r>
            <a:r>
              <a:rPr lang="en-US" altLang="zh-CN" sz="1400" dirty="0"/>
              <a:t>": "</a:t>
            </a:r>
            <a:r>
              <a:rPr lang="zh-CN" altLang="en-US" sz="1400" dirty="0"/>
              <a:t>无</a:t>
            </a:r>
            <a:r>
              <a:rPr lang="en-US" altLang="zh-CN" sz="1400" dirty="0"/>
              <a:t>/</a:t>
            </a:r>
            <a:r>
              <a:rPr lang="zh-CN" altLang="en-US" sz="1400" dirty="0"/>
              <a:t>不适用</a:t>
            </a:r>
            <a:r>
              <a:rPr lang="en-US" altLang="zh-CN" sz="1400" dirty="0"/>
              <a:t>"}</a:t>
            </a:r>
          </a:p>
        </p:txBody>
      </p:sp>
      <p:graphicFrame>
        <p:nvGraphicFramePr>
          <p:cNvPr id="10" name="表格 9"/>
          <p:cNvGraphicFramePr>
            <a:graphicFrameLocks noGrp="1"/>
          </p:cNvGraphicFramePr>
          <p:nvPr/>
        </p:nvGraphicFramePr>
        <p:xfrm>
          <a:off x="468412" y="1398245"/>
          <a:ext cx="5838736" cy="5267127"/>
        </p:xfrm>
        <a:graphic>
          <a:graphicData uri="http://schemas.openxmlformats.org/drawingml/2006/table">
            <a:tbl>
              <a:tblPr/>
              <a:tblGrid>
                <a:gridCol w="1442905">
                  <a:extLst>
                    <a:ext uri="{9D8B030D-6E8A-4147-A177-3AD203B41FA5}">
                      <a16:colId xmlns:a16="http://schemas.microsoft.com/office/drawing/2014/main" val="20000"/>
                    </a:ext>
                  </a:extLst>
                </a:gridCol>
                <a:gridCol w="771787">
                  <a:extLst>
                    <a:ext uri="{9D8B030D-6E8A-4147-A177-3AD203B41FA5}">
                      <a16:colId xmlns:a16="http://schemas.microsoft.com/office/drawing/2014/main" val="20001"/>
                    </a:ext>
                  </a:extLst>
                </a:gridCol>
                <a:gridCol w="904519">
                  <a:extLst>
                    <a:ext uri="{9D8B030D-6E8A-4147-A177-3AD203B41FA5}">
                      <a16:colId xmlns:a16="http://schemas.microsoft.com/office/drawing/2014/main" val="20002"/>
                    </a:ext>
                  </a:extLst>
                </a:gridCol>
                <a:gridCol w="966081">
                  <a:extLst>
                    <a:ext uri="{9D8B030D-6E8A-4147-A177-3AD203B41FA5}">
                      <a16:colId xmlns:a16="http://schemas.microsoft.com/office/drawing/2014/main" val="20003"/>
                    </a:ext>
                  </a:extLst>
                </a:gridCol>
                <a:gridCol w="748779">
                  <a:extLst>
                    <a:ext uri="{9D8B030D-6E8A-4147-A177-3AD203B41FA5}">
                      <a16:colId xmlns:a16="http://schemas.microsoft.com/office/drawing/2014/main" val="20004"/>
                    </a:ext>
                  </a:extLst>
                </a:gridCol>
                <a:gridCol w="1004665">
                  <a:extLst>
                    <a:ext uri="{9D8B030D-6E8A-4147-A177-3AD203B41FA5}">
                      <a16:colId xmlns:a16="http://schemas.microsoft.com/office/drawing/2014/main" val="20005"/>
                    </a:ext>
                  </a:extLst>
                </a:gridCol>
              </a:tblGrid>
              <a:tr h="309831">
                <a:tc>
                  <a:txBody>
                    <a:bodyPr/>
                    <a:lstStyle/>
                    <a:p>
                      <a:pPr marL="0" marR="0" algn="ctr" defTabSz="914400" rtl="0" eaLnBrk="1" fontAlgn="ctr"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国家</a:t>
                      </a:r>
                      <a:r>
                        <a:rPr lang="en-US" altLang="zh-CN" sz="1200" kern="1200" dirty="0" smtClean="0">
                          <a:solidFill>
                            <a:schemeClr val="tx1"/>
                          </a:solidFill>
                          <a:effectLst/>
                          <a:latin typeface="微软雅黑" panose="020B0703020204020201" pitchFamily="34" charset="-122"/>
                          <a:ea typeface="微软雅黑" panose="020B0703020204020201" pitchFamily="34" charset="-122"/>
                          <a:cs typeface="+mn-cs"/>
                        </a:rPr>
                        <a:t>/</a:t>
                      </a: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省份</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文件数</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知识条数</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省份</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文件数</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zh-CN" altLang="en-US" sz="1200" kern="1200" dirty="0" smtClean="0">
                          <a:solidFill>
                            <a:schemeClr val="tx1"/>
                          </a:solidFill>
                          <a:effectLst/>
                          <a:latin typeface="微软雅黑" panose="020B0703020204020201" pitchFamily="34" charset="-122"/>
                          <a:ea typeface="微软雅黑" panose="020B0703020204020201" pitchFamily="34" charset="-122"/>
                          <a:cs typeface="+mn-cs"/>
                        </a:rPr>
                        <a:t>知识条数</a:t>
                      </a:r>
                      <a:endParaRPr lang="zh-CN" altLang="en-US" sz="1200" kern="1200" dirty="0">
                        <a:solidFill>
                          <a:schemeClr val="tx1"/>
                        </a:solidFill>
                        <a:effectLst/>
                        <a:latin typeface="微软雅黑" panose="020B0703020204020201" pitchFamily="34" charset="-122"/>
                        <a:ea typeface="微软雅黑" panose="020B0703020204020201"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0"/>
                  </a:ext>
                </a:extLst>
              </a:tr>
              <a:tr h="309831">
                <a:tc>
                  <a:txBody>
                    <a:bodyPr/>
                    <a:lstStyle/>
                    <a:p>
                      <a:pPr marL="0" marR="0" algn="ctr" defTabSz="914400" rtl="0" eaLnBrk="1" fontAlgn="ctr" latinLnBrk="0" hangingPunct="1">
                        <a:spcBef>
                          <a:spcPts val="0"/>
                        </a:spcBef>
                        <a:spcAft>
                          <a:spcPts val="0"/>
                        </a:spcAft>
                      </a:pPr>
                      <a:r>
                        <a:rPr lang="zh-CN" altLang="en-US" sz="1200" b="1" kern="1200" dirty="0" smtClean="0">
                          <a:solidFill>
                            <a:srgbClr val="FF0000"/>
                          </a:solidFill>
                          <a:effectLst/>
                          <a:latin typeface="微软雅黑" panose="020B0703020204020201" pitchFamily="34" charset="-122"/>
                          <a:ea typeface="微软雅黑" panose="020B0703020204020201" pitchFamily="34" charset="-122"/>
                          <a:cs typeface="+mn-cs"/>
                        </a:rPr>
                        <a:t>国家级</a:t>
                      </a:r>
                      <a:endParaRPr lang="zh-CN" altLang="en-US" sz="1200" b="1" kern="1200" dirty="0">
                        <a:solidFill>
                          <a:srgbClr val="FF0000"/>
                        </a:solidFill>
                        <a:effectLst/>
                        <a:latin typeface="微软雅黑" panose="020B0703020204020201" pitchFamily="34" charset="-122"/>
                        <a:ea typeface="微软雅黑" panose="020B0703020204020201" pitchFamily="34" charset="-122"/>
                        <a:cs typeface="+mn-cs"/>
                      </a:endParaRP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altLang="zh-CN" sz="1200" b="1" kern="1200" dirty="0" smtClean="0">
                          <a:solidFill>
                            <a:srgbClr val="FF0000"/>
                          </a:solidFill>
                          <a:effectLst/>
                          <a:latin typeface="微软雅黑" panose="020B0703020204020201" pitchFamily="34" charset="-122"/>
                          <a:ea typeface="微软雅黑" panose="020B0703020204020201" pitchFamily="34" charset="-122"/>
                          <a:cs typeface="+mn-cs"/>
                        </a:rPr>
                        <a:t>529</a:t>
                      </a:r>
                      <a:endParaRPr lang="zh-CN" altLang="en-US" sz="1200" b="1" kern="1200" dirty="0">
                        <a:solidFill>
                          <a:srgbClr val="FF0000"/>
                        </a:solidFill>
                        <a:effectLst/>
                        <a:latin typeface="微软雅黑" panose="020B0703020204020201" pitchFamily="34" charset="-122"/>
                        <a:ea typeface="微软雅黑" panose="020B0703020204020201" pitchFamily="34" charset="-122"/>
                        <a:cs typeface="+mn-cs"/>
                      </a:endParaRP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16304</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江西省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31</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1215</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上海市</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38</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1302</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河北省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50</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1889</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云南省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84</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3066</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河南省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53</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2031</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内蒙古自治区</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a:solidFill>
                            <a:schemeClr val="tx1"/>
                          </a:solidFill>
                          <a:effectLst/>
                          <a:latin typeface="微软雅黑" panose="020B0703020204020201" pitchFamily="34" charset="-122"/>
                          <a:ea typeface="微软雅黑" panose="020B0703020204020201" pitchFamily="34" charset="-122"/>
                          <a:cs typeface="+mn-cs"/>
                        </a:rPr>
                        <a:t>35</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1506</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浙江省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68</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2641</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4"/>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北京市</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a:solidFill>
                            <a:schemeClr val="tx1"/>
                          </a:solidFill>
                          <a:effectLst/>
                          <a:latin typeface="微软雅黑" panose="020B0703020204020201" pitchFamily="34" charset="-122"/>
                          <a:ea typeface="微软雅黑" panose="020B0703020204020201" pitchFamily="34" charset="-122"/>
                          <a:cs typeface="+mn-cs"/>
                        </a:rPr>
                        <a:t>45</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1504</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海南省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26</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967</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5"/>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吉林省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a:solidFill>
                            <a:schemeClr val="tx1"/>
                          </a:solidFill>
                          <a:effectLst/>
                          <a:latin typeface="微软雅黑" panose="020B0703020204020201" pitchFamily="34" charset="-122"/>
                          <a:ea typeface="微软雅黑" panose="020B0703020204020201" pitchFamily="34" charset="-122"/>
                          <a:cs typeface="+mn-cs"/>
                        </a:rPr>
                        <a:t>37</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1551</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湖北省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44</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1660</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6"/>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四川省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a:solidFill>
                            <a:schemeClr val="tx1"/>
                          </a:solidFill>
                          <a:effectLst/>
                          <a:latin typeface="微软雅黑" panose="020B0703020204020201" pitchFamily="34" charset="-122"/>
                          <a:ea typeface="微软雅黑" panose="020B0703020204020201" pitchFamily="34" charset="-122"/>
                          <a:cs typeface="+mn-cs"/>
                        </a:rPr>
                        <a:t>47</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2082</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湖南省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43</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1403</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7"/>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天津市</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a:solidFill>
                            <a:schemeClr val="tx1"/>
                          </a:solidFill>
                          <a:effectLst/>
                          <a:latin typeface="微软雅黑" panose="020B0703020204020201" pitchFamily="34" charset="-122"/>
                          <a:ea typeface="微软雅黑" panose="020B0703020204020201" pitchFamily="34" charset="-122"/>
                          <a:cs typeface="+mn-cs"/>
                        </a:rPr>
                        <a:t>23</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948</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甘肃省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26</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1010</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8"/>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宁夏回族自治区</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a:solidFill>
                            <a:schemeClr val="tx1"/>
                          </a:solidFill>
                          <a:effectLst/>
                          <a:latin typeface="微软雅黑" panose="020B0703020204020201" pitchFamily="34" charset="-122"/>
                          <a:ea typeface="微软雅黑" panose="020B0703020204020201" pitchFamily="34" charset="-122"/>
                          <a:cs typeface="+mn-cs"/>
                        </a:rPr>
                        <a:t>27</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1147</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福建省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279</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10950</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9"/>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安徽省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a:solidFill>
                            <a:schemeClr val="tx1"/>
                          </a:solidFill>
                          <a:effectLst/>
                          <a:latin typeface="微软雅黑" panose="020B0703020204020201" pitchFamily="34" charset="-122"/>
                          <a:ea typeface="微软雅黑" panose="020B0703020204020201" pitchFamily="34" charset="-122"/>
                          <a:cs typeface="+mn-cs"/>
                        </a:rPr>
                        <a:t>56</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2202</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西藏自治区</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13</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629</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0"/>
                  </a:ext>
                </a:extLst>
              </a:tr>
              <a:tr h="309831">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山东省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a:solidFill>
                            <a:schemeClr val="tx1"/>
                          </a:solidFill>
                          <a:effectLst/>
                          <a:latin typeface="微软雅黑" panose="020B0703020204020201" pitchFamily="34" charset="-122"/>
                          <a:ea typeface="微软雅黑" panose="020B0703020204020201" pitchFamily="34" charset="-122"/>
                          <a:cs typeface="+mn-cs"/>
                        </a:rPr>
                        <a:t>91</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3368</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贵州省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53</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1954</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1"/>
                  </a:ext>
                </a:extLst>
              </a:tr>
              <a:tr h="309831">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山西省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62</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2101</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辽宁省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39</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1298</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2"/>
                  </a:ext>
                </a:extLst>
              </a:tr>
              <a:tr h="309831">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广东省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76</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3386</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重庆市</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27</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1325</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3"/>
                  </a:ext>
                </a:extLst>
              </a:tr>
              <a:tr h="309831">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广西壮族自治区</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28</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1089</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陕西省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32</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1559</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4"/>
                  </a:ext>
                </a:extLst>
              </a:tr>
              <a:tr h="309831">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新疆维吾尔自治区</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55</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a:solidFill>
                            <a:schemeClr val="tx1"/>
                          </a:solidFill>
                          <a:effectLst/>
                          <a:latin typeface="微软雅黑" panose="020B0703020204020201" pitchFamily="34" charset="-122"/>
                          <a:ea typeface="微软雅黑" panose="020B0703020204020201" pitchFamily="34" charset="-122"/>
                          <a:cs typeface="+mn-cs"/>
                        </a:rPr>
                        <a:t>1867</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青海省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44</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1616</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5"/>
                  </a:ext>
                </a:extLst>
              </a:tr>
              <a:tr h="309831">
                <a:tc>
                  <a:txBody>
                    <a:bodyPr/>
                    <a:lstStyle/>
                    <a:p>
                      <a:pPr marL="0" marR="0" algn="ctr" defTabSz="914400" rtl="0" eaLnBrk="1" fontAlgn="ctr" latinLnBrk="0" hangingPunct="1">
                        <a:spcBef>
                          <a:spcPts val="0"/>
                        </a:spcBef>
                        <a:spcAft>
                          <a:spcPts val="0"/>
                        </a:spcAft>
                      </a:pPr>
                      <a:r>
                        <a:rPr lang="zh-CN" altLang="en-US" sz="1200" kern="1200">
                          <a:solidFill>
                            <a:schemeClr val="tx1"/>
                          </a:solidFill>
                          <a:effectLst/>
                          <a:latin typeface="微软雅黑" panose="020B0703020204020201" pitchFamily="34" charset="-122"/>
                          <a:ea typeface="微软雅黑" panose="020B0703020204020201" pitchFamily="34" charset="-122"/>
                          <a:cs typeface="+mn-cs"/>
                        </a:rPr>
                        <a:t>江苏省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algn="ctr" fontAlgn="ctr"/>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43</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1642</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zh-CN" altLang="en-US" sz="1200" kern="1200" dirty="0">
                          <a:solidFill>
                            <a:schemeClr val="tx1"/>
                          </a:solidFill>
                          <a:effectLst/>
                          <a:latin typeface="微软雅黑" panose="020B0703020204020201" pitchFamily="34" charset="-122"/>
                          <a:ea typeface="微软雅黑" panose="020B0703020204020201" pitchFamily="34" charset="-122"/>
                          <a:cs typeface="+mn-cs"/>
                        </a:rPr>
                        <a:t>黑龙江省</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25</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altLang="zh-CN" sz="1200" kern="1200" dirty="0">
                          <a:solidFill>
                            <a:schemeClr val="tx1"/>
                          </a:solidFill>
                          <a:effectLst/>
                          <a:latin typeface="微软雅黑" panose="020B0703020204020201" pitchFamily="34" charset="-122"/>
                          <a:ea typeface="微软雅黑" panose="020B0703020204020201" pitchFamily="34" charset="-122"/>
                          <a:cs typeface="+mn-cs"/>
                        </a:rPr>
                        <a:t>941</a:t>
                      </a:r>
                    </a:p>
                  </a:txBody>
                  <a:tcPr marL="9525" marR="9525" marT="9525" marB="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741782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、设计术语问题</a:t>
            </a:r>
          </a:p>
        </p:txBody>
      </p:sp>
      <p:sp>
        <p:nvSpPr>
          <p:cNvPr id="7" name="文本框 6"/>
          <p:cNvSpPr txBox="1"/>
          <p:nvPr/>
        </p:nvSpPr>
        <p:spPr>
          <a:xfrm>
            <a:off x="772160" y="885190"/>
            <a:ext cx="9074150" cy="4247317"/>
          </a:xfrm>
          <a:prstGeom prst="rect">
            <a:avLst/>
          </a:prstGeom>
          <a:noFill/>
        </p:spPr>
        <p:txBody>
          <a:bodyPr wrap="square" rtlCol="0" anchor="t">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示例：设计</a:t>
            </a:r>
            <a:r>
              <a:rPr lang="en-US" altLang="zh-CN" dirty="0">
                <a:latin typeface="宋体" panose="02010600030101010101" pitchFamily="2" charset="-122"/>
                <a:ea typeface="宋体" panose="02010600030101010101" pitchFamily="2" charset="-122"/>
                <a:cs typeface="宋体" panose="02010600030101010101" pitchFamily="2" charset="-122"/>
              </a:rPr>
              <a:t>259</a:t>
            </a:r>
            <a:r>
              <a:rPr lang="zh-CN" altLang="en-US" dirty="0">
                <a:latin typeface="宋体" panose="02010600030101010101" pitchFamily="2" charset="-122"/>
                <a:ea typeface="宋体" panose="02010600030101010101" pitchFamily="2" charset="-122"/>
                <a:cs typeface="宋体" panose="02010600030101010101" pitchFamily="2" charset="-122"/>
              </a:rPr>
              <a:t>条测试数据中约占比</a:t>
            </a:r>
            <a:r>
              <a:rPr lang="en-US" altLang="zh-CN" dirty="0">
                <a:latin typeface="宋体" panose="02010600030101010101" pitchFamily="2" charset="-122"/>
                <a:ea typeface="宋体" panose="02010600030101010101" pitchFamily="2" charset="-122"/>
                <a:cs typeface="宋体" panose="02010600030101010101" pitchFamily="2" charset="-122"/>
              </a:rPr>
              <a:t>26.42%</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14</a:t>
            </a:r>
            <a:r>
              <a:rPr lang="zh-CN" altLang="en-US" dirty="0">
                <a:latin typeface="宋体" panose="02010600030101010101" pitchFamily="2" charset="-122"/>
                <a:ea typeface="宋体" panose="02010600030101010101" pitchFamily="2" charset="-122"/>
                <a:cs typeface="宋体" panose="02010600030101010101" pitchFamily="2" charset="-122"/>
              </a:rPr>
              <a:t>条左右</a:t>
            </a:r>
            <a:r>
              <a:rPr lang="zh-CN" altLang="en-US" dirty="0" smtClean="0">
                <a:latin typeface="宋体" panose="02010600030101010101" pitchFamily="2" charset="-122"/>
                <a:ea typeface="宋体" panose="02010600030101010101" pitchFamily="2" charset="-122"/>
                <a:cs typeface="宋体" panose="02010600030101010101" pitchFamily="2" charset="-122"/>
              </a:rPr>
              <a:t>。</a:t>
            </a:r>
            <a:endParaRPr lang="en-US" altLang="zh-CN" dirty="0" smtClean="0">
              <a:latin typeface="宋体" panose="02010600030101010101" pitchFamily="2" charset="-122"/>
              <a:ea typeface="宋体" panose="02010600030101010101" pitchFamily="2" charset="-122"/>
              <a:cs typeface="宋体" panose="02010600030101010101" pitchFamily="2" charset="-122"/>
            </a:endParaRP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en-US" altLang="zh-CN" dirty="0" smtClean="0">
              <a:latin typeface="宋体" panose="02010600030101010101" pitchFamily="2" charset="-122"/>
              <a:ea typeface="宋体" panose="02010600030101010101" pitchFamily="2" charset="-122"/>
              <a:cs typeface="宋体" panose="02010600030101010101" pitchFamily="2" charset="-122"/>
            </a:endParaRPr>
          </a:p>
          <a:p>
            <a:r>
              <a:rPr lang="en-US" altLang="zh-CN" dirty="0"/>
              <a:t>[0.6216216216216216, 0.7374517374517374, 0.8146718146718147, 0.8416988416988417, 0.8764478764478765, 0.9613899613899614]</a:t>
            </a:r>
          </a:p>
          <a:p>
            <a:r>
              <a:rPr lang="en-US" altLang="zh-CN" dirty="0"/>
              <a:t>************** [0.6216216216216216, 0.6795366795366795, 0.7052767052767054, 0.7120334620334621, 0.7189832689832691]</a:t>
            </a:r>
            <a:endParaRPr lang="zh-CN" altLang="en-US" dirty="0"/>
          </a:p>
          <a:p>
            <a:endParaRPr lang="en-US" altLang="zh-CN" dirty="0" smtClean="0">
              <a:latin typeface="宋体" panose="02010600030101010101" pitchFamily="2" charset="-122"/>
              <a:ea typeface="宋体" panose="02010600030101010101" pitchFamily="2" charset="-122"/>
              <a:cs typeface="宋体" panose="02010600030101010101" pitchFamily="2" charset="-122"/>
            </a:endParaRP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en-US" altLang="zh-CN" dirty="0" smtClean="0">
              <a:latin typeface="宋体" panose="02010600030101010101" pitchFamily="2" charset="-122"/>
              <a:ea typeface="宋体" panose="02010600030101010101" pitchFamily="2" charset="-122"/>
              <a:cs typeface="宋体" panose="02010600030101010101" pitchFamily="2" charset="-122"/>
            </a:endParaRP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en-US" altLang="zh-CN" dirty="0" smtClean="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0.7065637065637066, 0.8262548262548263, 0.8764478764478765, 0.9073359073359073, 0.9305019305019305, 0.9652509652509652]</a:t>
            </a:r>
          </a:p>
          <a:p>
            <a:r>
              <a:rPr lang="en-US" altLang="zh-CN" dirty="0">
                <a:latin typeface="宋体" panose="02010600030101010101" pitchFamily="2" charset="-122"/>
                <a:ea typeface="宋体" panose="02010600030101010101" pitchFamily="2" charset="-122"/>
                <a:cs typeface="宋体" panose="02010600030101010101" pitchFamily="2" charset="-122"/>
              </a:rPr>
              <a:t>************** [0.7065637065637066, 0.7664092664092664, 0.7831402831402832, 0.7908622908622909, 0.7954954954954956]</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68998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法律法规知识库</a:t>
            </a:r>
          </a:p>
        </p:txBody>
      </p:sp>
      <p:sp>
        <p:nvSpPr>
          <p:cNvPr id="3" name="AutoShape 2" descr="https://km.glodon.com/download/attachments/426327270/image-2024-4-28_16-16-35.png?version=1&amp;modificationDate=1714292196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2024-4-28_16-16-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2" descr="image-2024-3-7_15-9-56.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6" y="1294395"/>
            <a:ext cx="7095894" cy="1948077"/>
          </a:xfrm>
          <a:prstGeom prst="rect">
            <a:avLst/>
          </a:prstGeom>
        </p:spPr>
      </p:pic>
      <p:sp>
        <p:nvSpPr>
          <p:cNvPr id="12" name="矩形 11"/>
          <p:cNvSpPr/>
          <p:nvPr/>
        </p:nvSpPr>
        <p:spPr>
          <a:xfrm>
            <a:off x="460375" y="802503"/>
            <a:ext cx="1107997" cy="369332"/>
          </a:xfrm>
          <a:prstGeom prst="rect">
            <a:avLst/>
          </a:prstGeom>
        </p:spPr>
        <p:txBody>
          <a:bodyPr wrap="none">
            <a:spAutoFit/>
          </a:bodyPr>
          <a:lstStyle/>
          <a:p>
            <a:pPr algn="ctr">
              <a:buNone/>
            </a:pPr>
            <a:r>
              <a:rPr lang="zh-CN" altLang="en-US" dirty="0">
                <a:sym typeface="+mn-ea"/>
              </a:rPr>
              <a:t>测试</a:t>
            </a:r>
            <a:r>
              <a:rPr lang="zh-CN" altLang="en-US" dirty="0" smtClean="0">
                <a:sym typeface="+mn-ea"/>
              </a:rPr>
              <a:t>集：</a:t>
            </a:r>
            <a:endParaRPr lang="zh-CN" altLang="en-US" dirty="0">
              <a:sym typeface="+mn-ea"/>
            </a:endParaRPr>
          </a:p>
        </p:txBody>
      </p:sp>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2247" t="8840" r="889" b="6054"/>
          <a:stretch/>
        </p:blipFill>
        <p:spPr>
          <a:xfrm>
            <a:off x="460375" y="3487592"/>
            <a:ext cx="7095895" cy="2746349"/>
          </a:xfrm>
          <a:prstGeom prst="rect">
            <a:avLst/>
          </a:prstGeom>
        </p:spPr>
      </p:pic>
      <p:sp>
        <p:nvSpPr>
          <p:cNvPr id="14" name="Rectangle 3"/>
          <p:cNvSpPr>
            <a:spLocks noChangeArrowheads="1"/>
          </p:cNvSpPr>
          <p:nvPr/>
        </p:nvSpPr>
        <p:spPr bwMode="auto">
          <a:xfrm>
            <a:off x="7888779" y="3706604"/>
            <a:ext cx="37989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FF0000"/>
                </a:solidFill>
                <a:effectLst/>
                <a:latin typeface="Arial" panose="020B0604020202020204" pitchFamily="34" charset="0"/>
              </a:rPr>
              <a:t>现存问题：</a:t>
            </a:r>
          </a:p>
          <a:p>
            <a:pPr marL="0" marR="0" lvl="0" indent="0" algn="l" defTabSz="914400" rtl="0" eaLnBrk="0" fontAlgn="base" latinLnBrk="0" hangingPunct="0">
              <a:lnSpc>
                <a:spcPct val="150000"/>
              </a:lnSpc>
              <a:spcBef>
                <a:spcPct val="0"/>
              </a:spcBef>
              <a:spcAft>
                <a:spcPct val="0"/>
              </a:spcAft>
              <a:buClrTx/>
              <a:buSzTx/>
              <a:tabLst/>
            </a:pPr>
            <a:r>
              <a:rPr kumimoji="0" lang="en-US" altLang="zh-CN" sz="1600" b="0" i="0" u="none" strike="noStrike" cap="none" normalizeH="0" baseline="0" dirty="0" smtClean="0">
                <a:ln>
                  <a:noFill/>
                </a:ln>
                <a:solidFill>
                  <a:srgbClr val="333333"/>
                </a:solidFill>
                <a:effectLst/>
                <a:latin typeface="Arial" panose="020B0604020202020204" pitchFamily="34" charset="0"/>
              </a:rPr>
              <a:t>1. </a:t>
            </a:r>
            <a:r>
              <a:rPr kumimoji="0" lang="zh-CN" altLang="zh-CN" sz="1600" b="0" i="0" u="none" strike="noStrike" cap="none" normalizeH="0" baseline="0" dirty="0" smtClean="0">
                <a:ln>
                  <a:noFill/>
                </a:ln>
                <a:solidFill>
                  <a:srgbClr val="333333"/>
                </a:solidFill>
                <a:effectLst/>
                <a:latin typeface="Arial" panose="020B0604020202020204" pitchFamily="34" charset="0"/>
              </a:rPr>
              <a:t>测试集质量不佳</a:t>
            </a:r>
            <a:r>
              <a:rPr kumimoji="0" lang="zh-CN" altLang="en-US" sz="1600" b="0" i="0" u="none" strike="noStrike" cap="none" normalizeH="0" baseline="0" dirty="0" smtClean="0">
                <a:ln>
                  <a:noFill/>
                </a:ln>
                <a:solidFill>
                  <a:srgbClr val="333333"/>
                </a:solidFill>
                <a:effectLst/>
                <a:latin typeface="Arial" panose="020B0604020202020204" pitchFamily="34" charset="0"/>
              </a:rPr>
              <a:t>，目前使用的为大模型生成的问题。</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1600" b="0" i="0" u="none" strike="noStrike" cap="none" normalizeH="0" baseline="0" dirty="0" smtClean="0">
                <a:ln>
                  <a:noFill/>
                </a:ln>
                <a:solidFill>
                  <a:srgbClr val="333333"/>
                </a:solidFill>
                <a:effectLst/>
                <a:latin typeface="Arial" panose="020B0604020202020204" pitchFamily="34" charset="0"/>
              </a:rPr>
              <a:t>2. </a:t>
            </a:r>
            <a:r>
              <a:rPr kumimoji="0" lang="zh-CN" altLang="zh-CN" sz="1600" b="0" i="0" u="none" strike="noStrike" cap="none" normalizeH="0" baseline="0" dirty="0" smtClean="0">
                <a:ln>
                  <a:noFill/>
                </a:ln>
                <a:solidFill>
                  <a:srgbClr val="333333"/>
                </a:solidFill>
                <a:effectLst/>
                <a:latin typeface="Arial" panose="020B0604020202020204" pitchFamily="34" charset="0"/>
              </a:rPr>
              <a:t>没有维护时效信息</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1600" b="0" i="0" u="none" strike="noStrike" cap="none" normalizeH="0" baseline="0" dirty="0" smtClean="0">
                <a:ln>
                  <a:noFill/>
                </a:ln>
                <a:solidFill>
                  <a:srgbClr val="333333"/>
                </a:solidFill>
                <a:effectLst/>
                <a:latin typeface="Arial" panose="020B0604020202020204" pitchFamily="34" charset="0"/>
              </a:rPr>
              <a:t>3. </a:t>
            </a:r>
            <a:r>
              <a:rPr kumimoji="0" lang="zh-CN" altLang="en-US" sz="1600" b="0" i="0" u="none" strike="noStrike" cap="none" normalizeH="0" baseline="0" dirty="0" smtClean="0">
                <a:ln>
                  <a:noFill/>
                </a:ln>
                <a:solidFill>
                  <a:srgbClr val="333333"/>
                </a:solidFill>
                <a:effectLst/>
                <a:latin typeface="Arial" panose="020B0604020202020204" pitchFamily="34" charset="0"/>
              </a:rPr>
              <a:t>分类存储</a:t>
            </a:r>
            <a:r>
              <a:rPr kumimoji="0" lang="zh-CN" altLang="zh-CN" sz="1600" b="0" i="0" u="none" strike="noStrike" cap="none" normalizeH="0" baseline="0" dirty="0" smtClean="0">
                <a:ln>
                  <a:noFill/>
                </a:ln>
                <a:solidFill>
                  <a:srgbClr val="333333"/>
                </a:solidFill>
                <a:effectLst/>
                <a:latin typeface="Arial" panose="020B0604020202020204" pitchFamily="34" charset="0"/>
              </a:rPr>
              <a:t>国家</a:t>
            </a:r>
            <a:r>
              <a:rPr lang="zh-CN" altLang="en-US" sz="1600" dirty="0" smtClean="0">
                <a:solidFill>
                  <a:srgbClr val="333333"/>
                </a:solidFill>
              </a:rPr>
              <a:t>级、</a:t>
            </a:r>
            <a:r>
              <a:rPr kumimoji="0" lang="zh-CN" altLang="zh-CN" sz="1600" b="0" i="0" u="none" strike="noStrike" cap="none" normalizeH="0" baseline="0" dirty="0" smtClean="0">
                <a:ln>
                  <a:noFill/>
                </a:ln>
                <a:solidFill>
                  <a:srgbClr val="333333"/>
                </a:solidFill>
                <a:effectLst/>
                <a:latin typeface="Arial" panose="020B0604020202020204" pitchFamily="34" charset="0"/>
              </a:rPr>
              <a:t>地方级</a:t>
            </a:r>
            <a:r>
              <a:rPr kumimoji="0" lang="zh-CN" altLang="en-US" sz="1600" b="0" i="0" u="none" strike="noStrike" cap="none" normalizeH="0" baseline="0" dirty="0" smtClean="0">
                <a:ln>
                  <a:noFill/>
                </a:ln>
                <a:solidFill>
                  <a:srgbClr val="333333"/>
                </a:solidFill>
                <a:effectLst/>
                <a:latin typeface="Arial" panose="020B0604020202020204" pitchFamily="34" charset="0"/>
              </a:rPr>
              <a:t>等，分析问题所属类别检索。</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546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法律法规知识库</a:t>
            </a:r>
          </a:p>
        </p:txBody>
      </p:sp>
      <p:sp>
        <p:nvSpPr>
          <p:cNvPr id="3" name="AutoShape 2" descr="https://km.glodon.com/download/attachments/426327270/image-2024-4-28_16-16-35.png?version=1&amp;modificationDate=1714292196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2024-4-28_16-16-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2" descr="image-2024-3-7_15-9-56.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p:cNvSpPr/>
          <p:nvPr/>
        </p:nvSpPr>
        <p:spPr>
          <a:xfrm>
            <a:off x="743017" y="795637"/>
            <a:ext cx="1338829" cy="369332"/>
          </a:xfrm>
          <a:prstGeom prst="rect">
            <a:avLst/>
          </a:prstGeom>
        </p:spPr>
        <p:txBody>
          <a:bodyPr wrap="none">
            <a:spAutoFit/>
          </a:bodyPr>
          <a:lstStyle/>
          <a:p>
            <a:pPr algn="ctr">
              <a:buNone/>
            </a:pPr>
            <a:r>
              <a:rPr lang="zh-CN" altLang="en-US" dirty="0" smtClean="0">
                <a:sym typeface="+mn-ea"/>
              </a:rPr>
              <a:t>研究计划：</a:t>
            </a:r>
            <a:endParaRPr lang="zh-CN" altLang="en-US" dirty="0">
              <a:sym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2181061834"/>
              </p:ext>
            </p:extLst>
          </p:nvPr>
        </p:nvGraphicFramePr>
        <p:xfrm>
          <a:off x="1544913" y="1495468"/>
          <a:ext cx="9157299" cy="3946608"/>
        </p:xfrm>
        <a:graphic>
          <a:graphicData uri="http://schemas.openxmlformats.org/drawingml/2006/table">
            <a:tbl>
              <a:tblPr/>
              <a:tblGrid>
                <a:gridCol w="3043178">
                  <a:extLst>
                    <a:ext uri="{9D8B030D-6E8A-4147-A177-3AD203B41FA5}">
                      <a16:colId xmlns:a16="http://schemas.microsoft.com/office/drawing/2014/main" val="1876098082"/>
                    </a:ext>
                  </a:extLst>
                </a:gridCol>
                <a:gridCol w="3396612">
                  <a:extLst>
                    <a:ext uri="{9D8B030D-6E8A-4147-A177-3AD203B41FA5}">
                      <a16:colId xmlns:a16="http://schemas.microsoft.com/office/drawing/2014/main" val="7341985"/>
                    </a:ext>
                  </a:extLst>
                </a:gridCol>
                <a:gridCol w="2717509">
                  <a:extLst>
                    <a:ext uri="{9D8B030D-6E8A-4147-A177-3AD203B41FA5}">
                      <a16:colId xmlns:a16="http://schemas.microsoft.com/office/drawing/2014/main" val="3303093511"/>
                    </a:ext>
                  </a:extLst>
                </a:gridCol>
              </a:tblGrid>
              <a:tr h="986652">
                <a:tc>
                  <a:txBody>
                    <a:bodyPr/>
                    <a:lstStyle/>
                    <a:p>
                      <a:pPr marL="0" algn="ctr" fontAlgn="ctr">
                        <a:lnSpc>
                          <a:spcPct val="130000"/>
                        </a:lnSpc>
                        <a:spcBef>
                          <a:spcPts val="300"/>
                        </a:spcBef>
                        <a:spcAft>
                          <a:spcPts val="300"/>
                        </a:spcAft>
                      </a:pPr>
                      <a:r>
                        <a:rPr lang="zh-CN" altLang="en-US" sz="1200" b="1" i="0" spc="0">
                          <a:solidFill>
                            <a:srgbClr val="FFFFFF"/>
                          </a:solidFill>
                          <a:effectLst/>
                        </a:rPr>
                        <a:t>任务</a:t>
                      </a:r>
                      <a:endParaRPr lang="zh-CN" altLang="en-US">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2972F4"/>
                    </a:solidFill>
                  </a:tcPr>
                </a:tc>
                <a:tc>
                  <a:txBody>
                    <a:bodyPr/>
                    <a:lstStyle/>
                    <a:p>
                      <a:pPr marL="0" algn="ctr" fontAlgn="ctr">
                        <a:lnSpc>
                          <a:spcPct val="130000"/>
                        </a:lnSpc>
                        <a:spcBef>
                          <a:spcPts val="300"/>
                        </a:spcBef>
                        <a:spcAft>
                          <a:spcPts val="300"/>
                        </a:spcAft>
                      </a:pPr>
                      <a:r>
                        <a:rPr lang="zh-CN" altLang="en-US" dirty="0" smtClean="0">
                          <a:effectLst/>
                        </a:rPr>
                        <a:t>解决手段</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2972F4"/>
                    </a:solidFill>
                  </a:tcPr>
                </a:tc>
                <a:tc>
                  <a:txBody>
                    <a:bodyPr/>
                    <a:lstStyle/>
                    <a:p>
                      <a:pPr marL="0" algn="ctr" fontAlgn="ctr">
                        <a:lnSpc>
                          <a:spcPct val="130000"/>
                        </a:lnSpc>
                        <a:spcBef>
                          <a:spcPts val="300"/>
                        </a:spcBef>
                        <a:spcAft>
                          <a:spcPts val="300"/>
                        </a:spcAft>
                      </a:pPr>
                      <a:r>
                        <a:rPr lang="zh-CN" altLang="en-US" sz="1200" b="1" i="0" spc="0" dirty="0">
                          <a:solidFill>
                            <a:srgbClr val="FFFFFF"/>
                          </a:solidFill>
                          <a:effectLst/>
                        </a:rPr>
                        <a:t>预计时间节点</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2972F4"/>
                    </a:solidFill>
                  </a:tcPr>
                </a:tc>
                <a:extLst>
                  <a:ext uri="{0D108BD9-81ED-4DB2-BD59-A6C34878D82A}">
                    <a16:rowId xmlns:a16="http://schemas.microsoft.com/office/drawing/2014/main" val="834251407"/>
                  </a:ext>
                </a:extLst>
              </a:tr>
              <a:tr h="986652">
                <a:tc>
                  <a:txBody>
                    <a:bodyPr/>
                    <a:lstStyle/>
                    <a:p>
                      <a:pPr marL="0" algn="ctr" fontAlgn="ctr">
                        <a:lnSpc>
                          <a:spcPct val="130000"/>
                        </a:lnSpc>
                        <a:spcBef>
                          <a:spcPts val="300"/>
                        </a:spcBef>
                        <a:spcAft>
                          <a:spcPts val="300"/>
                        </a:spcAft>
                      </a:pPr>
                      <a:r>
                        <a:rPr kumimoji="0" lang="zh-CN" altLang="zh-CN" sz="1800" b="0" i="0" u="none" strike="noStrike" cap="none" normalizeH="0" baseline="0" dirty="0" smtClean="0">
                          <a:ln>
                            <a:noFill/>
                          </a:ln>
                          <a:solidFill>
                            <a:srgbClr val="333333"/>
                          </a:solidFill>
                          <a:effectLst/>
                          <a:latin typeface="Arial" panose="020B0604020202020204" pitchFamily="34" charset="0"/>
                        </a:rPr>
                        <a:t>测试集质量不佳</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tcPr>
                </a:tc>
                <a:tc>
                  <a:txBody>
                    <a:bodyPr/>
                    <a:lstStyle/>
                    <a:p>
                      <a:pPr marL="0" algn="ctr" fontAlgn="ctr">
                        <a:lnSpc>
                          <a:spcPct val="130000"/>
                        </a:lnSpc>
                        <a:spcBef>
                          <a:spcPts val="300"/>
                        </a:spcBef>
                        <a:spcAft>
                          <a:spcPts val="300"/>
                        </a:spcAft>
                      </a:pPr>
                      <a:r>
                        <a:rPr lang="zh-CN" altLang="en-US" dirty="0" smtClean="0">
                          <a:effectLst/>
                        </a:rPr>
                        <a:t>需要产线提供一些高质量的问题</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tcPr>
                </a:tc>
                <a:tc>
                  <a:txBody>
                    <a:bodyPr/>
                    <a:lstStyle/>
                    <a:p>
                      <a:pPr marL="0" algn="ctr" fontAlgn="ctr">
                        <a:lnSpc>
                          <a:spcPct val="130000"/>
                        </a:lnSpc>
                        <a:spcBef>
                          <a:spcPts val="300"/>
                        </a:spcBef>
                        <a:spcAft>
                          <a:spcPts val="300"/>
                        </a:spcAft>
                      </a:pPr>
                      <a:r>
                        <a:rPr lang="en-US" altLang="zh-CN" dirty="0" smtClean="0">
                          <a:effectLst/>
                        </a:rPr>
                        <a:t>     -</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tcPr>
                </a:tc>
                <a:extLst>
                  <a:ext uri="{0D108BD9-81ED-4DB2-BD59-A6C34878D82A}">
                    <a16:rowId xmlns:a16="http://schemas.microsoft.com/office/drawing/2014/main" val="3701935801"/>
                  </a:ext>
                </a:extLst>
              </a:tr>
              <a:tr h="986652">
                <a:tc>
                  <a:txBody>
                    <a:bodyPr/>
                    <a:lstStyle/>
                    <a:p>
                      <a:pPr marL="0" marR="0" lvl="0" indent="0" algn="ctr" defTabSz="914400" rtl="0" eaLnBrk="1" fontAlgn="ctr" latinLnBrk="0" hangingPunct="1">
                        <a:lnSpc>
                          <a:spcPct val="130000"/>
                        </a:lnSpc>
                        <a:spcBef>
                          <a:spcPts val="300"/>
                        </a:spcBef>
                        <a:spcAft>
                          <a:spcPts val="300"/>
                        </a:spcAft>
                        <a:buClrTx/>
                        <a:buSzTx/>
                        <a:buFontTx/>
                        <a:buNone/>
                        <a:tabLst/>
                        <a:defRPr/>
                      </a:pPr>
                      <a:r>
                        <a:rPr kumimoji="0" lang="zh-CN" altLang="zh-CN" sz="1800" b="0" i="0" u="none" strike="noStrike" cap="none" normalizeH="0" baseline="0" dirty="0" smtClean="0">
                          <a:ln>
                            <a:noFill/>
                          </a:ln>
                          <a:solidFill>
                            <a:srgbClr val="333333"/>
                          </a:solidFill>
                          <a:effectLst/>
                          <a:latin typeface="Arial" panose="020B0604020202020204" pitchFamily="34" charset="0"/>
                        </a:rPr>
                        <a:t>没有维护时效信息</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algn="ctr" fontAlgn="ctr">
                        <a:lnSpc>
                          <a:spcPct val="130000"/>
                        </a:lnSpc>
                        <a:spcBef>
                          <a:spcPts val="300"/>
                        </a:spcBef>
                        <a:spcAft>
                          <a:spcPts val="300"/>
                        </a:spcAft>
                      </a:pP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algn="ctr" fontAlgn="ctr">
                        <a:lnSpc>
                          <a:spcPct val="130000"/>
                        </a:lnSpc>
                        <a:spcBef>
                          <a:spcPts val="300"/>
                        </a:spcBef>
                        <a:spcAft>
                          <a:spcPts val="300"/>
                        </a:spcAft>
                      </a:pPr>
                      <a:r>
                        <a:rPr lang="zh-CN" altLang="en-US" dirty="0" smtClean="0">
                          <a:effectLst/>
                        </a:rPr>
                        <a:t>使用脚本提取相关信息，增加一个字段</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algn="ctr" fontAlgn="ctr">
                        <a:lnSpc>
                          <a:spcPct val="130000"/>
                        </a:lnSpc>
                        <a:spcBef>
                          <a:spcPts val="300"/>
                        </a:spcBef>
                        <a:spcAft>
                          <a:spcPts val="300"/>
                        </a:spcAft>
                      </a:pPr>
                      <a:r>
                        <a:rPr lang="en-US" altLang="zh-CN" dirty="0" smtClean="0">
                          <a:effectLst/>
                        </a:rPr>
                        <a:t>     5.30</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extLst>
                  <a:ext uri="{0D108BD9-81ED-4DB2-BD59-A6C34878D82A}">
                    <a16:rowId xmlns:a16="http://schemas.microsoft.com/office/drawing/2014/main" val="2642636154"/>
                  </a:ext>
                </a:extLst>
              </a:tr>
              <a:tr h="986652">
                <a:tc>
                  <a:txBody>
                    <a:bodyPr/>
                    <a:lstStyle/>
                    <a:p>
                      <a:pPr marL="0" algn="ctr" fontAlgn="ctr">
                        <a:lnSpc>
                          <a:spcPct val="130000"/>
                        </a:lnSpc>
                        <a:spcBef>
                          <a:spcPts val="300"/>
                        </a:spcBef>
                        <a:spcAft>
                          <a:spcPts val="300"/>
                        </a:spcAft>
                      </a:pPr>
                      <a:r>
                        <a:rPr kumimoji="0" lang="zh-CN" altLang="en-US" sz="1800" b="0" i="0" u="none" strike="noStrike" cap="none" normalizeH="0" baseline="0" dirty="0" smtClean="0">
                          <a:ln>
                            <a:noFill/>
                          </a:ln>
                          <a:solidFill>
                            <a:srgbClr val="333333"/>
                          </a:solidFill>
                          <a:effectLst/>
                          <a:latin typeface="Arial" panose="020B0604020202020204" pitchFamily="34" charset="0"/>
                        </a:rPr>
                        <a:t>分类存储数据库</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algn="ctr" fontAlgn="ctr">
                        <a:lnSpc>
                          <a:spcPct val="130000"/>
                        </a:lnSpc>
                        <a:spcBef>
                          <a:spcPts val="300"/>
                        </a:spcBef>
                        <a:spcAft>
                          <a:spcPts val="300"/>
                        </a:spcAft>
                      </a:pPr>
                      <a:r>
                        <a:rPr lang="zh-CN" altLang="en-US" dirty="0" smtClean="0">
                          <a:effectLst/>
                        </a:rPr>
                        <a:t>结合用户问题信息以及分类算法</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algn="ctr" fontAlgn="ctr">
                        <a:lnSpc>
                          <a:spcPct val="130000"/>
                        </a:lnSpc>
                        <a:spcBef>
                          <a:spcPts val="300"/>
                        </a:spcBef>
                        <a:spcAft>
                          <a:spcPts val="300"/>
                        </a:spcAft>
                      </a:pPr>
                      <a:r>
                        <a:rPr lang="en-US" altLang="zh-CN" dirty="0" smtClean="0">
                          <a:effectLst/>
                        </a:rPr>
                        <a:t>     5.30</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extLst>
                  <a:ext uri="{0D108BD9-81ED-4DB2-BD59-A6C34878D82A}">
                    <a16:rowId xmlns:a16="http://schemas.microsoft.com/office/drawing/2014/main" val="3652509096"/>
                  </a:ext>
                </a:extLst>
              </a:tr>
            </a:tbl>
          </a:graphicData>
        </a:graphic>
      </p:graphicFrame>
    </p:spTree>
    <p:extLst>
      <p:ext uri="{BB962C8B-B14F-4D97-AF65-F5344CB8AC3E}">
        <p14:creationId xmlns:p14="http://schemas.microsoft.com/office/powerpoint/2010/main" val="281420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规范</a:t>
            </a:r>
            <a:r>
              <a:rPr lang="zh-CN" altLang="en-US" dirty="0"/>
              <a:t>知识库</a:t>
            </a:r>
            <a:endParaRPr lang="zh-CN" altLang="en-US" dirty="0">
              <a:solidFill>
                <a:srgbClr val="121212"/>
              </a:solidFill>
              <a:cs typeface="微软雅黑" panose="020B0503020204020204" pitchFamily="34" charset="-122"/>
              <a:sym typeface="+mn-ea"/>
            </a:endParaRPr>
          </a:p>
        </p:txBody>
      </p:sp>
      <p:sp>
        <p:nvSpPr>
          <p:cNvPr id="26" name="文本框 25"/>
          <p:cNvSpPr txBox="1"/>
          <p:nvPr>
            <p:custDataLst>
              <p:tags r:id="rId1"/>
            </p:custDataLst>
          </p:nvPr>
        </p:nvSpPr>
        <p:spPr>
          <a:xfrm>
            <a:off x="417421" y="734055"/>
            <a:ext cx="11669803" cy="338554"/>
          </a:xfrm>
          <a:prstGeom prst="rect">
            <a:avLst/>
          </a:prstGeom>
          <a:noFill/>
        </p:spPr>
        <p:txBody>
          <a:bodyPr wrap="square" rtlCol="0">
            <a:spAutoFit/>
          </a:bodyPr>
          <a:lstStyle/>
          <a:p>
            <a:pPr>
              <a:defRPr/>
            </a:pPr>
            <a:r>
              <a:rPr lang="zh-CN" altLang="en-US" sz="1600" dirty="0" smtClean="0">
                <a:solidFill>
                  <a:prstClr val="black"/>
                </a:solidFill>
                <a:latin typeface="微软雅黑" panose="020B0503020204020204" pitchFamily="34" charset="-122"/>
                <a:ea typeface="微软雅黑" panose="020B0503020204020204" pitchFamily="34" charset="-122"/>
              </a:rPr>
              <a:t>完成</a:t>
            </a:r>
            <a:r>
              <a:rPr lang="en-US" altLang="zh-CN" sz="1600" dirty="0" smtClean="0">
                <a:solidFill>
                  <a:srgbClr val="FF0000"/>
                </a:solidFill>
                <a:latin typeface="微软雅黑" panose="020B0503020204020204" pitchFamily="34" charset="-122"/>
                <a:ea typeface="微软雅黑" panose="020B0503020204020204" pitchFamily="34" charset="-122"/>
              </a:rPr>
              <a:t>2503</a:t>
            </a:r>
            <a:r>
              <a:rPr lang="zh-CN" altLang="en-US" sz="1600" dirty="0" smtClean="0">
                <a:solidFill>
                  <a:prstClr val="black"/>
                </a:solidFill>
                <a:latin typeface="微软雅黑" panose="020B0503020204020204" pitchFamily="34" charset="-122"/>
                <a:ea typeface="微软雅黑" panose="020B0503020204020204" pitchFamily="34" charset="-122"/>
              </a:rPr>
              <a:t>份行业标准文件的处理，已构建：文本知识</a:t>
            </a:r>
            <a:r>
              <a:rPr lang="en-US" altLang="zh-CN" sz="1600" dirty="0" smtClean="0">
                <a:solidFill>
                  <a:prstClr val="black"/>
                </a:solidFill>
                <a:latin typeface="微软雅黑" panose="020B0503020204020204" pitchFamily="34" charset="-122"/>
                <a:ea typeface="微软雅黑" panose="020B0503020204020204" pitchFamily="34" charset="-122"/>
              </a:rPr>
              <a:t>75833</a:t>
            </a:r>
            <a:r>
              <a:rPr lang="zh-CN" altLang="en-US" sz="1600" dirty="0" smtClean="0">
                <a:solidFill>
                  <a:prstClr val="black"/>
                </a:solidFill>
                <a:latin typeface="微软雅黑" panose="020B0503020204020204" pitchFamily="34" charset="-122"/>
                <a:ea typeface="微软雅黑" panose="020B0503020204020204" pitchFamily="34" charset="-122"/>
              </a:rPr>
              <a:t>条、图片</a:t>
            </a:r>
            <a:r>
              <a:rPr lang="en-US" altLang="zh-CN" sz="1600" dirty="0" smtClean="0">
                <a:solidFill>
                  <a:srgbClr val="FF0000"/>
                </a:solidFill>
                <a:latin typeface="微软雅黑" panose="020B0503020204020204" pitchFamily="34" charset="-122"/>
                <a:ea typeface="微软雅黑" panose="020B0503020204020204" pitchFamily="34" charset="-122"/>
              </a:rPr>
              <a:t>45986</a:t>
            </a:r>
            <a:r>
              <a:rPr lang="zh-CN" altLang="en-US" sz="1600" dirty="0" smtClean="0">
                <a:solidFill>
                  <a:prstClr val="black"/>
                </a:solidFill>
                <a:latin typeface="微软雅黑" panose="020B0503020204020204" pitchFamily="34" charset="-122"/>
                <a:ea typeface="微软雅黑" panose="020B0503020204020204" pitchFamily="34" charset="-122"/>
              </a:rPr>
              <a:t>份、表格</a:t>
            </a:r>
            <a:r>
              <a:rPr lang="en-US" altLang="zh-CN" sz="1600" dirty="0" smtClean="0">
                <a:solidFill>
                  <a:srgbClr val="FF0000"/>
                </a:solidFill>
                <a:latin typeface="微软雅黑" panose="020B0503020204020204" pitchFamily="34" charset="-122"/>
                <a:ea typeface="微软雅黑" panose="020B0503020204020204" pitchFamily="34" charset="-122"/>
              </a:rPr>
              <a:t>116056</a:t>
            </a:r>
            <a:r>
              <a:rPr lang="zh-CN" altLang="en-US" sz="1600" dirty="0" smtClean="0">
                <a:solidFill>
                  <a:prstClr val="black"/>
                </a:solidFill>
                <a:latin typeface="微软雅黑" panose="020B0503020204020204" pitchFamily="34" charset="-122"/>
                <a:ea typeface="微软雅黑" panose="020B0503020204020204" pitchFamily="34" charset="-122"/>
              </a:rPr>
              <a:t>份。</a:t>
            </a:r>
            <a:endParaRPr kumimoji="0" lang="en-US" altLang="zh-CN" sz="1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endParaRPr>
          </a:p>
        </p:txBody>
      </p:sp>
      <p:graphicFrame>
        <p:nvGraphicFramePr>
          <p:cNvPr id="4" name="表格 3"/>
          <p:cNvGraphicFramePr>
            <a:graphicFrameLocks noGrp="1"/>
          </p:cNvGraphicFramePr>
          <p:nvPr/>
        </p:nvGraphicFramePr>
        <p:xfrm>
          <a:off x="725631" y="3399213"/>
          <a:ext cx="5004000" cy="3286125"/>
        </p:xfrm>
        <a:graphic>
          <a:graphicData uri="http://schemas.openxmlformats.org/drawingml/2006/table">
            <a:tbl>
              <a:tblPr/>
              <a:tblGrid>
                <a:gridCol w="2098810">
                  <a:extLst>
                    <a:ext uri="{9D8B030D-6E8A-4147-A177-3AD203B41FA5}">
                      <a16:colId xmlns:a16="http://schemas.microsoft.com/office/drawing/2014/main" val="20000"/>
                    </a:ext>
                  </a:extLst>
                </a:gridCol>
                <a:gridCol w="2905190">
                  <a:extLst>
                    <a:ext uri="{9D8B030D-6E8A-4147-A177-3AD203B41FA5}">
                      <a16:colId xmlns:a16="http://schemas.microsoft.com/office/drawing/2014/main" val="20001"/>
                    </a:ext>
                  </a:extLst>
                </a:gridCol>
              </a:tblGrid>
              <a:tr h="314325">
                <a:tc>
                  <a:txBody>
                    <a:bodyPr/>
                    <a:lstStyle/>
                    <a:p>
                      <a:pPr marL="0" marR="0">
                        <a:spcBef>
                          <a:spcPts val="0"/>
                        </a:spcBef>
                        <a:spcAft>
                          <a:spcPts val="0"/>
                        </a:spcAft>
                      </a:pPr>
                      <a:r>
                        <a:rPr lang="zh-CN" altLang="en-US" sz="1400" dirty="0">
                          <a:effectLst/>
                          <a:latin typeface="微软雅黑" panose="020B0503020204020204" pitchFamily="34" charset="-122"/>
                          <a:ea typeface="微软雅黑" panose="020B0503020204020204" pitchFamily="34" charset="-122"/>
                        </a:rPr>
                        <a:t>属性</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400" dirty="0">
                          <a:effectLst/>
                          <a:latin typeface="微软雅黑" panose="020B0503020204020204" pitchFamily="34" charset="-122"/>
                          <a:ea typeface="微软雅黑" panose="020B0503020204020204" pitchFamily="34" charset="-122"/>
                        </a:rPr>
                        <a:t>说明</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0"/>
                  </a:ext>
                </a:extLst>
              </a:tr>
              <a:tr h="31432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err="1" smtClean="0">
                          <a:solidFill>
                            <a:schemeClr val="tx1"/>
                          </a:solidFill>
                          <a:effectLst/>
                          <a:latin typeface="微软雅黑" panose="020B0503020204020204" pitchFamily="34" charset="-122"/>
                          <a:ea typeface="微软雅黑" panose="020B0503020204020204" pitchFamily="34" charset="-122"/>
                          <a:cs typeface="+mn-cs"/>
                        </a:rPr>
                        <a:t>file_name</a:t>
                      </a:r>
                      <a:endPar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400" dirty="0" smtClean="0">
                          <a:effectLst/>
                          <a:latin typeface="微软雅黑" panose="020B0503020204020204" pitchFamily="34" charset="-122"/>
                          <a:ea typeface="微软雅黑" panose="020B0503020204020204" pitchFamily="34" charset="-122"/>
                        </a:rPr>
                        <a:t>规范名称</a:t>
                      </a:r>
                      <a:endParaRPr lang="zh-CN" alt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314325">
                <a:tc>
                  <a:txBody>
                    <a:bodyPr/>
                    <a:lstStyle/>
                    <a:p>
                      <a:pPr marL="0" marR="0">
                        <a:spcBef>
                          <a:spcPts val="0"/>
                        </a:spcBef>
                        <a:spcAft>
                          <a:spcPts val="0"/>
                        </a:spcAft>
                      </a:pPr>
                      <a:r>
                        <a:rPr lang="en-US" altLang="zh-CN" sz="1400" dirty="0" smtClean="0">
                          <a:effectLst/>
                          <a:latin typeface="微软雅黑" panose="020B0503020204020204" pitchFamily="34" charset="-122"/>
                          <a:ea typeface="微软雅黑" panose="020B0503020204020204" pitchFamily="34" charset="-122"/>
                        </a:rPr>
                        <a:t>id</a:t>
                      </a:r>
                      <a:endParaRPr 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400" dirty="0" smtClean="0">
                          <a:effectLst/>
                          <a:latin typeface="微软雅黑" panose="020B0503020204020204" pitchFamily="34" charset="-122"/>
                          <a:ea typeface="微软雅黑" panose="020B0503020204020204" pitchFamily="34" charset="-122"/>
                        </a:rPr>
                        <a:t>知识序号</a:t>
                      </a:r>
                      <a:endParaRPr lang="zh-CN" alt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314325">
                <a:tc>
                  <a:txBody>
                    <a:bodyPr/>
                    <a:lstStyle/>
                    <a:p>
                      <a:pPr marL="0" marR="0">
                        <a:spcBef>
                          <a:spcPts val="0"/>
                        </a:spcBef>
                        <a:spcAft>
                          <a:spcPts val="0"/>
                        </a:spcAft>
                      </a:pPr>
                      <a:r>
                        <a:rPr lang="en-US" sz="1400" dirty="0" err="1" smtClean="0">
                          <a:effectLst/>
                          <a:latin typeface="微软雅黑" panose="020B0503020204020204" pitchFamily="34" charset="-122"/>
                          <a:ea typeface="微软雅黑" panose="020B0503020204020204" pitchFamily="34" charset="-122"/>
                        </a:rPr>
                        <a:t>fir_key</a:t>
                      </a:r>
                      <a:endParaRPr 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400" dirty="0" smtClean="0">
                          <a:effectLst/>
                          <a:latin typeface="微软雅黑" panose="020B0503020204020204" pitchFamily="34" charset="-122"/>
                          <a:ea typeface="微软雅黑" panose="020B0503020204020204" pitchFamily="34" charset="-122"/>
                        </a:rPr>
                        <a:t>一级标题</a:t>
                      </a:r>
                      <a:endParaRPr lang="zh-CN" alt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r h="314325">
                <a:tc>
                  <a:txBody>
                    <a:bodyPr/>
                    <a:lstStyle/>
                    <a:p>
                      <a:pPr marL="0" marR="0">
                        <a:spcBef>
                          <a:spcPts val="0"/>
                        </a:spcBef>
                        <a:spcAft>
                          <a:spcPts val="0"/>
                        </a:spcAft>
                      </a:pPr>
                      <a:r>
                        <a:rPr lang="en-US" sz="1400" dirty="0" err="1" smtClean="0">
                          <a:effectLst/>
                          <a:latin typeface="微软雅黑" panose="020B0503020204020204" pitchFamily="34" charset="-122"/>
                          <a:ea typeface="微软雅黑" panose="020B0503020204020204" pitchFamily="34" charset="-122"/>
                        </a:rPr>
                        <a:t>se</a:t>
                      </a:r>
                      <a:r>
                        <a:rPr lang="en-US" altLang="zh-CN" sz="1400" dirty="0" err="1" smtClean="0">
                          <a:effectLst/>
                          <a:latin typeface="微软雅黑" panose="020B0503020204020204" pitchFamily="34" charset="-122"/>
                          <a:ea typeface="微软雅黑" panose="020B0503020204020204" pitchFamily="34" charset="-122"/>
                        </a:rPr>
                        <a:t>c_key</a:t>
                      </a:r>
                      <a:endParaRPr 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400" dirty="0" smtClean="0">
                          <a:effectLst/>
                          <a:latin typeface="微软雅黑" panose="020B0503020204020204" pitchFamily="34" charset="-122"/>
                          <a:ea typeface="微软雅黑" panose="020B0503020204020204" pitchFamily="34" charset="-122"/>
                        </a:rPr>
                        <a:t>二级标题</a:t>
                      </a:r>
                      <a:endParaRPr lang="zh-CN" alt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4"/>
                  </a:ext>
                </a:extLst>
              </a:tr>
              <a:tr h="342900">
                <a:tc>
                  <a:txBody>
                    <a:bodyPr/>
                    <a:lstStyle/>
                    <a:p>
                      <a:pPr marL="0" marR="0">
                        <a:spcBef>
                          <a:spcPts val="0"/>
                        </a:spcBef>
                        <a:spcAft>
                          <a:spcPts val="0"/>
                        </a:spcAft>
                      </a:pPr>
                      <a:r>
                        <a:rPr lang="en-US" sz="1400" dirty="0" smtClean="0">
                          <a:effectLst/>
                          <a:latin typeface="微软雅黑" panose="020B0503020204020204" pitchFamily="34" charset="-122"/>
                          <a:ea typeface="微软雅黑" panose="020B0503020204020204" pitchFamily="34" charset="-122"/>
                        </a:rPr>
                        <a:t>text</a:t>
                      </a:r>
                      <a:endParaRPr 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400" dirty="0" smtClean="0">
                          <a:effectLst/>
                          <a:latin typeface="微软雅黑" panose="020B0503020204020204" pitchFamily="34" charset="-122"/>
                          <a:ea typeface="微软雅黑" panose="020B0503020204020204" pitchFamily="34" charset="-122"/>
                        </a:rPr>
                        <a:t>正文</a:t>
                      </a:r>
                      <a:endParaRPr lang="zh-CN" alt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5"/>
                  </a:ext>
                </a:extLst>
              </a:tr>
              <a:tr h="342900">
                <a:tc>
                  <a:txBody>
                    <a:bodyPr/>
                    <a:lstStyle/>
                    <a:p>
                      <a:pPr marL="0" marR="0">
                        <a:spcBef>
                          <a:spcPts val="0"/>
                        </a:spcBef>
                        <a:spcAft>
                          <a:spcPts val="0"/>
                        </a:spcAft>
                      </a:pPr>
                      <a:r>
                        <a:rPr lang="en-US" sz="1400" dirty="0" smtClean="0">
                          <a:effectLst/>
                          <a:latin typeface="微软雅黑" panose="020B0503020204020204" pitchFamily="34" charset="-122"/>
                          <a:ea typeface="微软雅黑" panose="020B0503020204020204" pitchFamily="34" charset="-122"/>
                        </a:rPr>
                        <a:t>Title</a:t>
                      </a:r>
                      <a:endParaRPr 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sz="1400" dirty="0" smtClean="0">
                          <a:effectLst/>
                          <a:latin typeface="微软雅黑" panose="020B0503020204020204" pitchFamily="34" charset="-122"/>
                          <a:ea typeface="微软雅黑" panose="020B0503020204020204" pitchFamily="34" charset="-122"/>
                        </a:rPr>
                        <a:t>LLM</a:t>
                      </a:r>
                      <a:r>
                        <a:rPr lang="zh-CN" altLang="en-US" sz="1400" dirty="0" smtClean="0">
                          <a:effectLst/>
                          <a:latin typeface="微软雅黑" panose="020B0503020204020204" pitchFamily="34" charset="-122"/>
                          <a:ea typeface="微软雅黑" panose="020B0503020204020204" pitchFamily="34" charset="-122"/>
                        </a:rPr>
                        <a:t>生成的标题</a:t>
                      </a:r>
                      <a:endParaRPr lang="zh-CN" alt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6"/>
                  </a:ext>
                </a:extLst>
              </a:tr>
              <a:tr h="342900">
                <a:tc>
                  <a:txBody>
                    <a:bodyPr/>
                    <a:lstStyle/>
                    <a:p>
                      <a:pPr marL="0" marR="0">
                        <a:spcBef>
                          <a:spcPts val="0"/>
                        </a:spcBef>
                        <a:spcAft>
                          <a:spcPts val="0"/>
                        </a:spcAft>
                      </a:pPr>
                      <a:r>
                        <a:rPr lang="en-US" altLang="zh-CN" sz="1400" dirty="0" smtClean="0">
                          <a:effectLst/>
                          <a:latin typeface="微软雅黑" panose="020B0503020204020204" pitchFamily="34" charset="-122"/>
                          <a:ea typeface="微软雅黑" panose="020B0503020204020204" pitchFamily="34" charset="-122"/>
                        </a:rPr>
                        <a:t>s</a:t>
                      </a:r>
                      <a:r>
                        <a:rPr lang="en-US" sz="1400" dirty="0" smtClean="0">
                          <a:effectLst/>
                          <a:latin typeface="微软雅黑" panose="020B0503020204020204" pitchFamily="34" charset="-122"/>
                          <a:ea typeface="微软雅黑" panose="020B0503020204020204" pitchFamily="34" charset="-122"/>
                        </a:rPr>
                        <a:t>ummary</a:t>
                      </a:r>
                      <a:endParaRPr 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sz="1400" dirty="0" smtClean="0">
                          <a:effectLst/>
                          <a:latin typeface="微软雅黑" panose="020B0503020204020204" pitchFamily="34" charset="-122"/>
                          <a:ea typeface="微软雅黑" panose="020B0503020204020204" pitchFamily="34" charset="-122"/>
                        </a:rPr>
                        <a:t>LLM</a:t>
                      </a:r>
                      <a:r>
                        <a:rPr lang="zh-CN" altLang="en-US" sz="1400" dirty="0" smtClean="0">
                          <a:effectLst/>
                          <a:latin typeface="微软雅黑" panose="020B0503020204020204" pitchFamily="34" charset="-122"/>
                          <a:ea typeface="微软雅黑" panose="020B0503020204020204" pitchFamily="34" charset="-122"/>
                        </a:rPr>
                        <a:t>生成的摘要</a:t>
                      </a:r>
                      <a:endParaRPr lang="zh-CN" alt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7"/>
                  </a:ext>
                </a:extLst>
              </a:tr>
              <a:tr h="342900">
                <a:tc>
                  <a:txBody>
                    <a:bodyPr/>
                    <a:lstStyle/>
                    <a:p>
                      <a:pPr marL="0" marR="0">
                        <a:spcBef>
                          <a:spcPts val="0"/>
                        </a:spcBef>
                        <a:spcAft>
                          <a:spcPts val="0"/>
                        </a:spcAft>
                      </a:pPr>
                      <a:r>
                        <a:rPr lang="en-US" altLang="zh-CN" sz="1400" dirty="0" err="1" smtClean="0">
                          <a:effectLst/>
                          <a:latin typeface="微软雅黑" panose="020B0503020204020204" pitchFamily="34" charset="-122"/>
                          <a:ea typeface="微软雅黑" panose="020B0503020204020204" pitchFamily="34" charset="-122"/>
                        </a:rPr>
                        <a:t>pages_from</a:t>
                      </a:r>
                      <a:endParaRPr 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400" dirty="0" smtClean="0">
                          <a:effectLst/>
                          <a:latin typeface="微软雅黑" panose="020B0503020204020204" pitchFamily="34" charset="-122"/>
                          <a:ea typeface="微软雅黑" panose="020B0503020204020204" pitchFamily="34" charset="-122"/>
                        </a:rPr>
                        <a:t>对应原始文档段落起始页码</a:t>
                      </a:r>
                      <a:endParaRPr lang="zh-CN" alt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8"/>
                  </a:ext>
                </a:extLst>
              </a:tr>
              <a:tr h="342900">
                <a:tc>
                  <a:txBody>
                    <a:bodyPr/>
                    <a:lstStyle/>
                    <a:p>
                      <a:pPr marL="0" marR="0">
                        <a:spcBef>
                          <a:spcPts val="0"/>
                        </a:spcBef>
                        <a:spcAft>
                          <a:spcPts val="0"/>
                        </a:spcAft>
                      </a:pPr>
                      <a:r>
                        <a:rPr lang="en-US" sz="1400" dirty="0" err="1">
                          <a:effectLst/>
                          <a:latin typeface="微软雅黑" panose="020B0503020204020204" pitchFamily="34" charset="-122"/>
                          <a:ea typeface="微软雅黑" panose="020B0503020204020204" pitchFamily="34" charset="-122"/>
                        </a:rPr>
                        <a:t>pages_to</a:t>
                      </a:r>
                      <a:endParaRPr lang="en-US" sz="1400" dirty="0">
                        <a:effectLst/>
                        <a:latin typeface="微软雅黑" panose="020B0503020204020204" pitchFamily="34" charset="-122"/>
                        <a:ea typeface="微软雅黑" panose="020B0503020204020204" pitchFamily="34" charset="-122"/>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400" dirty="0">
                          <a:effectLst/>
                          <a:latin typeface="微软雅黑" panose="020B0503020204020204" pitchFamily="34" charset="-122"/>
                          <a:ea typeface="微软雅黑" panose="020B0503020204020204" pitchFamily="34" charset="-122"/>
                        </a:rPr>
                        <a:t>对应原始文档段落结束页码</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矩形 7"/>
          <p:cNvSpPr/>
          <p:nvPr/>
        </p:nvSpPr>
        <p:spPr>
          <a:xfrm>
            <a:off x="6324396" y="3729093"/>
            <a:ext cx="5554980" cy="2862322"/>
          </a:xfrm>
          <a:prstGeom prst="rect">
            <a:avLst/>
          </a:prstGeom>
          <a:solidFill>
            <a:schemeClr val="accent3">
              <a:lumMod val="20000"/>
              <a:lumOff val="80000"/>
            </a:schemeClr>
          </a:solidFill>
        </p:spPr>
        <p:txBody>
          <a:bodyPr wrap="square">
            <a:spAutoFit/>
          </a:bodyPr>
          <a:lstStyle/>
          <a:p>
            <a:pPr>
              <a:lnSpc>
                <a:spcPts val="1800"/>
              </a:lnSpc>
            </a:pPr>
            <a:r>
              <a:rPr lang="en-US" altLang="zh-CN" sz="1400" dirty="0">
                <a:latin typeface="微软雅黑" panose="020B0503020204020204" pitchFamily="34" charset="-122"/>
                <a:ea typeface="微软雅黑" panose="020B0503020204020204" pitchFamily="34" charset="-122"/>
              </a:rPr>
              <a:t>" </a:t>
            </a:r>
            <a:r>
              <a:rPr lang="en-US" altLang="zh-CN" sz="1400" dirty="0" err="1" smtClean="0">
                <a:solidFill>
                  <a:srgbClr val="FF0000"/>
                </a:solidFill>
                <a:latin typeface="微软雅黑" panose="020B0503020204020204" pitchFamily="34" charset="-122"/>
                <a:ea typeface="微软雅黑" panose="020B0503020204020204" pitchFamily="34" charset="-122"/>
              </a:rPr>
              <a:t>file_name</a:t>
            </a:r>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 </a:t>
            </a:r>
            <a:r>
              <a:rPr lang="en-US" altLang="zh-CN" sz="1400" dirty="0" smtClean="0">
                <a:latin typeface="微软雅黑" panose="020B0503020204020204" pitchFamily="34" charset="-122"/>
                <a:ea typeface="微软雅黑" panose="020B0503020204020204" pitchFamily="34" charset="-122"/>
              </a:rPr>
              <a:t>50001 </a:t>
            </a:r>
            <a:r>
              <a:rPr lang="en-US" altLang="zh-CN" sz="1400" dirty="0">
                <a:latin typeface="微软雅黑" panose="020B0503020204020204" pitchFamily="34" charset="-122"/>
                <a:ea typeface="微软雅黑" panose="020B0503020204020204" pitchFamily="34" charset="-122"/>
              </a:rPr>
              <a:t>GB</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T50001-2017 </a:t>
            </a:r>
            <a:r>
              <a:rPr lang="zh-CN" altLang="en-US" sz="1400" dirty="0">
                <a:latin typeface="微软雅黑" panose="020B0503020204020204" pitchFamily="34" charset="-122"/>
                <a:ea typeface="微软雅黑" panose="020B0503020204020204" pitchFamily="34" charset="-122"/>
              </a:rPr>
              <a:t>房屋建筑制图统一</a:t>
            </a:r>
            <a:r>
              <a:rPr lang="zh-CN" altLang="en-US" sz="1400" dirty="0" smtClean="0">
                <a:latin typeface="微软雅黑" panose="020B0503020204020204" pitchFamily="34" charset="-122"/>
                <a:ea typeface="微软雅黑" panose="020B0503020204020204" pitchFamily="34" charset="-122"/>
              </a:rPr>
              <a:t>标准</a:t>
            </a:r>
            <a:r>
              <a:rPr lang="en-US" altLang="zh-CN" sz="1400" dirty="0" smtClean="0">
                <a:latin typeface="微软雅黑" panose="020B0503020204020204" pitchFamily="34" charset="-122"/>
                <a:ea typeface="微软雅黑" panose="020B0503020204020204" pitchFamily="34" charset="-122"/>
              </a:rPr>
              <a:t>",</a:t>
            </a:r>
          </a:p>
          <a:p>
            <a:pPr>
              <a:lnSpc>
                <a:spcPts val="1800"/>
              </a:lnSpc>
            </a:pPr>
            <a:r>
              <a:rPr lang="en-US" altLang="zh-CN" sz="1400" dirty="0" smtClean="0">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id</a:t>
            </a:r>
            <a:r>
              <a:rPr lang="en-US" altLang="zh-CN" sz="1400" dirty="0" smtClean="0">
                <a:latin typeface="微软雅黑" panose="020B0503020204020204" pitchFamily="34" charset="-122"/>
                <a:ea typeface="微软雅黑" panose="020B0503020204020204" pitchFamily="34" charset="-122"/>
              </a:rPr>
              <a:t>" : </a:t>
            </a:r>
            <a:r>
              <a:rPr lang="en-US" altLang="zh-CN" sz="1400" dirty="0">
                <a:latin typeface="微软雅黑" panose="020B0503020204020204" pitchFamily="34" charset="-122"/>
                <a:ea typeface="微软雅黑" panose="020B0503020204020204" pitchFamily="34" charset="-122"/>
              </a:rPr>
              <a:t>" 17</a:t>
            </a:r>
            <a:r>
              <a:rPr lang="en-US" altLang="zh-CN" sz="1400" dirty="0" smtClean="0">
                <a:latin typeface="微软雅黑" panose="020B0503020204020204" pitchFamily="34" charset="-122"/>
                <a:ea typeface="微软雅黑" panose="020B0503020204020204" pitchFamily="34" charset="-122"/>
              </a:rPr>
              <a:t>",</a:t>
            </a:r>
          </a:p>
          <a:p>
            <a:pPr>
              <a:lnSpc>
                <a:spcPts val="1800"/>
              </a:lnSpc>
            </a:pP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solidFill>
                  <a:srgbClr val="FF0000"/>
                </a:solidFill>
                <a:latin typeface="微软雅黑" panose="020B0503020204020204" pitchFamily="34" charset="-122"/>
                <a:ea typeface="微软雅黑" panose="020B0503020204020204" pitchFamily="34" charset="-122"/>
              </a:rPr>
              <a:t>fir_key</a:t>
            </a:r>
            <a:r>
              <a:rPr lang="en-US" altLang="zh-CN" sz="1400" dirty="0" smtClean="0">
                <a:solidFill>
                  <a:srgbClr val="FF0000"/>
                </a:solidFill>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图样画法</a:t>
            </a:r>
            <a:r>
              <a:rPr lang="en-US" altLang="zh-CN" sz="1400" dirty="0" smtClean="0">
                <a:latin typeface="微软雅黑" panose="020B0503020204020204" pitchFamily="34" charset="-122"/>
                <a:ea typeface="微软雅黑" panose="020B0503020204020204" pitchFamily="34" charset="-122"/>
              </a:rPr>
              <a:t>", </a:t>
            </a:r>
          </a:p>
          <a:p>
            <a:pPr>
              <a:lnSpc>
                <a:spcPts val="1800"/>
              </a:lnSpc>
            </a:pP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solidFill>
                  <a:srgbClr val="FF0000"/>
                </a:solidFill>
                <a:latin typeface="微软雅黑" panose="020B0503020204020204" pitchFamily="34" charset="-122"/>
                <a:ea typeface="微软雅黑" panose="020B0503020204020204" pitchFamily="34" charset="-122"/>
              </a:rPr>
              <a:t>sec_key</a:t>
            </a:r>
            <a:r>
              <a:rPr lang="en-US" altLang="zh-CN" sz="1400" dirty="0" smtClean="0">
                <a:solidFill>
                  <a:srgbClr val="FF0000"/>
                </a:solidFill>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视图布置</a:t>
            </a:r>
            <a:r>
              <a:rPr lang="en-US" altLang="zh-CN" sz="1400" dirty="0" smtClean="0">
                <a:latin typeface="微软雅黑" panose="020B0503020204020204" pitchFamily="34" charset="-122"/>
                <a:ea typeface="微软雅黑" panose="020B0503020204020204" pitchFamily="34" charset="-122"/>
              </a:rPr>
              <a:t>", </a:t>
            </a:r>
          </a:p>
          <a:p>
            <a:pPr>
              <a:lnSpc>
                <a:spcPts val="1800"/>
              </a:lnSpc>
            </a:pPr>
            <a:r>
              <a:rPr lang="en-US" altLang="zh-CN" sz="1400" dirty="0" smtClean="0">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text </a:t>
            </a:r>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10.1.1</a:t>
            </a:r>
            <a:r>
              <a:rPr lang="zh-CN" altLang="en-US" sz="1400" dirty="0" smtClean="0">
                <a:latin typeface="微软雅黑" panose="020B0503020204020204" pitchFamily="34" charset="-122"/>
                <a:ea typeface="微软雅黑" panose="020B0503020204020204" pitchFamily="34" charset="-122"/>
              </a:rPr>
              <a:t>房屋建筑的视图应按正投影法并用第一角画法绘制</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当视图用第一角画法绘制不易表达时，可用镜像投影法绘制。</a:t>
            </a:r>
            <a:r>
              <a:rPr lang="en-US" altLang="zh-CN" sz="1400" dirty="0" smtClean="0">
                <a:latin typeface="微软雅黑" panose="020B0503020204020204" pitchFamily="34" charset="-122"/>
                <a:ea typeface="微软雅黑" panose="020B0503020204020204" pitchFamily="34" charset="-122"/>
              </a:rPr>
              <a:t>\n</a:t>
            </a:r>
            <a:r>
              <a:rPr lang="zh-CN" altLang="en-US" sz="1400" dirty="0" smtClean="0">
                <a:latin typeface="微软雅黑" panose="020B0503020204020204" pitchFamily="34" charset="-122"/>
                <a:ea typeface="微软雅黑" panose="020B0503020204020204" pitchFamily="34" charset="-122"/>
              </a:rPr>
              <a:t>但应在图名后注写“镜像”</a:t>
            </a:r>
            <a:r>
              <a:rPr lang="zh-CN" altLang="en-US" sz="1400" dirty="0" smtClean="0">
                <a:solidFill>
                  <a:srgbClr val="00B050"/>
                </a:solidFill>
                <a:latin typeface="微软雅黑" panose="020B0503020204020204" pitchFamily="34" charset="-122"/>
                <a:ea typeface="微软雅黑" panose="020B0503020204020204" pitchFamily="34" charset="-122"/>
              </a:rPr>
              <a:t>（</a:t>
            </a:r>
            <a:r>
              <a:rPr lang="en-US" altLang="zh-CN" sz="1400" dirty="0" smtClean="0">
                <a:solidFill>
                  <a:srgbClr val="00B050"/>
                </a:solidFill>
                <a:latin typeface="微软雅黑" panose="020B0503020204020204" pitchFamily="34" charset="-122"/>
                <a:ea typeface="微软雅黑" panose="020B0503020204020204" pitchFamily="34" charset="-122"/>
              </a:rPr>
              <a:t>![</a:t>
            </a:r>
            <a:r>
              <a:rPr lang="zh-CN" altLang="en-US" sz="1400" dirty="0" smtClean="0">
                <a:solidFill>
                  <a:srgbClr val="00B050"/>
                </a:solidFill>
                <a:latin typeface="微软雅黑" panose="020B0503020204020204" pitchFamily="34" charset="-122"/>
                <a:ea typeface="微软雅黑" panose="020B0503020204020204" pitchFamily="34" charset="-122"/>
              </a:rPr>
              <a:t>图</a:t>
            </a:r>
            <a:r>
              <a:rPr lang="en-US" altLang="zh-CN" sz="1400" dirty="0" smtClean="0">
                <a:solidFill>
                  <a:srgbClr val="00B050"/>
                </a:solidFill>
                <a:latin typeface="微软雅黑" panose="020B0503020204020204" pitchFamily="34" charset="-122"/>
                <a:ea typeface="微软雅黑" panose="020B0503020204020204" pitchFamily="34" charset="-122"/>
              </a:rPr>
              <a:t>10.1.2](./figure/</a:t>
            </a:r>
            <a:r>
              <a:rPr lang="zh-CN" altLang="en-US" sz="1400" dirty="0" smtClean="0">
                <a:solidFill>
                  <a:srgbClr val="00B050"/>
                </a:solidFill>
                <a:latin typeface="微软雅黑" panose="020B0503020204020204" pitchFamily="34" charset="-122"/>
                <a:ea typeface="微软雅黑" panose="020B0503020204020204" pitchFamily="34" charset="-122"/>
              </a:rPr>
              <a:t>图</a:t>
            </a:r>
            <a:r>
              <a:rPr lang="en-US" altLang="zh-CN" sz="1400" dirty="0" smtClean="0">
                <a:solidFill>
                  <a:srgbClr val="00B050"/>
                </a:solidFill>
                <a:latin typeface="微软雅黑" panose="020B0503020204020204" pitchFamily="34" charset="-122"/>
                <a:ea typeface="微软雅黑" panose="020B0503020204020204" pitchFamily="34" charset="-122"/>
              </a:rPr>
              <a:t>10.1.2.jpg)) </a:t>
            </a:r>
            <a:r>
              <a:rPr lang="en-US" altLang="zh-CN" sz="1400" dirty="0" smtClean="0">
                <a:latin typeface="微软雅黑" panose="020B0503020204020204" pitchFamily="34" charset="-122"/>
                <a:ea typeface="微软雅黑" panose="020B0503020204020204" pitchFamily="34" charset="-122"/>
              </a:rPr>
              <a:t>", </a:t>
            </a:r>
          </a:p>
          <a:p>
            <a:pPr>
              <a:lnSpc>
                <a:spcPts val="1800"/>
              </a:lnSpc>
            </a:pPr>
            <a:r>
              <a:rPr lang="en-US" altLang="zh-CN" sz="1400" dirty="0" smtClean="0">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title </a:t>
            </a: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房屋建筑的视图绘制方法</a:t>
            </a:r>
            <a:r>
              <a:rPr lang="en-US" altLang="zh-CN" sz="1400" dirty="0" smtClean="0">
                <a:latin typeface="微软雅黑" panose="020B0503020204020204" pitchFamily="34" charset="-122"/>
                <a:ea typeface="微软雅黑" panose="020B0503020204020204" pitchFamily="34" charset="-122"/>
              </a:rPr>
              <a:t>", </a:t>
            </a:r>
          </a:p>
          <a:p>
            <a:pPr>
              <a:lnSpc>
                <a:spcPts val="1800"/>
              </a:lnSpc>
            </a:pPr>
            <a:r>
              <a:rPr lang="en-US" altLang="zh-CN" sz="1400" dirty="0" smtClean="0">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summary </a:t>
            </a: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房屋建筑的视图应按正投影法并用第一角画法绘制，当视图用第一角画法绘制不易表达时，可用镜像投影法绘制</a:t>
            </a:r>
            <a:r>
              <a:rPr lang="en-US" altLang="zh-CN" sz="1400" dirty="0" smtClean="0">
                <a:latin typeface="微软雅黑" panose="020B0503020204020204" pitchFamily="34" charset="-122"/>
                <a:ea typeface="微软雅黑" panose="020B0503020204020204" pitchFamily="34" charset="-122"/>
              </a:rPr>
              <a:t>", </a:t>
            </a:r>
          </a:p>
          <a:p>
            <a:pPr>
              <a:lnSpc>
                <a:spcPts val="1800"/>
              </a:lnSpc>
            </a:pP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solidFill>
                  <a:srgbClr val="FF0000"/>
                </a:solidFill>
                <a:latin typeface="微软雅黑" panose="020B0503020204020204" pitchFamily="34" charset="-122"/>
                <a:ea typeface="微软雅黑" panose="020B0503020204020204" pitchFamily="34" charset="-122"/>
              </a:rPr>
              <a:t>pages_from</a:t>
            </a:r>
            <a:r>
              <a:rPr lang="en-US" altLang="zh-CN" sz="1400" dirty="0" smtClean="0">
                <a:solidFill>
                  <a:srgbClr val="FF0000"/>
                </a:solidFill>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"21</a:t>
            </a:r>
            <a:r>
              <a:rPr lang="en-US" altLang="zh-CN" sz="1400" dirty="0" smtClean="0">
                <a:latin typeface="微软雅黑" panose="020B0503020204020204" pitchFamily="34" charset="-122"/>
                <a:ea typeface="微软雅黑" panose="020B0503020204020204" pitchFamily="34" charset="-122"/>
              </a:rPr>
              <a:t>", </a:t>
            </a:r>
          </a:p>
          <a:p>
            <a:pPr>
              <a:lnSpc>
                <a:spcPts val="1800"/>
              </a:lnSpc>
            </a:pP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solidFill>
                  <a:srgbClr val="FF0000"/>
                </a:solidFill>
                <a:latin typeface="微软雅黑" panose="020B0503020204020204" pitchFamily="34" charset="-122"/>
                <a:ea typeface="微软雅黑" panose="020B0503020204020204" pitchFamily="34" charset="-122"/>
              </a:rPr>
              <a:t>pages_to</a:t>
            </a:r>
            <a:r>
              <a:rPr lang="en-US" altLang="zh-CN" sz="1400" dirty="0" smtClean="0">
                <a:solidFill>
                  <a:srgbClr val="FF0000"/>
                </a:solidFill>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"21</a:t>
            </a:r>
            <a:r>
              <a:rPr lang="en-US" altLang="zh-CN" sz="1400" dirty="0" smtClean="0">
                <a:latin typeface="微软雅黑" panose="020B0503020204020204" pitchFamily="34" charset="-122"/>
                <a:ea typeface="微软雅黑" panose="020B0503020204020204" pitchFamily="34" charset="-122"/>
              </a:rPr>
              <a:t>", </a:t>
            </a:r>
          </a:p>
        </p:txBody>
      </p:sp>
      <p:graphicFrame>
        <p:nvGraphicFramePr>
          <p:cNvPr id="9" name="表格 8"/>
          <p:cNvGraphicFramePr>
            <a:graphicFrameLocks noGrp="1"/>
          </p:cNvGraphicFramePr>
          <p:nvPr>
            <p:extLst>
              <p:ext uri="{D42A27DB-BD31-4B8C-83A1-F6EECF244321}">
                <p14:modId xmlns:p14="http://schemas.microsoft.com/office/powerpoint/2010/main" val="3784502815"/>
              </p:ext>
            </p:extLst>
          </p:nvPr>
        </p:nvGraphicFramePr>
        <p:xfrm>
          <a:off x="725631" y="1233456"/>
          <a:ext cx="5004000" cy="1943100"/>
        </p:xfrm>
        <a:graphic>
          <a:graphicData uri="http://schemas.openxmlformats.org/drawingml/2006/table">
            <a:tbl>
              <a:tblPr/>
              <a:tblGrid>
                <a:gridCol w="1116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gridCol w="972000">
                  <a:extLst>
                    <a:ext uri="{9D8B030D-6E8A-4147-A177-3AD203B41FA5}">
                      <a16:colId xmlns:a16="http://schemas.microsoft.com/office/drawing/2014/main" val="20002"/>
                    </a:ext>
                  </a:extLst>
                </a:gridCol>
                <a:gridCol w="972000">
                  <a:extLst>
                    <a:ext uri="{9D8B030D-6E8A-4147-A177-3AD203B41FA5}">
                      <a16:colId xmlns:a16="http://schemas.microsoft.com/office/drawing/2014/main" val="20003"/>
                    </a:ext>
                  </a:extLst>
                </a:gridCol>
                <a:gridCol w="972000">
                  <a:extLst>
                    <a:ext uri="{9D8B030D-6E8A-4147-A177-3AD203B41FA5}">
                      <a16:colId xmlns:a16="http://schemas.microsoft.com/office/drawing/2014/main" val="20004"/>
                    </a:ext>
                  </a:extLst>
                </a:gridCol>
              </a:tblGrid>
              <a:tr h="314325">
                <a:tc>
                  <a:txBody>
                    <a:bodyPr/>
                    <a:lstStyle/>
                    <a:p>
                      <a:pPr marL="0" marR="0" algn="l" defTabSz="914400" rtl="0" eaLnBrk="1" latinLnBrk="0" hangingPunct="1">
                        <a:spcBef>
                          <a:spcPts val="0"/>
                        </a:spcBef>
                        <a:spcAft>
                          <a:spcPts val="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mn-cs"/>
                        </a:rPr>
                        <a:t>标准类型</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mn-cs"/>
                        </a:rPr>
                        <a:t>文件数量</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mn-cs"/>
                        </a:rPr>
                        <a:t>文本条数</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mn-cs"/>
                        </a:rPr>
                        <a:t>图片数</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mn-cs"/>
                        </a:rPr>
                        <a:t>表格数</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0"/>
                  </a:ext>
                </a:extLst>
              </a:tr>
              <a:tr h="314325">
                <a:tc>
                  <a:txBody>
                    <a:bodyPr/>
                    <a:lstStyle/>
                    <a:p>
                      <a:pPr marL="0" marR="0" algn="l" defTabSz="914400" rtl="0" eaLnBrk="1" latinLnBrk="0" hangingPunct="1">
                        <a:spcBef>
                          <a:spcPts val="0"/>
                        </a:spcBef>
                        <a:spcAft>
                          <a:spcPts val="0"/>
                        </a:spcAft>
                      </a:pP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国家标准</a:t>
                      </a: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1279</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44682</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20864</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51044</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314325">
                <a:tc>
                  <a:txBody>
                    <a:bodyPr/>
                    <a:lstStyle/>
                    <a:p>
                      <a:pPr marL="0" marR="0" algn="l" defTabSz="914400" rtl="0" eaLnBrk="1" latinLnBrk="0" hangingPunct="1">
                        <a:spcBef>
                          <a:spcPts val="0"/>
                        </a:spcBef>
                        <a:spcAft>
                          <a:spcPts val="0"/>
                        </a:spcAft>
                      </a:pP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行业标准</a:t>
                      </a: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442</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11654</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10686</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a:solidFill>
                            <a:schemeClr val="tx1"/>
                          </a:solidFill>
                          <a:effectLst/>
                          <a:latin typeface="微软雅黑" panose="020B0503020204020204" pitchFamily="34" charset="-122"/>
                          <a:ea typeface="微软雅黑" panose="020B0503020204020204" pitchFamily="34" charset="-122"/>
                          <a:cs typeface="+mn-cs"/>
                        </a:rPr>
                        <a:t>19734</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314325">
                <a:tc>
                  <a:txBody>
                    <a:bodyPr/>
                    <a:lstStyle/>
                    <a:p>
                      <a:pPr marL="0" marR="0" algn="l" defTabSz="914400" rtl="0" eaLnBrk="1" latinLnBrk="0" hangingPunct="1">
                        <a:spcBef>
                          <a:spcPts val="0"/>
                        </a:spcBef>
                        <a:spcAft>
                          <a:spcPts val="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mn-cs"/>
                        </a:rPr>
                        <a:t>协会标准</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424</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8301</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9188</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10858</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r h="342900">
                <a:tc>
                  <a:txBody>
                    <a:bodyPr/>
                    <a:lstStyle/>
                    <a:p>
                      <a:pPr marL="0" marR="0" algn="l" defTabSz="914400" rtl="0" eaLnBrk="1" latinLnBrk="0" hangingPunct="1">
                        <a:spcBef>
                          <a:spcPts val="0"/>
                        </a:spcBef>
                        <a:spcAft>
                          <a:spcPts val="0"/>
                        </a:spcAft>
                      </a:pP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城镇标准</a:t>
                      </a: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270</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8170</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3896</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14164</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4"/>
                  </a:ext>
                </a:extLst>
              </a:tr>
              <a:tr h="342900">
                <a:tc>
                  <a:txBody>
                    <a:bodyPr/>
                    <a:lstStyle/>
                    <a:p>
                      <a:pPr marL="0" marR="0" algn="l" defTabSz="914400" rtl="0" eaLnBrk="1" latinLnBrk="0" hangingPunct="1">
                        <a:spcBef>
                          <a:spcPts val="0"/>
                        </a:spcBef>
                        <a:spcAft>
                          <a:spcPts val="0"/>
                        </a:spcAft>
                      </a:pP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总计</a:t>
                      </a:r>
                    </a:p>
                  </a:txBody>
                  <a:tcPr marL="73751" marR="73751" marT="36876" marB="36876"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2503</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72833</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45986</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altLang="zh-CN" sz="1400" kern="1200" dirty="0" smtClean="0">
                          <a:solidFill>
                            <a:schemeClr val="tx1"/>
                          </a:solidFill>
                          <a:effectLst/>
                          <a:latin typeface="微软雅黑" panose="020B0503020204020204" pitchFamily="34" charset="-122"/>
                          <a:ea typeface="微软雅黑" panose="020B0503020204020204" pitchFamily="34" charset="-122"/>
                          <a:cs typeface="+mn-cs"/>
                        </a:rPr>
                        <a:t>116056</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6363" y="1193783"/>
            <a:ext cx="4851046" cy="2414136"/>
          </a:xfrm>
          <a:prstGeom prst="rect">
            <a:avLst/>
          </a:prstGeom>
        </p:spPr>
      </p:pic>
    </p:spTree>
    <p:extLst>
      <p:ext uri="{BB962C8B-B14F-4D97-AF65-F5344CB8AC3E}">
        <p14:creationId xmlns:p14="http://schemas.microsoft.com/office/powerpoint/2010/main" val="248357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规范知识库</a:t>
            </a:r>
          </a:p>
        </p:txBody>
      </p:sp>
      <p:sp>
        <p:nvSpPr>
          <p:cNvPr id="3" name="AutoShape 2" descr="https://km.glodon.com/download/attachments/426327270/image-2024-4-28_16-16-35.png?version=1&amp;modificationDate=1714292196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2024-4-28_16-16-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1"/>
          <p:cNvSpPr>
            <a:spLocks noChangeArrowheads="1"/>
          </p:cNvSpPr>
          <p:nvPr/>
        </p:nvSpPr>
        <p:spPr bwMode="auto">
          <a:xfrm>
            <a:off x="6156699" y="913627"/>
            <a:ext cx="56605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panose="020B0604020202020204" pitchFamily="34" charset="0"/>
              </a:rPr>
              <a:t>现存问题</a:t>
            </a:r>
            <a:r>
              <a:rPr kumimoji="0" lang="zh-CN" altLang="en-US" sz="1600" b="0" i="0" u="none" strike="noStrike" cap="none" normalizeH="0" baseline="0" dirty="0" smtClean="0">
                <a:ln>
                  <a:noFill/>
                </a:ln>
                <a:solidFill>
                  <a:srgbClr val="333333"/>
                </a:solidFill>
                <a:effectLst/>
                <a:latin typeface="Arial" panose="020B0604020202020204" pitchFamily="34" charset="0"/>
              </a:rPr>
              <a:t>：</a:t>
            </a:r>
            <a:endParaRPr kumimoji="0" lang="en-US" altLang="zh-CN" sz="1600" b="0" i="0" u="none" strike="noStrike" cap="none" normalizeH="0" baseline="0" dirty="0" smtClean="0">
              <a:ln>
                <a:noFill/>
              </a:ln>
              <a:solidFill>
                <a:srgbClr val="333333"/>
              </a:solidFill>
              <a:effectLst/>
              <a:latin typeface="Arial" panose="020B0604020202020204" pitchFamily="34" charset="0"/>
            </a:endParaRPr>
          </a:p>
          <a:p>
            <a:pPr eaLnBrk="0" fontAlgn="base" hangingPunct="0">
              <a:lnSpc>
                <a:spcPct val="150000"/>
              </a:lnSpc>
              <a:spcBef>
                <a:spcPct val="0"/>
              </a:spcBef>
              <a:spcAft>
                <a:spcPct val="0"/>
              </a:spcAft>
            </a:pPr>
            <a:r>
              <a:rPr lang="en-US" altLang="zh-CN" sz="1600" dirty="0" smtClean="0">
                <a:solidFill>
                  <a:srgbClr val="333333"/>
                </a:solidFill>
                <a:latin typeface="Arial" panose="020B0604020202020204" pitchFamily="34" charset="0"/>
              </a:rPr>
              <a:t>1.</a:t>
            </a:r>
            <a:r>
              <a:rPr lang="zh-CN" altLang="zh-CN" sz="1600" dirty="0">
                <a:solidFill>
                  <a:srgbClr val="333333"/>
                </a:solidFill>
                <a:latin typeface="Arial" panose="020B0604020202020204" pitchFamily="34" charset="0"/>
              </a:rPr>
              <a:t>切分粒度过</a:t>
            </a:r>
            <a:r>
              <a:rPr lang="zh-CN" altLang="zh-CN" sz="1600" dirty="0" smtClean="0">
                <a:solidFill>
                  <a:srgbClr val="333333"/>
                </a:solidFill>
                <a:latin typeface="Arial" panose="020B0604020202020204" pitchFamily="34" charset="0"/>
              </a:rPr>
              <a:t>大</a:t>
            </a:r>
            <a:r>
              <a:rPr lang="zh-CN" altLang="en-US" sz="1600" dirty="0" smtClean="0">
                <a:solidFill>
                  <a:srgbClr val="333333"/>
                </a:solidFill>
                <a:latin typeface="Arial" panose="020B0604020202020204" pitchFamily="34" charset="0"/>
              </a:rPr>
              <a:t>，参考设计数据可再拆分。</a:t>
            </a:r>
            <a:endParaRPr lang="en-US" altLang="zh-CN" sz="1600" dirty="0" smtClean="0">
              <a:solidFill>
                <a:srgbClr val="333333"/>
              </a:solidFill>
              <a:latin typeface="Arial" panose="020B0604020202020204" pitchFamily="34" charset="0"/>
            </a:endParaRPr>
          </a:p>
          <a:p>
            <a:pPr eaLnBrk="0" fontAlgn="base" hangingPunct="0">
              <a:lnSpc>
                <a:spcPct val="150000"/>
              </a:lnSpc>
              <a:spcBef>
                <a:spcPct val="0"/>
              </a:spcBef>
              <a:spcAft>
                <a:spcPct val="0"/>
              </a:spcAft>
            </a:pPr>
            <a:r>
              <a:rPr lang="en-US" altLang="zh-CN" sz="1600" dirty="0" smtClean="0">
                <a:solidFill>
                  <a:srgbClr val="333333"/>
                </a:solidFill>
                <a:latin typeface="Arial" panose="020B0604020202020204" pitchFamily="34" charset="0"/>
              </a:rPr>
              <a:t>2.</a:t>
            </a:r>
            <a:r>
              <a:rPr lang="zh-CN" altLang="zh-CN" sz="1600" dirty="0">
                <a:solidFill>
                  <a:srgbClr val="333333"/>
                </a:solidFill>
                <a:latin typeface="Arial" panose="020B0604020202020204" pitchFamily="34" charset="0"/>
              </a:rPr>
              <a:t>未进行过校核，存在较多</a:t>
            </a:r>
            <a:r>
              <a:rPr lang="zh-CN" altLang="zh-CN" sz="1600" dirty="0" smtClean="0">
                <a:solidFill>
                  <a:srgbClr val="333333"/>
                </a:solidFill>
                <a:latin typeface="Arial" panose="020B0604020202020204" pitchFamily="34" charset="0"/>
              </a:rPr>
              <a:t>错误</a:t>
            </a:r>
            <a:r>
              <a:rPr lang="zh-CN" altLang="en-US" sz="1600" dirty="0" smtClean="0">
                <a:solidFill>
                  <a:srgbClr val="333333"/>
                </a:solidFill>
                <a:latin typeface="Arial" panose="020B0604020202020204" pitchFamily="34" charset="0"/>
              </a:rPr>
              <a:t>。</a:t>
            </a:r>
            <a:endParaRPr lang="en-US" altLang="zh-CN" sz="1600" dirty="0" smtClean="0">
              <a:solidFill>
                <a:srgbClr val="333333"/>
              </a:solidFill>
              <a:latin typeface="Arial" panose="020B0604020202020204" pitchFamily="34" charset="0"/>
            </a:endParaRPr>
          </a:p>
          <a:p>
            <a:pPr eaLnBrk="0" fontAlgn="base" hangingPunct="0">
              <a:lnSpc>
                <a:spcPct val="150000"/>
              </a:lnSpc>
              <a:spcBef>
                <a:spcPct val="0"/>
              </a:spcBef>
              <a:spcAft>
                <a:spcPct val="0"/>
              </a:spcAft>
            </a:pPr>
            <a:r>
              <a:rPr lang="en-US" altLang="zh-CN" sz="1600" dirty="0" smtClean="0">
                <a:solidFill>
                  <a:srgbClr val="333333"/>
                </a:solidFill>
                <a:latin typeface="Arial" panose="020B0604020202020204" pitchFamily="34" charset="0"/>
              </a:rPr>
              <a:t>3.</a:t>
            </a:r>
            <a:r>
              <a:rPr lang="zh-CN" altLang="en-US" sz="1600" dirty="0" smtClean="0">
                <a:solidFill>
                  <a:srgbClr val="333333"/>
                </a:solidFill>
                <a:latin typeface="Arial" panose="020B0604020202020204" pitchFamily="34" charset="0"/>
              </a:rPr>
              <a:t>没有维护时效信息。</a:t>
            </a:r>
            <a:endParaRPr lang="en-US" altLang="zh-CN" sz="1600" dirty="0" smtClean="0">
              <a:solidFill>
                <a:srgbClr val="333333"/>
              </a:solidFill>
              <a:latin typeface="Arial" panose="020B0604020202020204" pitchFamily="34" charset="0"/>
            </a:endParaRPr>
          </a:p>
          <a:p>
            <a:pPr eaLnBrk="0" fontAlgn="base" hangingPunct="0">
              <a:lnSpc>
                <a:spcPct val="150000"/>
              </a:lnSpc>
              <a:spcBef>
                <a:spcPct val="0"/>
              </a:spcBef>
              <a:spcAft>
                <a:spcPct val="0"/>
              </a:spcAft>
            </a:pPr>
            <a:r>
              <a:rPr lang="en-US" altLang="zh-CN" sz="1600" dirty="0" smtClean="0">
                <a:solidFill>
                  <a:srgbClr val="333333"/>
                </a:solidFill>
                <a:latin typeface="Arial" panose="020B0604020202020204" pitchFamily="34" charset="0"/>
              </a:rPr>
              <a:t>4.</a:t>
            </a:r>
            <a:r>
              <a:rPr lang="zh-CN" altLang="en-US" sz="1600" dirty="0" smtClean="0">
                <a:solidFill>
                  <a:srgbClr val="333333"/>
                </a:solidFill>
                <a:latin typeface="Arial" panose="020B0604020202020204" pitchFamily="34" charset="0"/>
              </a:rPr>
              <a:t>图、表未充分利用，计划图使用</a:t>
            </a:r>
            <a:r>
              <a:rPr lang="en-US" altLang="zh-CN" sz="1600" dirty="0" err="1" smtClean="0">
                <a:solidFill>
                  <a:srgbClr val="333333"/>
                </a:solidFill>
                <a:latin typeface="Arial" panose="020B0604020202020204" pitchFamily="34" charset="0"/>
              </a:rPr>
              <a:t>ocr</a:t>
            </a:r>
            <a:r>
              <a:rPr lang="zh-CN" altLang="en-US" sz="1600" dirty="0" smtClean="0">
                <a:solidFill>
                  <a:srgbClr val="333333"/>
                </a:solidFill>
                <a:latin typeface="Arial" panose="020B0604020202020204" pitchFamily="34" charset="0"/>
              </a:rPr>
              <a:t>提取，表转为</a:t>
            </a:r>
            <a:r>
              <a:rPr lang="en-US" altLang="zh-CN" sz="1600" dirty="0" smtClean="0">
                <a:solidFill>
                  <a:srgbClr val="333333"/>
                </a:solidFill>
                <a:latin typeface="Arial" panose="020B0604020202020204" pitchFamily="34" charset="0"/>
              </a:rPr>
              <a:t>html</a:t>
            </a:r>
            <a:r>
              <a:rPr lang="zh-CN" altLang="en-US" sz="1600" dirty="0" smtClean="0">
                <a:solidFill>
                  <a:srgbClr val="333333"/>
                </a:solidFill>
                <a:latin typeface="Arial" panose="020B0604020202020204" pitchFamily="34" charset="0"/>
              </a:rPr>
              <a:t>。</a:t>
            </a:r>
            <a:endParaRPr lang="en-US" altLang="zh-CN" sz="1600" dirty="0" smtClean="0">
              <a:solidFill>
                <a:srgbClr val="333333"/>
              </a:solidFill>
              <a:latin typeface="Arial" panose="020B0604020202020204" pitchFamily="34" charset="0"/>
            </a:endParaRPr>
          </a:p>
          <a:p>
            <a:pPr eaLnBrk="0" fontAlgn="base" hangingPunct="0">
              <a:lnSpc>
                <a:spcPct val="150000"/>
              </a:lnSpc>
              <a:spcBef>
                <a:spcPct val="0"/>
              </a:spcBef>
              <a:spcAft>
                <a:spcPct val="0"/>
              </a:spcAft>
            </a:pPr>
            <a:r>
              <a:rPr lang="en-US" altLang="zh-CN" sz="1600" dirty="0" smtClean="0">
                <a:solidFill>
                  <a:srgbClr val="333333"/>
                </a:solidFill>
                <a:latin typeface="Arial" panose="020B0604020202020204" pitchFamily="34" charset="0"/>
              </a:rPr>
              <a:t>5.</a:t>
            </a:r>
            <a:r>
              <a:rPr lang="zh-CN" altLang="en-US" sz="1600" dirty="0" smtClean="0">
                <a:solidFill>
                  <a:srgbClr val="333333"/>
                </a:solidFill>
                <a:latin typeface="Arial" panose="020B0604020202020204" pitchFamily="34" charset="0"/>
              </a:rPr>
              <a:t>规范知识库体量庞大，直接检索精度较差，对知识库细分。</a:t>
            </a:r>
            <a:endParaRPr lang="zh-CN" altLang="zh-CN" sz="1600" dirty="0">
              <a:latin typeface="Arial" panose="020B0604020202020204" pitchFamily="34" charset="0"/>
            </a:endParaRPr>
          </a:p>
        </p:txBody>
      </p:sp>
      <p:sp>
        <p:nvSpPr>
          <p:cNvPr id="9"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4" name="图片 13"/>
          <p:cNvPicPr>
            <a:picLocks noChangeAspect="1"/>
          </p:cNvPicPr>
          <p:nvPr/>
        </p:nvPicPr>
        <p:blipFill>
          <a:blip r:embed="rId2"/>
          <a:stretch>
            <a:fillRect/>
          </a:stretch>
        </p:blipFill>
        <p:spPr>
          <a:xfrm>
            <a:off x="278418" y="1219097"/>
            <a:ext cx="5760180" cy="1866713"/>
          </a:xfrm>
          <a:prstGeom prst="rect">
            <a:avLst/>
          </a:prstGeom>
        </p:spPr>
      </p:pic>
      <p:graphicFrame>
        <p:nvGraphicFramePr>
          <p:cNvPr id="16" name="表格 15"/>
          <p:cNvGraphicFramePr>
            <a:graphicFrameLocks noGrp="1"/>
          </p:cNvGraphicFramePr>
          <p:nvPr>
            <p:extLst>
              <p:ext uri="{D42A27DB-BD31-4B8C-83A1-F6EECF244321}">
                <p14:modId xmlns:p14="http://schemas.microsoft.com/office/powerpoint/2010/main" val="663442913"/>
              </p:ext>
            </p:extLst>
          </p:nvPr>
        </p:nvGraphicFramePr>
        <p:xfrm>
          <a:off x="264814" y="3338737"/>
          <a:ext cx="5146940" cy="3024740"/>
        </p:xfrm>
        <a:graphic>
          <a:graphicData uri="http://schemas.openxmlformats.org/drawingml/2006/table">
            <a:tbl>
              <a:tblPr firstRow="1" bandRow="1">
                <a:tableStyleId>{5C22544A-7EE6-4342-B048-85BDC9FD1C3A}</a:tableStyleId>
              </a:tblPr>
              <a:tblGrid>
                <a:gridCol w="2573470">
                  <a:extLst>
                    <a:ext uri="{9D8B030D-6E8A-4147-A177-3AD203B41FA5}">
                      <a16:colId xmlns:a16="http://schemas.microsoft.com/office/drawing/2014/main" val="1282896072"/>
                    </a:ext>
                  </a:extLst>
                </a:gridCol>
                <a:gridCol w="2573470">
                  <a:extLst>
                    <a:ext uri="{9D8B030D-6E8A-4147-A177-3AD203B41FA5}">
                      <a16:colId xmlns:a16="http://schemas.microsoft.com/office/drawing/2014/main" val="1219121939"/>
                    </a:ext>
                  </a:extLst>
                </a:gridCol>
              </a:tblGrid>
              <a:tr h="756185">
                <a:tc>
                  <a:txBody>
                    <a:bodyPr/>
                    <a:lstStyle/>
                    <a:p>
                      <a:pPr algn="ctr"/>
                      <a:r>
                        <a:rPr lang="zh-CN" altLang="en-US" sz="1600" dirty="0" smtClean="0"/>
                        <a:t> 需校核问题</a:t>
                      </a:r>
                      <a:endParaRPr lang="zh-CN" altLang="en-US" sz="1600" dirty="0"/>
                    </a:p>
                  </a:txBody>
                  <a:tcPr/>
                </a:tc>
                <a:tc>
                  <a:txBody>
                    <a:bodyPr/>
                    <a:lstStyle/>
                    <a:p>
                      <a:pPr algn="ctr"/>
                      <a:r>
                        <a:rPr lang="zh-CN" altLang="en-US" sz="1600" dirty="0" smtClean="0"/>
                        <a:t>    截图</a:t>
                      </a:r>
                      <a:endParaRPr lang="zh-CN" altLang="en-US" sz="1600" dirty="0"/>
                    </a:p>
                  </a:txBody>
                  <a:tcPr/>
                </a:tc>
                <a:extLst>
                  <a:ext uri="{0D108BD9-81ED-4DB2-BD59-A6C34878D82A}">
                    <a16:rowId xmlns:a16="http://schemas.microsoft.com/office/drawing/2014/main" val="1541234077"/>
                  </a:ext>
                </a:extLst>
              </a:tr>
              <a:tr h="756185">
                <a:tc>
                  <a:txBody>
                    <a:bodyPr/>
                    <a:lstStyle/>
                    <a:p>
                      <a:pPr algn="ctr"/>
                      <a:r>
                        <a:rPr lang="zh-CN" altLang="en-US" sz="1600" b="0" i="0" kern="1200" dirty="0" smtClean="0">
                          <a:solidFill>
                            <a:schemeClr val="dk1"/>
                          </a:solidFill>
                          <a:effectLst/>
                          <a:latin typeface="+mn-lt"/>
                          <a:ea typeface="+mn-ea"/>
                          <a:cs typeface="+mn-cs"/>
                        </a:rPr>
                        <a:t>错误字符</a:t>
                      </a:r>
                      <a:endParaRPr lang="zh-CN" altLang="en-US" sz="1600" dirty="0"/>
                    </a:p>
                  </a:txBody>
                  <a:tcPr/>
                </a:tc>
                <a:tc>
                  <a:txBody>
                    <a:bodyPr/>
                    <a:lstStyle/>
                    <a:p>
                      <a:pPr algn="ctr"/>
                      <a:endParaRPr lang="zh-CN" altLang="en-US" sz="1600" dirty="0"/>
                    </a:p>
                  </a:txBody>
                  <a:tcPr/>
                </a:tc>
                <a:extLst>
                  <a:ext uri="{0D108BD9-81ED-4DB2-BD59-A6C34878D82A}">
                    <a16:rowId xmlns:a16="http://schemas.microsoft.com/office/drawing/2014/main" val="933245154"/>
                  </a:ext>
                </a:extLst>
              </a:tr>
              <a:tr h="756185">
                <a:tc>
                  <a:txBody>
                    <a:bodyPr/>
                    <a:lstStyle/>
                    <a:p>
                      <a:pPr algn="ctr"/>
                      <a:r>
                        <a:rPr lang="zh-CN" altLang="en-US" sz="1600" dirty="0" smtClean="0"/>
                        <a:t>重复字符</a:t>
                      </a:r>
                      <a:endParaRPr lang="zh-CN" altLang="en-US" sz="1600" dirty="0"/>
                    </a:p>
                  </a:txBody>
                  <a:tcPr/>
                </a:tc>
                <a:tc>
                  <a:txBody>
                    <a:bodyPr/>
                    <a:lstStyle/>
                    <a:p>
                      <a:pPr algn="ctr"/>
                      <a:endParaRPr lang="zh-CN" altLang="en-US" sz="1600" dirty="0"/>
                    </a:p>
                  </a:txBody>
                  <a:tcPr/>
                </a:tc>
                <a:extLst>
                  <a:ext uri="{0D108BD9-81ED-4DB2-BD59-A6C34878D82A}">
                    <a16:rowId xmlns:a16="http://schemas.microsoft.com/office/drawing/2014/main" val="124933510"/>
                  </a:ext>
                </a:extLst>
              </a:tr>
              <a:tr h="756185">
                <a:tc>
                  <a:txBody>
                    <a:bodyPr/>
                    <a:lstStyle/>
                    <a:p>
                      <a:pPr algn="ctr"/>
                      <a:r>
                        <a:rPr lang="zh-CN" altLang="en-US" sz="1600" b="0" i="0" kern="1200" dirty="0" smtClean="0">
                          <a:solidFill>
                            <a:schemeClr val="dk1"/>
                          </a:solidFill>
                          <a:effectLst/>
                          <a:latin typeface="+mn-lt"/>
                          <a:ea typeface="+mn-ea"/>
                          <a:cs typeface="+mn-cs"/>
                        </a:rPr>
                        <a:t>识别有误</a:t>
                      </a:r>
                      <a:endParaRPr lang="zh-CN" altLang="en-US" sz="1600" dirty="0"/>
                    </a:p>
                  </a:txBody>
                  <a:tcPr/>
                </a:tc>
                <a:tc>
                  <a:txBody>
                    <a:bodyPr/>
                    <a:lstStyle/>
                    <a:p>
                      <a:pPr algn="ctr"/>
                      <a:endParaRPr lang="zh-CN" altLang="en-US" sz="1600" dirty="0"/>
                    </a:p>
                  </a:txBody>
                  <a:tcPr/>
                </a:tc>
                <a:extLst>
                  <a:ext uri="{0D108BD9-81ED-4DB2-BD59-A6C34878D82A}">
                    <a16:rowId xmlns:a16="http://schemas.microsoft.com/office/drawing/2014/main" val="3799463036"/>
                  </a:ext>
                </a:extLst>
              </a:tr>
            </a:tbl>
          </a:graphicData>
        </a:graphic>
      </p:graphicFrame>
      <p:pic>
        <p:nvPicPr>
          <p:cNvPr id="17" name="图片 16"/>
          <p:cNvPicPr>
            <a:picLocks noChangeAspect="1"/>
          </p:cNvPicPr>
          <p:nvPr/>
        </p:nvPicPr>
        <p:blipFill>
          <a:blip r:embed="rId3"/>
          <a:stretch>
            <a:fillRect/>
          </a:stretch>
        </p:blipFill>
        <p:spPr>
          <a:xfrm>
            <a:off x="3040590" y="4111129"/>
            <a:ext cx="2259197" cy="739978"/>
          </a:xfrm>
          <a:prstGeom prst="rect">
            <a:avLst/>
          </a:prstGeom>
        </p:spPr>
      </p:pic>
      <p:pic>
        <p:nvPicPr>
          <p:cNvPr id="19" name="图片 18"/>
          <p:cNvPicPr>
            <a:picLocks noChangeAspect="1"/>
          </p:cNvPicPr>
          <p:nvPr/>
        </p:nvPicPr>
        <p:blipFill>
          <a:blip r:embed="rId4"/>
          <a:stretch>
            <a:fillRect/>
          </a:stretch>
        </p:blipFill>
        <p:spPr>
          <a:xfrm>
            <a:off x="3040590" y="4851055"/>
            <a:ext cx="2259197" cy="733307"/>
          </a:xfrm>
          <a:prstGeom prst="rect">
            <a:avLst/>
          </a:prstGeom>
        </p:spPr>
      </p:pic>
      <p:pic>
        <p:nvPicPr>
          <p:cNvPr id="20" name="图片 19"/>
          <p:cNvPicPr>
            <a:picLocks noChangeAspect="1"/>
          </p:cNvPicPr>
          <p:nvPr/>
        </p:nvPicPr>
        <p:blipFill>
          <a:blip r:embed="rId5"/>
          <a:stretch>
            <a:fillRect/>
          </a:stretch>
        </p:blipFill>
        <p:spPr>
          <a:xfrm>
            <a:off x="3040590" y="5598498"/>
            <a:ext cx="2259197" cy="665711"/>
          </a:xfrm>
          <a:prstGeom prst="rect">
            <a:avLst/>
          </a:prstGeom>
        </p:spPr>
      </p:pic>
      <p:pic>
        <p:nvPicPr>
          <p:cNvPr id="21" name="图片 20"/>
          <p:cNvPicPr>
            <a:picLocks noChangeAspect="1"/>
          </p:cNvPicPr>
          <p:nvPr/>
        </p:nvPicPr>
        <p:blipFill>
          <a:blip r:embed="rId6"/>
          <a:stretch>
            <a:fillRect/>
          </a:stretch>
        </p:blipFill>
        <p:spPr>
          <a:xfrm>
            <a:off x="5975119" y="3394733"/>
            <a:ext cx="6216881" cy="2841416"/>
          </a:xfrm>
          <a:prstGeom prst="rect">
            <a:avLst/>
          </a:prstGeom>
        </p:spPr>
      </p:pic>
    </p:spTree>
    <p:extLst>
      <p:ext uri="{BB962C8B-B14F-4D97-AF65-F5344CB8AC3E}">
        <p14:creationId xmlns:p14="http://schemas.microsoft.com/office/powerpoint/2010/main" val="351392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规范知识库</a:t>
            </a:r>
          </a:p>
        </p:txBody>
      </p:sp>
      <p:sp>
        <p:nvSpPr>
          <p:cNvPr id="3" name="AutoShape 2" descr="https://km.glodon.com/download/attachments/426327270/image-2024-4-28_16-16-35.png?version=1&amp;modificationDate=1714292196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2024-4-28_16-16-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2" descr="image-2024-3-7_15-9-56.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p:cNvSpPr/>
          <p:nvPr/>
        </p:nvSpPr>
        <p:spPr>
          <a:xfrm>
            <a:off x="95760" y="680170"/>
            <a:ext cx="1338829" cy="369332"/>
          </a:xfrm>
          <a:prstGeom prst="rect">
            <a:avLst/>
          </a:prstGeom>
        </p:spPr>
        <p:txBody>
          <a:bodyPr wrap="none">
            <a:spAutoFit/>
          </a:bodyPr>
          <a:lstStyle/>
          <a:p>
            <a:pPr algn="ctr">
              <a:buNone/>
            </a:pPr>
            <a:r>
              <a:rPr lang="zh-CN" altLang="en-US" dirty="0" smtClean="0">
                <a:sym typeface="+mn-ea"/>
              </a:rPr>
              <a:t>研究计划：</a:t>
            </a:r>
            <a:endParaRPr lang="zh-CN" altLang="en-US" dirty="0">
              <a:sym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3685555915"/>
              </p:ext>
            </p:extLst>
          </p:nvPr>
        </p:nvGraphicFramePr>
        <p:xfrm>
          <a:off x="4909814" y="1247740"/>
          <a:ext cx="6118969" cy="5171720"/>
        </p:xfrm>
        <a:graphic>
          <a:graphicData uri="http://schemas.openxmlformats.org/drawingml/2006/table">
            <a:tbl>
              <a:tblPr/>
              <a:tblGrid>
                <a:gridCol w="2033472">
                  <a:extLst>
                    <a:ext uri="{9D8B030D-6E8A-4147-A177-3AD203B41FA5}">
                      <a16:colId xmlns:a16="http://schemas.microsoft.com/office/drawing/2014/main" val="1876098082"/>
                    </a:ext>
                  </a:extLst>
                </a:gridCol>
                <a:gridCol w="2269639">
                  <a:extLst>
                    <a:ext uri="{9D8B030D-6E8A-4147-A177-3AD203B41FA5}">
                      <a16:colId xmlns:a16="http://schemas.microsoft.com/office/drawing/2014/main" val="7341985"/>
                    </a:ext>
                  </a:extLst>
                </a:gridCol>
                <a:gridCol w="1815858">
                  <a:extLst>
                    <a:ext uri="{9D8B030D-6E8A-4147-A177-3AD203B41FA5}">
                      <a16:colId xmlns:a16="http://schemas.microsoft.com/office/drawing/2014/main" val="3303093511"/>
                    </a:ext>
                  </a:extLst>
                </a:gridCol>
              </a:tblGrid>
              <a:tr h="1034344">
                <a:tc>
                  <a:txBody>
                    <a:bodyPr/>
                    <a:lstStyle/>
                    <a:p>
                      <a:pPr marL="0" algn="ctr" fontAlgn="ctr">
                        <a:lnSpc>
                          <a:spcPct val="130000"/>
                        </a:lnSpc>
                        <a:spcBef>
                          <a:spcPts val="300"/>
                        </a:spcBef>
                        <a:spcAft>
                          <a:spcPts val="300"/>
                        </a:spcAft>
                      </a:pPr>
                      <a:r>
                        <a:rPr lang="zh-CN" altLang="en-US" sz="1200" b="1" i="0" spc="0" dirty="0">
                          <a:solidFill>
                            <a:srgbClr val="FFFFFF"/>
                          </a:solidFill>
                          <a:effectLst/>
                        </a:rPr>
                        <a:t>任务</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2972F4"/>
                    </a:solidFill>
                  </a:tcPr>
                </a:tc>
                <a:tc>
                  <a:txBody>
                    <a:bodyPr/>
                    <a:lstStyle/>
                    <a:p>
                      <a:pPr marL="0" algn="ctr" fontAlgn="ctr">
                        <a:lnSpc>
                          <a:spcPct val="130000"/>
                        </a:lnSpc>
                        <a:spcBef>
                          <a:spcPts val="300"/>
                        </a:spcBef>
                        <a:spcAft>
                          <a:spcPts val="300"/>
                        </a:spcAft>
                      </a:pPr>
                      <a:r>
                        <a:rPr lang="zh-CN" altLang="en-US" dirty="0" smtClean="0">
                          <a:effectLst/>
                        </a:rPr>
                        <a:t>解决手段</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2972F4"/>
                    </a:solidFill>
                  </a:tcPr>
                </a:tc>
                <a:tc>
                  <a:txBody>
                    <a:bodyPr/>
                    <a:lstStyle/>
                    <a:p>
                      <a:pPr marL="0" algn="ctr" fontAlgn="ctr">
                        <a:lnSpc>
                          <a:spcPct val="130000"/>
                        </a:lnSpc>
                        <a:spcBef>
                          <a:spcPts val="300"/>
                        </a:spcBef>
                        <a:spcAft>
                          <a:spcPts val="300"/>
                        </a:spcAft>
                      </a:pPr>
                      <a:r>
                        <a:rPr lang="zh-CN" altLang="en-US" sz="1200" b="1" i="0" spc="0" dirty="0">
                          <a:solidFill>
                            <a:srgbClr val="FFFFFF"/>
                          </a:solidFill>
                          <a:effectLst/>
                        </a:rPr>
                        <a:t>预计时间节点</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2972F4"/>
                    </a:solidFill>
                  </a:tcPr>
                </a:tc>
                <a:extLst>
                  <a:ext uri="{0D108BD9-81ED-4DB2-BD59-A6C34878D82A}">
                    <a16:rowId xmlns:a16="http://schemas.microsoft.com/office/drawing/2014/main" val="834251407"/>
                  </a:ext>
                </a:extLst>
              </a:tr>
              <a:tr h="1034344">
                <a:tc>
                  <a:txBody>
                    <a:bodyPr/>
                    <a:lstStyle/>
                    <a:p>
                      <a:pPr marL="0" algn="ctr" fontAlgn="ctr">
                        <a:lnSpc>
                          <a:spcPct val="130000"/>
                        </a:lnSpc>
                        <a:spcBef>
                          <a:spcPts val="300"/>
                        </a:spcBef>
                        <a:spcAft>
                          <a:spcPts val="300"/>
                        </a:spcAft>
                      </a:pPr>
                      <a:r>
                        <a:rPr lang="zh-CN" altLang="zh-CN" sz="1800" dirty="0" smtClean="0">
                          <a:solidFill>
                            <a:srgbClr val="333333"/>
                          </a:solidFill>
                          <a:latin typeface="Arial" panose="020B0604020202020204" pitchFamily="34" charset="0"/>
                        </a:rPr>
                        <a:t>切分粒度过大</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tcPr>
                </a:tc>
                <a:tc>
                  <a:txBody>
                    <a:bodyPr/>
                    <a:lstStyle/>
                    <a:p>
                      <a:pPr marL="0" algn="ctr" fontAlgn="ctr">
                        <a:lnSpc>
                          <a:spcPct val="130000"/>
                        </a:lnSpc>
                        <a:spcBef>
                          <a:spcPts val="300"/>
                        </a:spcBef>
                        <a:spcAft>
                          <a:spcPts val="300"/>
                        </a:spcAft>
                      </a:pPr>
                      <a:r>
                        <a:rPr lang="zh-CN" altLang="en-US" dirty="0" smtClean="0">
                          <a:effectLst/>
                        </a:rPr>
                        <a:t>利用脚本继续拆分</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tcPr>
                </a:tc>
                <a:tc>
                  <a:txBody>
                    <a:bodyPr/>
                    <a:lstStyle/>
                    <a:p>
                      <a:pPr marL="0" algn="ctr" fontAlgn="ctr">
                        <a:lnSpc>
                          <a:spcPct val="130000"/>
                        </a:lnSpc>
                        <a:spcBef>
                          <a:spcPts val="300"/>
                        </a:spcBef>
                        <a:spcAft>
                          <a:spcPts val="300"/>
                        </a:spcAft>
                      </a:pPr>
                      <a:r>
                        <a:rPr lang="en-US" altLang="zh-CN" dirty="0" smtClean="0">
                          <a:effectLst/>
                        </a:rPr>
                        <a:t>6.30</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tcPr>
                </a:tc>
                <a:extLst>
                  <a:ext uri="{0D108BD9-81ED-4DB2-BD59-A6C34878D82A}">
                    <a16:rowId xmlns:a16="http://schemas.microsoft.com/office/drawing/2014/main" val="3701935801"/>
                  </a:ext>
                </a:extLst>
              </a:tr>
              <a:tr h="1034344">
                <a:tc>
                  <a:txBody>
                    <a:bodyPr/>
                    <a:lstStyle/>
                    <a:p>
                      <a:pPr marL="0" algn="ctr" fontAlgn="ctr">
                        <a:lnSpc>
                          <a:spcPct val="130000"/>
                        </a:lnSpc>
                        <a:spcBef>
                          <a:spcPts val="300"/>
                        </a:spcBef>
                        <a:spcAft>
                          <a:spcPts val="300"/>
                        </a:spcAft>
                      </a:pPr>
                      <a:r>
                        <a:rPr lang="zh-CN" altLang="en-US" sz="1800" dirty="0" smtClean="0">
                          <a:solidFill>
                            <a:srgbClr val="333333"/>
                          </a:solidFill>
                          <a:latin typeface="Arial" panose="020B0604020202020204" pitchFamily="34" charset="0"/>
                        </a:rPr>
                        <a:t>没有维护时效信息</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algn="ctr" fontAlgn="ctr">
                        <a:lnSpc>
                          <a:spcPct val="130000"/>
                        </a:lnSpc>
                        <a:spcBef>
                          <a:spcPts val="300"/>
                        </a:spcBef>
                        <a:spcAft>
                          <a:spcPts val="300"/>
                        </a:spcAft>
                      </a:pPr>
                      <a:r>
                        <a:rPr lang="zh-CN" altLang="en-US" dirty="0" smtClean="0">
                          <a:effectLst/>
                        </a:rPr>
                        <a:t>提取相关信息维护</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algn="ctr" fontAlgn="ctr">
                        <a:lnSpc>
                          <a:spcPct val="130000"/>
                        </a:lnSpc>
                        <a:spcBef>
                          <a:spcPts val="300"/>
                        </a:spcBef>
                        <a:spcAft>
                          <a:spcPts val="300"/>
                        </a:spcAft>
                      </a:pPr>
                      <a:r>
                        <a:rPr lang="en-US" altLang="zh-CN" dirty="0" smtClean="0">
                          <a:effectLst/>
                        </a:rPr>
                        <a:t>6.30</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extLst>
                  <a:ext uri="{0D108BD9-81ED-4DB2-BD59-A6C34878D82A}">
                    <a16:rowId xmlns:a16="http://schemas.microsoft.com/office/drawing/2014/main" val="2642636154"/>
                  </a:ext>
                </a:extLst>
              </a:tr>
              <a:tr h="1034344">
                <a:tc>
                  <a:txBody>
                    <a:bodyPr/>
                    <a:lstStyle/>
                    <a:p>
                      <a:pPr marL="0" algn="ctr" fontAlgn="ctr">
                        <a:lnSpc>
                          <a:spcPct val="130000"/>
                        </a:lnSpc>
                        <a:spcBef>
                          <a:spcPts val="300"/>
                        </a:spcBef>
                        <a:spcAft>
                          <a:spcPts val="300"/>
                        </a:spcAft>
                      </a:pPr>
                      <a:r>
                        <a:rPr lang="zh-CN" altLang="en-US" sz="1800" dirty="0" smtClean="0">
                          <a:solidFill>
                            <a:srgbClr val="333333"/>
                          </a:solidFill>
                          <a:latin typeface="Arial" panose="020B0604020202020204" pitchFamily="34" charset="0"/>
                        </a:rPr>
                        <a:t>图、表未充分利用</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algn="ctr" fontAlgn="ctr">
                        <a:lnSpc>
                          <a:spcPct val="130000"/>
                        </a:lnSpc>
                        <a:spcBef>
                          <a:spcPts val="300"/>
                        </a:spcBef>
                        <a:spcAft>
                          <a:spcPts val="300"/>
                        </a:spcAft>
                      </a:pPr>
                      <a:r>
                        <a:rPr lang="zh-CN" altLang="en-US" dirty="0" smtClean="0">
                          <a:effectLst/>
                        </a:rPr>
                        <a:t>图</a:t>
                      </a:r>
                      <a:r>
                        <a:rPr lang="en-US" altLang="zh-CN" dirty="0" err="1" smtClean="0">
                          <a:effectLst/>
                        </a:rPr>
                        <a:t>ocr</a:t>
                      </a:r>
                      <a:r>
                        <a:rPr lang="zh-CN" altLang="en-US" dirty="0" smtClean="0">
                          <a:effectLst/>
                        </a:rPr>
                        <a:t>提取、表</a:t>
                      </a:r>
                      <a:r>
                        <a:rPr lang="en-US" altLang="zh-CN" dirty="0" smtClean="0">
                          <a:effectLst/>
                        </a:rPr>
                        <a:t>html</a:t>
                      </a:r>
                      <a:r>
                        <a:rPr lang="zh-CN" altLang="en-US" dirty="0" smtClean="0">
                          <a:effectLst/>
                        </a:rPr>
                        <a:t>格式后继续处理</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algn="ctr" fontAlgn="ctr">
                        <a:lnSpc>
                          <a:spcPct val="130000"/>
                        </a:lnSpc>
                        <a:spcBef>
                          <a:spcPts val="300"/>
                        </a:spcBef>
                        <a:spcAft>
                          <a:spcPts val="300"/>
                        </a:spcAft>
                      </a:pPr>
                      <a:r>
                        <a:rPr lang="en-US" altLang="zh-CN" dirty="0" smtClean="0">
                          <a:effectLst/>
                        </a:rPr>
                        <a:t>-</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extLst>
                  <a:ext uri="{0D108BD9-81ED-4DB2-BD59-A6C34878D82A}">
                    <a16:rowId xmlns:a16="http://schemas.microsoft.com/office/drawing/2014/main" val="400595917"/>
                  </a:ext>
                </a:extLst>
              </a:tr>
              <a:tr h="1034344">
                <a:tc>
                  <a:txBody>
                    <a:bodyPr/>
                    <a:lstStyle/>
                    <a:p>
                      <a:pPr marL="0" algn="ctr" fontAlgn="ctr">
                        <a:lnSpc>
                          <a:spcPct val="130000"/>
                        </a:lnSpc>
                        <a:spcBef>
                          <a:spcPts val="300"/>
                        </a:spcBef>
                        <a:spcAft>
                          <a:spcPts val="300"/>
                        </a:spcAft>
                      </a:pPr>
                      <a:r>
                        <a:rPr lang="zh-CN" altLang="en-US" sz="1800" dirty="0" smtClean="0">
                          <a:solidFill>
                            <a:srgbClr val="333333"/>
                          </a:solidFill>
                          <a:latin typeface="Arial" panose="020B0604020202020204" pitchFamily="34" charset="0"/>
                        </a:rPr>
                        <a:t>规范知识库体量庞大</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marR="0" lvl="0" indent="0" algn="ctr" defTabSz="914400" rtl="0" eaLnBrk="1" fontAlgn="ctr" latinLnBrk="0" hangingPunct="1">
                        <a:lnSpc>
                          <a:spcPct val="130000"/>
                        </a:lnSpc>
                        <a:spcBef>
                          <a:spcPts val="300"/>
                        </a:spcBef>
                        <a:spcAft>
                          <a:spcPts val="300"/>
                        </a:spcAft>
                        <a:buClrTx/>
                        <a:buSzTx/>
                        <a:buFontTx/>
                        <a:buNone/>
                        <a:tabLst/>
                        <a:defRPr/>
                      </a:pPr>
                      <a:r>
                        <a:rPr lang="zh-CN" altLang="en-US" dirty="0" smtClean="0">
                          <a:effectLst/>
                        </a:rPr>
                        <a:t>结合用户问题信息以及分类、聚类算法</a:t>
                      </a: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tc>
                  <a:txBody>
                    <a:bodyPr/>
                    <a:lstStyle/>
                    <a:p>
                      <a:pPr marL="0" algn="ctr" fontAlgn="ctr">
                        <a:lnSpc>
                          <a:spcPct val="130000"/>
                        </a:lnSpc>
                        <a:spcBef>
                          <a:spcPts val="300"/>
                        </a:spcBef>
                        <a:spcAft>
                          <a:spcPts val="300"/>
                        </a:spcAft>
                      </a:pPr>
                      <a:r>
                        <a:rPr lang="en-US" altLang="zh-CN" dirty="0" smtClean="0">
                          <a:effectLst/>
                        </a:rPr>
                        <a:t>6.30</a:t>
                      </a:r>
                      <a:endParaRPr lang="zh-CN" altLang="en-US" dirty="0">
                        <a:effectLst/>
                      </a:endParaRPr>
                    </a:p>
                  </a:txBody>
                  <a:tcPr marL="68580" marR="68580" anchor="ctr">
                    <a:lnL w="9525" cap="flat" cmpd="sng" algn="ctr">
                      <a:solidFill>
                        <a:srgbClr val="CBCDD1"/>
                      </a:solidFill>
                      <a:prstDash val="solid"/>
                      <a:round/>
                      <a:headEnd type="none" w="med" len="med"/>
                      <a:tailEnd type="none" w="med" len="med"/>
                    </a:lnL>
                    <a:lnR w="9525" cap="flat" cmpd="sng" algn="ctr">
                      <a:solidFill>
                        <a:srgbClr val="CBCDD1"/>
                      </a:solidFill>
                      <a:prstDash val="solid"/>
                      <a:round/>
                      <a:headEnd type="none" w="med" len="med"/>
                      <a:tailEnd type="none" w="med" len="med"/>
                    </a:lnR>
                    <a:lnT w="9525" cap="flat" cmpd="sng" algn="ctr">
                      <a:solidFill>
                        <a:srgbClr val="CBCDD1"/>
                      </a:solidFill>
                      <a:prstDash val="solid"/>
                      <a:round/>
                      <a:headEnd type="none" w="med" len="med"/>
                      <a:tailEnd type="none" w="med" len="med"/>
                    </a:lnT>
                    <a:lnB w="9525" cap="flat" cmpd="sng" algn="ctr">
                      <a:solidFill>
                        <a:srgbClr val="CBCDD1"/>
                      </a:solidFill>
                      <a:prstDash val="solid"/>
                      <a:round/>
                      <a:headEnd type="none" w="med" len="med"/>
                      <a:tailEnd type="none" w="med" len="med"/>
                    </a:lnB>
                    <a:solidFill>
                      <a:srgbClr val="E5EFFF"/>
                    </a:solidFill>
                  </a:tcPr>
                </a:tc>
                <a:extLst>
                  <a:ext uri="{0D108BD9-81ED-4DB2-BD59-A6C34878D82A}">
                    <a16:rowId xmlns:a16="http://schemas.microsoft.com/office/drawing/2014/main" val="3977388968"/>
                  </a:ext>
                </a:extLst>
              </a:tr>
            </a:tbl>
          </a:graphicData>
        </a:graphic>
      </p:graphicFrame>
      <p:pic>
        <p:nvPicPr>
          <p:cNvPr id="6" name="图片 5"/>
          <p:cNvPicPr>
            <a:picLocks noChangeAspect="1"/>
          </p:cNvPicPr>
          <p:nvPr/>
        </p:nvPicPr>
        <p:blipFill rotWithShape="1">
          <a:blip r:embed="rId2"/>
          <a:srcRect t="4776"/>
          <a:stretch/>
        </p:blipFill>
        <p:spPr>
          <a:xfrm>
            <a:off x="307975" y="1017236"/>
            <a:ext cx="3862809" cy="2873114"/>
          </a:xfrm>
          <a:prstGeom prst="rect">
            <a:avLst/>
          </a:prstGeom>
        </p:spPr>
      </p:pic>
      <p:sp>
        <p:nvSpPr>
          <p:cNvPr id="7" name="AutoShape 2" descr="image-2024-2-1_14-12-46.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rotWithShape="1">
          <a:blip r:embed="rId3"/>
          <a:srcRect t="4520"/>
          <a:stretch/>
        </p:blipFill>
        <p:spPr>
          <a:xfrm>
            <a:off x="460375" y="3890350"/>
            <a:ext cx="3710409" cy="2737284"/>
          </a:xfrm>
          <a:prstGeom prst="rect">
            <a:avLst/>
          </a:prstGeom>
        </p:spPr>
      </p:pic>
    </p:spTree>
    <p:extLst>
      <p:ext uri="{BB962C8B-B14F-4D97-AF65-F5344CB8AC3E}">
        <p14:creationId xmlns:p14="http://schemas.microsoft.com/office/powerpoint/2010/main" val="324199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a:t>
            </a:r>
            <a:r>
              <a:rPr lang="en-US" altLang="zh-CN" dirty="0" smtClean="0"/>
              <a:t>-</a:t>
            </a:r>
            <a:r>
              <a:rPr lang="zh-CN" altLang="en-US" dirty="0" smtClean="0"/>
              <a:t>数据优化</a:t>
            </a:r>
          </a:p>
        </p:txBody>
      </p:sp>
      <p:graphicFrame>
        <p:nvGraphicFramePr>
          <p:cNvPr id="6" name="表格 5"/>
          <p:cNvGraphicFramePr/>
          <p:nvPr>
            <p:custDataLst>
              <p:tags r:id="rId1"/>
            </p:custDataLst>
            <p:extLst>
              <p:ext uri="{D42A27DB-BD31-4B8C-83A1-F6EECF244321}">
                <p14:modId xmlns:p14="http://schemas.microsoft.com/office/powerpoint/2010/main" val="1884717032"/>
              </p:ext>
            </p:extLst>
          </p:nvPr>
        </p:nvGraphicFramePr>
        <p:xfrm>
          <a:off x="424355" y="822959"/>
          <a:ext cx="7348046" cy="5179822"/>
        </p:xfrm>
        <a:graphic>
          <a:graphicData uri="http://schemas.openxmlformats.org/drawingml/2006/table">
            <a:tbl>
              <a:tblPr firstRow="1" bandRow="1">
                <a:tableStyleId>{5C22544A-7EE6-4342-B048-85BDC9FD1C3A}</a:tableStyleId>
              </a:tblPr>
              <a:tblGrid>
                <a:gridCol w="1818067">
                  <a:extLst>
                    <a:ext uri="{9D8B030D-6E8A-4147-A177-3AD203B41FA5}">
                      <a16:colId xmlns:a16="http://schemas.microsoft.com/office/drawing/2014/main" val="20000"/>
                    </a:ext>
                  </a:extLst>
                </a:gridCol>
                <a:gridCol w="3440054">
                  <a:extLst>
                    <a:ext uri="{9D8B030D-6E8A-4147-A177-3AD203B41FA5}">
                      <a16:colId xmlns:a16="http://schemas.microsoft.com/office/drawing/2014/main" val="20001"/>
                    </a:ext>
                  </a:extLst>
                </a:gridCol>
                <a:gridCol w="2089925">
                  <a:extLst>
                    <a:ext uri="{9D8B030D-6E8A-4147-A177-3AD203B41FA5}">
                      <a16:colId xmlns:a16="http://schemas.microsoft.com/office/drawing/2014/main" val="560081070"/>
                    </a:ext>
                  </a:extLst>
                </a:gridCol>
              </a:tblGrid>
              <a:tr h="321994">
                <a:tc>
                  <a:txBody>
                    <a:bodyPr/>
                    <a:lstStyle/>
                    <a:p>
                      <a:pPr algn="ctr">
                        <a:buNone/>
                      </a:pPr>
                      <a:r>
                        <a:rPr lang="en-US" altLang="zh-CN" sz="1600" dirty="0">
                          <a:solidFill>
                            <a:schemeClr val="tx1"/>
                          </a:solidFill>
                        </a:rPr>
                        <a:t>  </a:t>
                      </a:r>
                      <a:r>
                        <a:rPr lang="zh-CN" altLang="en-US" sz="1600" dirty="0" smtClean="0">
                          <a:solidFill>
                            <a:schemeClr val="tx1"/>
                          </a:solidFill>
                        </a:rPr>
                        <a:t>手段</a:t>
                      </a:r>
                      <a:endParaRPr lang="en-US" altLang="zh-CN" sz="1600" dirty="0">
                        <a:solidFill>
                          <a:schemeClr val="tx1"/>
                        </a:solidFill>
                      </a:endParaRPr>
                    </a:p>
                  </a:txBody>
                  <a:tcPr/>
                </a:tc>
                <a:tc>
                  <a:txBody>
                    <a:bodyPr/>
                    <a:lstStyle/>
                    <a:p>
                      <a:pPr algn="ctr">
                        <a:buNone/>
                      </a:pPr>
                      <a:r>
                        <a:rPr lang="zh-CN" altLang="en-US" sz="1600" dirty="0" smtClean="0">
                          <a:solidFill>
                            <a:schemeClr val="tx1"/>
                          </a:solidFill>
                        </a:rPr>
                        <a:t>解释</a:t>
                      </a:r>
                      <a:endParaRPr lang="zh-CN" altLang="en-US" sz="1600" dirty="0">
                        <a:solidFill>
                          <a:schemeClr val="tx1"/>
                        </a:solidFill>
                      </a:endParaRPr>
                    </a:p>
                  </a:txBody>
                  <a:tcPr/>
                </a:tc>
                <a:tc>
                  <a:txBody>
                    <a:bodyPr/>
                    <a:lstStyle/>
                    <a:p>
                      <a:pPr algn="ctr">
                        <a:buNone/>
                      </a:pPr>
                      <a:r>
                        <a:rPr lang="zh-CN" altLang="en-US" sz="1600" dirty="0" smtClean="0">
                          <a:solidFill>
                            <a:schemeClr val="tx1"/>
                          </a:solidFill>
                        </a:rPr>
                        <a:t>是否考虑</a:t>
                      </a:r>
                      <a:endParaRPr lang="zh-CN" altLang="en-US" sz="1600" dirty="0">
                        <a:solidFill>
                          <a:schemeClr val="tx1"/>
                        </a:solidFill>
                      </a:endParaRPr>
                    </a:p>
                  </a:txBody>
                  <a:tcPr/>
                </a:tc>
                <a:extLst>
                  <a:ext uri="{0D108BD9-81ED-4DB2-BD59-A6C34878D82A}">
                    <a16:rowId xmlns:a16="http://schemas.microsoft.com/office/drawing/2014/main" val="10000"/>
                  </a:ext>
                </a:extLst>
              </a:tr>
              <a:tr h="678216">
                <a:tc>
                  <a:txBody>
                    <a:bodyPr/>
                    <a:lstStyle/>
                    <a:p>
                      <a:pPr algn="ctr">
                        <a:buNone/>
                      </a:pPr>
                      <a:r>
                        <a:rPr lang="zh-CN" altLang="en-US" sz="1600" b="1" i="0" kern="1200" dirty="0" smtClean="0">
                          <a:solidFill>
                            <a:schemeClr val="tx1"/>
                          </a:solidFill>
                          <a:effectLst/>
                          <a:latin typeface="+mn-lt"/>
                          <a:ea typeface="+mn-ea"/>
                          <a:cs typeface="+mn-cs"/>
                        </a:rPr>
                        <a:t>文本清理</a:t>
                      </a:r>
                      <a:endParaRPr lang="zh-CN" altLang="en-US" sz="1600" dirty="0">
                        <a:solidFill>
                          <a:schemeClr val="tx1"/>
                        </a:solidFill>
                        <a:sym typeface="+mn-ea"/>
                      </a:endParaRPr>
                    </a:p>
                  </a:txBody>
                  <a:tcPr/>
                </a:tc>
                <a:tc>
                  <a:txBody>
                    <a:bodyPr/>
                    <a:lstStyle/>
                    <a:p>
                      <a:pPr algn="ctr">
                        <a:buNone/>
                      </a:pPr>
                      <a:r>
                        <a:rPr lang="zh-CN" altLang="en-US" sz="1600" b="0" i="0" kern="1200" dirty="0" smtClean="0">
                          <a:solidFill>
                            <a:schemeClr val="tx1"/>
                          </a:solidFill>
                          <a:effectLst/>
                          <a:latin typeface="+mn-lt"/>
                          <a:ea typeface="+mn-ea"/>
                          <a:cs typeface="+mn-cs"/>
                        </a:rPr>
                        <a:t>规范文本格式，去除特殊字符和不相关信息</a:t>
                      </a:r>
                      <a:endParaRPr lang="zh-CN" altLang="en-US" sz="1600" dirty="0">
                        <a:solidFill>
                          <a:schemeClr val="tx1"/>
                        </a:solidFill>
                      </a:endParaRPr>
                    </a:p>
                  </a:txBody>
                  <a:tcPr/>
                </a:tc>
                <a:tc>
                  <a:txBody>
                    <a:bodyPr/>
                    <a:lstStyle/>
                    <a:p>
                      <a:pPr algn="ctr">
                        <a:buNone/>
                      </a:pPr>
                      <a:r>
                        <a:rPr lang="zh-CN" altLang="en-US" sz="1600" dirty="0" smtClean="0">
                          <a:solidFill>
                            <a:schemeClr val="tx1"/>
                          </a:solidFill>
                        </a:rPr>
                        <a:t>是</a:t>
                      </a:r>
                      <a:endParaRPr lang="zh-CN" altLang="en-US" sz="1600" dirty="0">
                        <a:solidFill>
                          <a:schemeClr val="tx1"/>
                        </a:solidFill>
                      </a:endParaRPr>
                    </a:p>
                  </a:txBody>
                  <a:tcPr/>
                </a:tc>
                <a:extLst>
                  <a:ext uri="{0D108BD9-81ED-4DB2-BD59-A6C34878D82A}">
                    <a16:rowId xmlns:a16="http://schemas.microsoft.com/office/drawing/2014/main" val="10001"/>
                  </a:ext>
                </a:extLst>
              </a:tr>
              <a:tr h="556172">
                <a:tc>
                  <a:txBody>
                    <a:bodyPr/>
                    <a:lstStyle/>
                    <a:p>
                      <a:pPr algn="ctr">
                        <a:buNone/>
                      </a:pPr>
                      <a:r>
                        <a:rPr lang="zh-CN" altLang="en-US" sz="1600" b="1" i="0" kern="1200" dirty="0" smtClean="0">
                          <a:solidFill>
                            <a:schemeClr val="tx1"/>
                          </a:solidFill>
                          <a:effectLst/>
                          <a:latin typeface="+mn-lt"/>
                          <a:ea typeface="+mn-ea"/>
                          <a:cs typeface="+mn-cs"/>
                        </a:rPr>
                        <a:t>实体解析</a:t>
                      </a:r>
                      <a:endParaRPr lang="zh-CN" altLang="en-US" sz="1600" dirty="0">
                        <a:solidFill>
                          <a:schemeClr val="tx1"/>
                        </a:solidFill>
                      </a:endParaRPr>
                    </a:p>
                  </a:txBody>
                  <a:tcPr/>
                </a:tc>
                <a:tc>
                  <a:txBody>
                    <a:bodyPr/>
                    <a:lstStyle/>
                    <a:p>
                      <a:pPr algn="ctr">
                        <a:buNone/>
                      </a:pPr>
                      <a:r>
                        <a:rPr lang="zh-CN" altLang="en-US" sz="1600" b="0" i="0" kern="1200" dirty="0" smtClean="0">
                          <a:solidFill>
                            <a:schemeClr val="tx1"/>
                          </a:solidFill>
                          <a:effectLst/>
                          <a:latin typeface="+mn-lt"/>
                          <a:ea typeface="+mn-ea"/>
                          <a:cs typeface="+mn-cs"/>
                        </a:rPr>
                        <a:t>消除实体和术语的歧义以实现一致的引用。</a:t>
                      </a:r>
                      <a:endParaRPr lang="zh-CN" altLang="en-US" sz="1600" dirty="0">
                        <a:solidFill>
                          <a:schemeClr val="tx1"/>
                        </a:solidFill>
                        <a:sym typeface="+mn-ea"/>
                      </a:endParaRPr>
                    </a:p>
                  </a:txBody>
                  <a:tcPr/>
                </a:tc>
                <a:tc>
                  <a:txBody>
                    <a:bodyPr/>
                    <a:lstStyle/>
                    <a:p>
                      <a:pPr algn="ctr">
                        <a:buNone/>
                      </a:pPr>
                      <a:r>
                        <a:rPr lang="zh-CN" altLang="en-US" sz="1600" dirty="0" smtClean="0">
                          <a:solidFill>
                            <a:schemeClr val="tx1"/>
                          </a:solidFill>
                        </a:rPr>
                        <a:t>是</a:t>
                      </a:r>
                      <a:endParaRPr lang="zh-CN" altLang="en-US" sz="1600" dirty="0">
                        <a:solidFill>
                          <a:schemeClr val="tx1"/>
                        </a:solidFill>
                        <a:sym typeface="+mn-ea"/>
                      </a:endParaRPr>
                    </a:p>
                  </a:txBody>
                  <a:tcPr/>
                </a:tc>
                <a:extLst>
                  <a:ext uri="{0D108BD9-81ED-4DB2-BD59-A6C34878D82A}">
                    <a16:rowId xmlns:a16="http://schemas.microsoft.com/office/drawing/2014/main" val="10002"/>
                  </a:ext>
                </a:extLst>
              </a:tr>
              <a:tr h="477801">
                <a:tc>
                  <a:txBody>
                    <a:bodyPr/>
                    <a:lstStyle/>
                    <a:p>
                      <a:pPr algn="ctr">
                        <a:buNone/>
                      </a:pPr>
                      <a:r>
                        <a:rPr lang="zh-CN" altLang="en-US" sz="1600" b="1" i="0" kern="1200" dirty="0" smtClean="0">
                          <a:solidFill>
                            <a:schemeClr val="tx1"/>
                          </a:solidFill>
                          <a:effectLst/>
                          <a:latin typeface="+mn-lt"/>
                          <a:ea typeface="+mn-ea"/>
                          <a:cs typeface="+mn-cs"/>
                        </a:rPr>
                        <a:t>重复数据删除</a:t>
                      </a:r>
                      <a:endParaRPr lang="zh-CN" altLang="en-US" sz="1600" dirty="0">
                        <a:solidFill>
                          <a:schemeClr val="tx1"/>
                        </a:solidFill>
                      </a:endParaRPr>
                    </a:p>
                  </a:txBody>
                  <a:tcPr/>
                </a:tc>
                <a:tc>
                  <a:txBody>
                    <a:bodyPr/>
                    <a:lstStyle/>
                    <a:p>
                      <a:pPr algn="ctr">
                        <a:buNone/>
                      </a:pPr>
                      <a:r>
                        <a:rPr lang="zh-CN" altLang="en-US" sz="1600" b="0" i="0" kern="1200" dirty="0" smtClean="0">
                          <a:solidFill>
                            <a:schemeClr val="tx1"/>
                          </a:solidFill>
                          <a:effectLst/>
                          <a:latin typeface="+mn-lt"/>
                          <a:ea typeface="+mn-ea"/>
                          <a:cs typeface="+mn-cs"/>
                        </a:rPr>
                        <a:t>删除重复文档或冗余信息</a:t>
                      </a:r>
                      <a:endParaRPr lang="zh-CN" altLang="en-US" sz="1600" dirty="0">
                        <a:solidFill>
                          <a:schemeClr val="tx1"/>
                        </a:solidFill>
                        <a:sym typeface="+mn-ea"/>
                      </a:endParaRPr>
                    </a:p>
                  </a:txBody>
                  <a:tcPr/>
                </a:tc>
                <a:tc>
                  <a:txBody>
                    <a:bodyPr/>
                    <a:lstStyle/>
                    <a:p>
                      <a:pPr algn="ctr">
                        <a:buNone/>
                      </a:pPr>
                      <a:r>
                        <a:rPr lang="zh-CN" altLang="en-US" sz="1600" dirty="0" smtClean="0">
                          <a:solidFill>
                            <a:schemeClr val="tx1"/>
                          </a:solidFill>
                        </a:rPr>
                        <a:t>是</a:t>
                      </a:r>
                      <a:endParaRPr lang="zh-CN" altLang="en-US" sz="1600" dirty="0">
                        <a:solidFill>
                          <a:schemeClr val="tx1"/>
                        </a:solidFill>
                        <a:sym typeface="+mn-ea"/>
                      </a:endParaRPr>
                    </a:p>
                  </a:txBody>
                  <a:tcPr/>
                </a:tc>
                <a:extLst>
                  <a:ext uri="{0D108BD9-81ED-4DB2-BD59-A6C34878D82A}">
                    <a16:rowId xmlns:a16="http://schemas.microsoft.com/office/drawing/2014/main" val="4086397618"/>
                  </a:ext>
                </a:extLst>
              </a:tr>
              <a:tr h="477801">
                <a:tc>
                  <a:txBody>
                    <a:bodyPr/>
                    <a:lstStyle/>
                    <a:p>
                      <a:pPr algn="ctr">
                        <a:buNone/>
                      </a:pPr>
                      <a:r>
                        <a:rPr lang="zh-CN" altLang="en-US" sz="1600" b="1" i="0" kern="1200" dirty="0" smtClean="0">
                          <a:solidFill>
                            <a:schemeClr val="tx1"/>
                          </a:solidFill>
                          <a:effectLst/>
                          <a:latin typeface="+mn-lt"/>
                          <a:ea typeface="+mn-ea"/>
                          <a:cs typeface="+mn-cs"/>
                        </a:rPr>
                        <a:t>文档分割</a:t>
                      </a:r>
                      <a:endParaRPr lang="zh-CN" altLang="en-US" sz="1600" dirty="0">
                        <a:solidFill>
                          <a:schemeClr val="tx1"/>
                        </a:solidFill>
                      </a:endParaRPr>
                    </a:p>
                  </a:txBody>
                  <a:tcPr/>
                </a:tc>
                <a:tc>
                  <a:txBody>
                    <a:bodyPr/>
                    <a:lstStyle/>
                    <a:p>
                      <a:pPr algn="ctr">
                        <a:buNone/>
                      </a:pPr>
                      <a:r>
                        <a:rPr lang="zh-CN" altLang="en-US" sz="1600" b="0" i="0" kern="1200" dirty="0" smtClean="0">
                          <a:solidFill>
                            <a:schemeClr val="tx1"/>
                          </a:solidFill>
                          <a:effectLst/>
                          <a:latin typeface="+mn-lt"/>
                          <a:ea typeface="+mn-ea"/>
                          <a:cs typeface="+mn-cs"/>
                        </a:rPr>
                        <a:t>将长文档分解为可管理的块</a:t>
                      </a:r>
                      <a:endParaRPr lang="zh-CN" altLang="en-US" sz="1600" dirty="0">
                        <a:solidFill>
                          <a:schemeClr val="tx1"/>
                        </a:solidFill>
                        <a:sym typeface="+mn-ea"/>
                      </a:endParaRPr>
                    </a:p>
                  </a:txBody>
                  <a:tcPr/>
                </a:tc>
                <a:tc>
                  <a:txBody>
                    <a:bodyPr/>
                    <a:lstStyle/>
                    <a:p>
                      <a:pPr algn="ctr">
                        <a:buNone/>
                      </a:pPr>
                      <a:r>
                        <a:rPr lang="zh-CN" altLang="en-US" sz="1600" dirty="0" smtClean="0">
                          <a:solidFill>
                            <a:schemeClr val="tx1"/>
                          </a:solidFill>
                          <a:sym typeface="+mn-ea"/>
                        </a:rPr>
                        <a:t>结构化的数据</a:t>
                      </a:r>
                      <a:endParaRPr lang="zh-CN" altLang="en-US" sz="1600" dirty="0">
                        <a:solidFill>
                          <a:schemeClr val="tx1"/>
                        </a:solidFill>
                        <a:sym typeface="+mn-ea"/>
                      </a:endParaRPr>
                    </a:p>
                  </a:txBody>
                  <a:tcPr/>
                </a:tc>
                <a:extLst>
                  <a:ext uri="{0D108BD9-81ED-4DB2-BD59-A6C34878D82A}">
                    <a16:rowId xmlns:a16="http://schemas.microsoft.com/office/drawing/2014/main" val="464830777"/>
                  </a:ext>
                </a:extLst>
              </a:tr>
              <a:tr h="556172">
                <a:tc>
                  <a:txBody>
                    <a:bodyPr/>
                    <a:lstStyle/>
                    <a:p>
                      <a:pPr algn="ctr">
                        <a:buNone/>
                      </a:pPr>
                      <a:r>
                        <a:rPr lang="zh-CN" altLang="en-US" sz="1600" b="1" i="0" kern="1200" dirty="0" smtClean="0">
                          <a:solidFill>
                            <a:schemeClr val="tx1"/>
                          </a:solidFill>
                          <a:effectLst/>
                          <a:latin typeface="+mn-lt"/>
                          <a:ea typeface="+mn-ea"/>
                          <a:cs typeface="+mn-cs"/>
                        </a:rPr>
                        <a:t>特定于领域的注释</a:t>
                      </a:r>
                      <a:endParaRPr lang="zh-CN" altLang="en-US" sz="1600" dirty="0">
                        <a:solidFill>
                          <a:schemeClr val="tx1"/>
                        </a:solidFill>
                      </a:endParaRPr>
                    </a:p>
                  </a:txBody>
                  <a:tcPr/>
                </a:tc>
                <a:tc>
                  <a:txBody>
                    <a:bodyPr/>
                    <a:lstStyle/>
                    <a:p>
                      <a:pPr algn="ctr">
                        <a:buNone/>
                      </a:pPr>
                      <a:r>
                        <a:rPr lang="zh-CN" altLang="en-US" sz="1600" b="0" i="0" kern="1200" dirty="0" smtClean="0">
                          <a:solidFill>
                            <a:schemeClr val="tx1"/>
                          </a:solidFill>
                          <a:effectLst/>
                          <a:latin typeface="+mn-lt"/>
                          <a:ea typeface="+mn-ea"/>
                          <a:cs typeface="+mn-cs"/>
                        </a:rPr>
                        <a:t>使用特定领域的标签或元数据来注释文档</a:t>
                      </a:r>
                      <a:endParaRPr lang="zh-CN" altLang="en-US" sz="1600" dirty="0">
                        <a:solidFill>
                          <a:schemeClr val="tx1"/>
                        </a:solidFill>
                        <a:sym typeface="+mn-ea"/>
                      </a:endParaRPr>
                    </a:p>
                  </a:txBody>
                  <a:tcPr/>
                </a:tc>
                <a:tc>
                  <a:txBody>
                    <a:bodyPr/>
                    <a:lstStyle/>
                    <a:p>
                      <a:pPr algn="ctr">
                        <a:buNone/>
                      </a:pPr>
                      <a:r>
                        <a:rPr lang="zh-CN" altLang="en-US" sz="1600" dirty="0" smtClean="0">
                          <a:solidFill>
                            <a:schemeClr val="tx1"/>
                          </a:solidFill>
                          <a:sym typeface="+mn-ea"/>
                        </a:rPr>
                        <a:t>否</a:t>
                      </a:r>
                      <a:endParaRPr lang="zh-CN" altLang="en-US" sz="1600" dirty="0">
                        <a:solidFill>
                          <a:schemeClr val="tx1"/>
                        </a:solidFill>
                        <a:sym typeface="+mn-ea"/>
                      </a:endParaRPr>
                    </a:p>
                  </a:txBody>
                  <a:tcPr/>
                </a:tc>
                <a:extLst>
                  <a:ext uri="{0D108BD9-81ED-4DB2-BD59-A6C34878D82A}">
                    <a16:rowId xmlns:a16="http://schemas.microsoft.com/office/drawing/2014/main" val="3004198934"/>
                  </a:ext>
                </a:extLst>
              </a:tr>
              <a:tr h="682574">
                <a:tc>
                  <a:txBody>
                    <a:bodyPr/>
                    <a:lstStyle/>
                    <a:p>
                      <a:pPr algn="ctr">
                        <a:buNone/>
                      </a:pPr>
                      <a:r>
                        <a:rPr lang="zh-CN" altLang="en-US" sz="1600" b="1" i="0" kern="1200" dirty="0" smtClean="0">
                          <a:solidFill>
                            <a:schemeClr val="tx1"/>
                          </a:solidFill>
                          <a:effectLst/>
                          <a:latin typeface="+mn-lt"/>
                          <a:ea typeface="+mn-ea"/>
                          <a:cs typeface="+mn-cs"/>
                        </a:rPr>
                        <a:t>数据增强</a:t>
                      </a:r>
                      <a:endParaRPr lang="zh-CN" altLang="en-US" sz="1600" dirty="0">
                        <a:solidFill>
                          <a:schemeClr val="tx1"/>
                        </a:solidFill>
                      </a:endParaRPr>
                    </a:p>
                  </a:txBody>
                  <a:tcPr/>
                </a:tc>
                <a:tc>
                  <a:txBody>
                    <a:bodyPr/>
                    <a:lstStyle/>
                    <a:p>
                      <a:pPr algn="ctr">
                        <a:buNone/>
                      </a:pPr>
                      <a:r>
                        <a:rPr lang="zh-CN" altLang="en-US" sz="1600" b="0" i="0" kern="1200" dirty="0" smtClean="0">
                          <a:solidFill>
                            <a:schemeClr val="tx1"/>
                          </a:solidFill>
                          <a:effectLst/>
                          <a:latin typeface="+mn-lt"/>
                          <a:ea typeface="+mn-ea"/>
                          <a:cs typeface="+mn-cs"/>
                        </a:rPr>
                        <a:t>用同义词、释义甚至其他语言的翻译来增加语料库的多样性</a:t>
                      </a:r>
                      <a:endParaRPr lang="zh-CN" altLang="en-US" sz="1600" dirty="0">
                        <a:solidFill>
                          <a:schemeClr val="tx1"/>
                        </a:solidFill>
                        <a:sym typeface="+mn-ea"/>
                      </a:endParaRPr>
                    </a:p>
                  </a:txBody>
                  <a:tcPr/>
                </a:tc>
                <a:tc>
                  <a:txBody>
                    <a:bodyPr/>
                    <a:lstStyle/>
                    <a:p>
                      <a:pPr algn="ctr">
                        <a:buNone/>
                      </a:pPr>
                      <a:r>
                        <a:rPr lang="zh-CN" altLang="en-US" sz="1600" dirty="0" smtClean="0">
                          <a:solidFill>
                            <a:schemeClr val="tx1"/>
                          </a:solidFill>
                          <a:sym typeface="+mn-ea"/>
                        </a:rPr>
                        <a:t>是</a:t>
                      </a:r>
                      <a:endParaRPr lang="zh-CN" altLang="en-US" sz="1600" dirty="0">
                        <a:solidFill>
                          <a:schemeClr val="tx1"/>
                        </a:solidFill>
                        <a:sym typeface="+mn-ea"/>
                      </a:endParaRPr>
                    </a:p>
                  </a:txBody>
                  <a:tcPr/>
                </a:tc>
                <a:extLst>
                  <a:ext uri="{0D108BD9-81ED-4DB2-BD59-A6C34878D82A}">
                    <a16:rowId xmlns:a16="http://schemas.microsoft.com/office/drawing/2014/main" val="3873891396"/>
                  </a:ext>
                </a:extLst>
              </a:tr>
              <a:tr h="682574">
                <a:tc>
                  <a:txBody>
                    <a:bodyPr/>
                    <a:lstStyle/>
                    <a:p>
                      <a:pPr algn="ctr">
                        <a:buNone/>
                      </a:pPr>
                      <a:r>
                        <a:rPr lang="zh-CN" altLang="en-US" sz="1600" b="1" i="0" kern="1200" dirty="0" smtClean="0">
                          <a:solidFill>
                            <a:srgbClr val="FF0000"/>
                          </a:solidFill>
                          <a:effectLst/>
                          <a:latin typeface="+mn-lt"/>
                          <a:ea typeface="+mn-ea"/>
                          <a:cs typeface="+mn-cs"/>
                        </a:rPr>
                        <a:t>层次结构和关系</a:t>
                      </a:r>
                      <a:endParaRPr lang="zh-CN" altLang="en-US" sz="1600" dirty="0">
                        <a:solidFill>
                          <a:srgbClr val="FF0000"/>
                        </a:solidFill>
                      </a:endParaRPr>
                    </a:p>
                  </a:txBody>
                  <a:tcPr/>
                </a:tc>
                <a:tc>
                  <a:txBody>
                    <a:bodyPr/>
                    <a:lstStyle/>
                    <a:p>
                      <a:pPr algn="ctr">
                        <a:buNone/>
                      </a:pPr>
                      <a:r>
                        <a:rPr lang="zh-CN" altLang="en-US" sz="1600" b="0" i="0" kern="1200" dirty="0" smtClean="0">
                          <a:solidFill>
                            <a:schemeClr val="tx1"/>
                          </a:solidFill>
                          <a:effectLst/>
                          <a:latin typeface="+mn-lt"/>
                          <a:ea typeface="+mn-ea"/>
                          <a:cs typeface="+mn-cs"/>
                        </a:rPr>
                        <a:t>识别文档之间的父子或兄弟关系，以提高上下文理解</a:t>
                      </a:r>
                      <a:endParaRPr lang="zh-CN" altLang="en-US" sz="1600" dirty="0">
                        <a:solidFill>
                          <a:schemeClr val="tx1"/>
                        </a:solidFill>
                        <a:sym typeface="+mn-ea"/>
                      </a:endParaRPr>
                    </a:p>
                  </a:txBody>
                  <a:tcPr/>
                </a:tc>
                <a:tc>
                  <a:txBody>
                    <a:bodyPr/>
                    <a:lstStyle/>
                    <a:p>
                      <a:pPr algn="ctr">
                        <a:buNone/>
                      </a:pPr>
                      <a:r>
                        <a:rPr lang="zh-CN" altLang="en-US" sz="1600" dirty="0" smtClean="0">
                          <a:solidFill>
                            <a:schemeClr val="tx1"/>
                          </a:solidFill>
                          <a:sym typeface="+mn-ea"/>
                        </a:rPr>
                        <a:t>否</a:t>
                      </a:r>
                      <a:endParaRPr lang="zh-CN" altLang="en-US" sz="1600" dirty="0">
                        <a:solidFill>
                          <a:schemeClr val="tx1"/>
                        </a:solidFill>
                        <a:sym typeface="+mn-ea"/>
                      </a:endParaRPr>
                    </a:p>
                  </a:txBody>
                  <a:tcPr/>
                </a:tc>
                <a:extLst>
                  <a:ext uri="{0D108BD9-81ED-4DB2-BD59-A6C34878D82A}">
                    <a16:rowId xmlns:a16="http://schemas.microsoft.com/office/drawing/2014/main" val="1451219836"/>
                  </a:ext>
                </a:extLst>
              </a:tr>
              <a:tr h="343668">
                <a:tc>
                  <a:txBody>
                    <a:bodyPr/>
                    <a:lstStyle/>
                    <a:p>
                      <a:pPr algn="ctr">
                        <a:buNone/>
                      </a:pPr>
                      <a:r>
                        <a:rPr lang="zh-CN" altLang="en-US" sz="1600" b="1" i="0" kern="1200" dirty="0" smtClean="0">
                          <a:solidFill>
                            <a:schemeClr val="tx1"/>
                          </a:solidFill>
                          <a:effectLst/>
                          <a:latin typeface="+mn-lt"/>
                          <a:ea typeface="+mn-ea"/>
                          <a:cs typeface="+mn-cs"/>
                        </a:rPr>
                        <a:t>用户反馈循环</a:t>
                      </a:r>
                      <a:endParaRPr lang="zh-CN" altLang="en-US" sz="1600" dirty="0">
                        <a:solidFill>
                          <a:schemeClr val="tx1"/>
                        </a:solidFill>
                      </a:endParaRPr>
                    </a:p>
                  </a:txBody>
                  <a:tcPr/>
                </a:tc>
                <a:tc>
                  <a:txBody>
                    <a:bodyPr/>
                    <a:lstStyle/>
                    <a:p>
                      <a:pPr algn="ctr">
                        <a:buNone/>
                      </a:pPr>
                      <a:r>
                        <a:rPr lang="en-US" altLang="zh-CN" sz="1600" dirty="0" smtClean="0">
                          <a:solidFill>
                            <a:schemeClr val="tx1"/>
                          </a:solidFill>
                          <a:sym typeface="+mn-ea"/>
                        </a:rPr>
                        <a:t>-</a:t>
                      </a:r>
                      <a:endParaRPr lang="zh-CN" altLang="en-US" sz="1600" dirty="0">
                        <a:solidFill>
                          <a:schemeClr val="tx1"/>
                        </a:solidFill>
                        <a:sym typeface="+mn-ea"/>
                      </a:endParaRPr>
                    </a:p>
                  </a:txBody>
                  <a:tcPr/>
                </a:tc>
                <a:tc>
                  <a:txBody>
                    <a:bodyPr/>
                    <a:lstStyle/>
                    <a:p>
                      <a:pPr algn="ctr">
                        <a:buNone/>
                      </a:pPr>
                      <a:endParaRPr lang="zh-CN" altLang="en-US" sz="1600" dirty="0">
                        <a:solidFill>
                          <a:schemeClr val="tx1"/>
                        </a:solidFill>
                        <a:sym typeface="+mn-ea"/>
                      </a:endParaRPr>
                    </a:p>
                  </a:txBody>
                  <a:tcPr/>
                </a:tc>
                <a:extLst>
                  <a:ext uri="{0D108BD9-81ED-4DB2-BD59-A6C34878D82A}">
                    <a16:rowId xmlns:a16="http://schemas.microsoft.com/office/drawing/2014/main" val="3946640335"/>
                  </a:ext>
                </a:extLst>
              </a:tr>
              <a:tr h="343668">
                <a:tc>
                  <a:txBody>
                    <a:bodyPr/>
                    <a:lstStyle/>
                    <a:p>
                      <a:pPr algn="ctr">
                        <a:buNone/>
                      </a:pPr>
                      <a:r>
                        <a:rPr lang="zh-CN" altLang="en-US" sz="1600" b="1" i="0" kern="1200" dirty="0" smtClean="0">
                          <a:solidFill>
                            <a:schemeClr val="tx1"/>
                          </a:solidFill>
                          <a:effectLst/>
                          <a:latin typeface="+mn-lt"/>
                          <a:ea typeface="+mn-ea"/>
                          <a:cs typeface="+mn-cs"/>
                        </a:rPr>
                        <a:t>时间敏感数据</a:t>
                      </a:r>
                      <a:endParaRPr lang="zh-CN" altLang="en-US" sz="1600" dirty="0">
                        <a:solidFill>
                          <a:schemeClr val="tx1"/>
                        </a:solidFill>
                      </a:endParaRPr>
                    </a:p>
                  </a:txBody>
                  <a:tcPr/>
                </a:tc>
                <a:tc>
                  <a:txBody>
                    <a:bodyPr/>
                    <a:lstStyle/>
                    <a:p>
                      <a:pPr algn="ctr">
                        <a:buNone/>
                      </a:pPr>
                      <a:r>
                        <a:rPr lang="en-US" altLang="zh-CN" sz="1600" dirty="0" smtClean="0">
                          <a:solidFill>
                            <a:schemeClr val="tx1"/>
                          </a:solidFill>
                          <a:sym typeface="+mn-ea"/>
                        </a:rPr>
                        <a:t>-</a:t>
                      </a:r>
                      <a:endParaRPr lang="zh-CN" altLang="en-US" sz="1600" dirty="0">
                        <a:solidFill>
                          <a:schemeClr val="tx1"/>
                        </a:solidFill>
                        <a:sym typeface="+mn-ea"/>
                      </a:endParaRPr>
                    </a:p>
                  </a:txBody>
                  <a:tcPr/>
                </a:tc>
                <a:tc>
                  <a:txBody>
                    <a:bodyPr/>
                    <a:lstStyle/>
                    <a:p>
                      <a:pPr algn="ctr">
                        <a:buNone/>
                      </a:pPr>
                      <a:endParaRPr lang="zh-CN" altLang="en-US" sz="1600" dirty="0">
                        <a:solidFill>
                          <a:schemeClr val="tx1"/>
                        </a:solidFill>
                        <a:sym typeface="+mn-ea"/>
                      </a:endParaRPr>
                    </a:p>
                  </a:txBody>
                  <a:tcPr/>
                </a:tc>
                <a:extLst>
                  <a:ext uri="{0D108BD9-81ED-4DB2-BD59-A6C34878D82A}">
                    <a16:rowId xmlns:a16="http://schemas.microsoft.com/office/drawing/2014/main" val="3939023130"/>
                  </a:ext>
                </a:extLst>
              </a:tr>
            </a:tbl>
          </a:graphicData>
        </a:graphic>
      </p:graphicFrame>
      <p:sp>
        <p:nvSpPr>
          <p:cNvPr id="3" name="AutoShape 2" descr="https://km.glodon.com/download/attachments/426327270/image-2024-4-28_16-16-35.png?version=1&amp;modificationDate=1714292196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mage-2024-4-28_16-16-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8055033" y="939337"/>
            <a:ext cx="3810689" cy="2189278"/>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4116976929"/>
              </p:ext>
            </p:extLst>
          </p:nvPr>
        </p:nvGraphicFramePr>
        <p:xfrm>
          <a:off x="8113222" y="3333403"/>
          <a:ext cx="3981796" cy="1158240"/>
        </p:xfrm>
        <a:graphic>
          <a:graphicData uri="http://schemas.openxmlformats.org/drawingml/2006/table">
            <a:tbl>
              <a:tblPr firstRow="1" bandRow="1">
                <a:tableStyleId>{5C22544A-7EE6-4342-B048-85BDC9FD1C3A}</a:tableStyleId>
              </a:tblPr>
              <a:tblGrid>
                <a:gridCol w="3981796">
                  <a:extLst>
                    <a:ext uri="{9D8B030D-6E8A-4147-A177-3AD203B41FA5}">
                      <a16:colId xmlns:a16="http://schemas.microsoft.com/office/drawing/2014/main" val="3250723790"/>
                    </a:ext>
                  </a:extLst>
                </a:gridCol>
              </a:tblGrid>
              <a:tr h="228369">
                <a:tc>
                  <a:txBody>
                    <a:bodyPr/>
                    <a:lstStyle/>
                    <a:p>
                      <a:r>
                        <a:rPr lang="zh-CN" altLang="en-US" sz="1600" b="1" i="0" kern="1200" dirty="0" smtClean="0">
                          <a:solidFill>
                            <a:schemeClr val="lt1"/>
                          </a:solidFill>
                          <a:effectLst/>
                          <a:latin typeface="+mn-lt"/>
                          <a:ea typeface="+mn-ea"/>
                          <a:cs typeface="+mn-cs"/>
                        </a:rPr>
                        <a:t>停车数量</a:t>
                      </a:r>
                      <a:r>
                        <a:rPr lang="en-US" altLang="zh-CN" sz="1600" b="1" i="0" kern="1200" dirty="0" smtClean="0">
                          <a:solidFill>
                            <a:schemeClr val="lt1"/>
                          </a:solidFill>
                          <a:effectLst/>
                          <a:latin typeface="+mn-lt"/>
                          <a:ea typeface="+mn-ea"/>
                          <a:cs typeface="+mn-cs"/>
                        </a:rPr>
                        <a:t>30</a:t>
                      </a:r>
                      <a:r>
                        <a:rPr lang="zh-CN" altLang="en-US" sz="1600" b="1" i="0" kern="1200" dirty="0" smtClean="0">
                          <a:solidFill>
                            <a:schemeClr val="lt1"/>
                          </a:solidFill>
                          <a:effectLst/>
                          <a:latin typeface="+mn-lt"/>
                          <a:ea typeface="+mn-ea"/>
                          <a:cs typeface="+mn-cs"/>
                        </a:rPr>
                        <a:t>辆的地下汽车库无法设置汽车坡道怎么办？</a:t>
                      </a:r>
                      <a:endParaRPr lang="zh-CN" altLang="en-US" sz="1600" dirty="0"/>
                    </a:p>
                  </a:txBody>
                  <a:tcPr/>
                </a:tc>
                <a:extLst>
                  <a:ext uri="{0D108BD9-81ED-4DB2-BD59-A6C34878D82A}">
                    <a16:rowId xmlns:a16="http://schemas.microsoft.com/office/drawing/2014/main" val="1559201378"/>
                  </a:ext>
                </a:extLst>
              </a:tr>
              <a:tr h="228369">
                <a:tc>
                  <a:txBody>
                    <a:bodyPr/>
                    <a:lstStyle/>
                    <a:p>
                      <a:r>
                        <a:rPr lang="zh-CN" altLang="en-US" sz="1600" b="1" i="0" kern="1200" dirty="0" smtClean="0">
                          <a:solidFill>
                            <a:schemeClr val="dk1"/>
                          </a:solidFill>
                          <a:effectLst/>
                          <a:latin typeface="+mn-lt"/>
                          <a:ea typeface="+mn-ea"/>
                          <a:cs typeface="+mn-cs"/>
                        </a:rPr>
                        <a:t>停车数量</a:t>
                      </a:r>
                      <a:r>
                        <a:rPr lang="en-US" altLang="zh-CN" sz="1600" b="1" i="0" kern="1200" dirty="0" smtClean="0">
                          <a:solidFill>
                            <a:schemeClr val="dk1"/>
                          </a:solidFill>
                          <a:effectLst/>
                          <a:latin typeface="+mn-lt"/>
                          <a:ea typeface="+mn-ea"/>
                          <a:cs typeface="+mn-cs"/>
                        </a:rPr>
                        <a:t>30</a:t>
                      </a:r>
                      <a:r>
                        <a:rPr lang="zh-CN" altLang="en-US" sz="1600" b="1" i="0" kern="1200" dirty="0" smtClean="0">
                          <a:solidFill>
                            <a:schemeClr val="dk1"/>
                          </a:solidFill>
                          <a:effectLst/>
                          <a:latin typeface="+mn-lt"/>
                          <a:ea typeface="+mn-ea"/>
                          <a:cs typeface="+mn-cs"/>
                        </a:rPr>
                        <a:t>辆的地下汽车库无法设置汽车坡道</a:t>
                      </a:r>
                      <a:r>
                        <a:rPr lang="en-US" altLang="zh-CN" sz="1600" b="1" i="0" kern="1200" dirty="0" smtClean="0">
                          <a:solidFill>
                            <a:schemeClr val="dk1"/>
                          </a:solidFill>
                          <a:effectLst/>
                          <a:latin typeface="+mn-lt"/>
                          <a:ea typeface="+mn-ea"/>
                          <a:cs typeface="+mn-cs"/>
                        </a:rPr>
                        <a:t>(</a:t>
                      </a:r>
                      <a:r>
                        <a:rPr lang="zh-CN" altLang="en-US" sz="1600" b="1" i="0" kern="1200" dirty="0" smtClean="0">
                          <a:solidFill>
                            <a:schemeClr val="dk1"/>
                          </a:solidFill>
                          <a:effectLst/>
                          <a:latin typeface="+mn-lt"/>
                          <a:ea typeface="+mn-ea"/>
                          <a:cs typeface="+mn-cs"/>
                        </a:rPr>
                        <a:t>汽车疏散出口</a:t>
                      </a:r>
                      <a:r>
                        <a:rPr lang="en-US" altLang="zh-CN" sz="1600" b="1" i="0" kern="1200" dirty="0" smtClean="0">
                          <a:solidFill>
                            <a:schemeClr val="dk1"/>
                          </a:solidFill>
                          <a:effectLst/>
                          <a:latin typeface="+mn-lt"/>
                          <a:ea typeface="+mn-ea"/>
                          <a:cs typeface="+mn-cs"/>
                        </a:rPr>
                        <a:t>)</a:t>
                      </a:r>
                      <a:r>
                        <a:rPr lang="zh-CN" altLang="en-US" sz="1600" b="1" i="0" kern="1200" dirty="0" smtClean="0">
                          <a:solidFill>
                            <a:schemeClr val="dk1"/>
                          </a:solidFill>
                          <a:effectLst/>
                          <a:latin typeface="+mn-lt"/>
                          <a:ea typeface="+mn-ea"/>
                          <a:cs typeface="+mn-cs"/>
                        </a:rPr>
                        <a:t>怎么办？</a:t>
                      </a:r>
                      <a:endParaRPr lang="zh-CN" altLang="en-US" sz="1600" dirty="0"/>
                    </a:p>
                  </a:txBody>
                  <a:tcPr/>
                </a:tc>
                <a:extLst>
                  <a:ext uri="{0D108BD9-81ED-4DB2-BD59-A6C34878D82A}">
                    <a16:rowId xmlns:a16="http://schemas.microsoft.com/office/drawing/2014/main" val="3701379627"/>
                  </a:ext>
                </a:extLst>
              </a:tr>
            </a:tbl>
          </a:graphicData>
        </a:graphic>
      </p:graphicFrame>
      <p:sp>
        <p:nvSpPr>
          <p:cNvPr id="9" name="矩形 8"/>
          <p:cNvSpPr/>
          <p:nvPr/>
        </p:nvSpPr>
        <p:spPr>
          <a:xfrm>
            <a:off x="8517806" y="4973382"/>
            <a:ext cx="2621230" cy="369332"/>
          </a:xfrm>
          <a:prstGeom prst="rect">
            <a:avLst/>
          </a:prstGeom>
        </p:spPr>
        <p:txBody>
          <a:bodyPr wrap="none">
            <a:spAutoFit/>
          </a:bodyPr>
          <a:lstStyle/>
          <a:p>
            <a:pPr algn="ctr">
              <a:buNone/>
            </a:pPr>
            <a:r>
              <a:rPr lang="zh-CN" altLang="en-US" dirty="0">
                <a:solidFill>
                  <a:srgbClr val="FF0000"/>
                </a:solidFill>
                <a:sym typeface="+mn-ea"/>
              </a:rPr>
              <a:t>设计</a:t>
            </a:r>
            <a:r>
              <a:rPr lang="en-US" altLang="zh-CN" dirty="0" smtClean="0">
                <a:solidFill>
                  <a:srgbClr val="FF0000"/>
                </a:solidFill>
                <a:sym typeface="+mn-ea"/>
              </a:rPr>
              <a:t>top3</a:t>
            </a:r>
            <a:r>
              <a:rPr lang="zh-CN" altLang="en-US" dirty="0" smtClean="0">
                <a:solidFill>
                  <a:srgbClr val="FF0000"/>
                </a:solidFill>
                <a:sym typeface="+mn-ea"/>
              </a:rPr>
              <a:t>召回可达到</a:t>
            </a:r>
            <a:r>
              <a:rPr lang="en-US" altLang="zh-CN" dirty="0" smtClean="0">
                <a:solidFill>
                  <a:srgbClr val="FF0000"/>
                </a:solidFill>
                <a:sym typeface="+mn-ea"/>
              </a:rPr>
              <a:t>90%</a:t>
            </a:r>
            <a:endParaRPr lang="zh-CN" altLang="en-US" dirty="0">
              <a:solidFill>
                <a:srgbClr val="FF0000"/>
              </a:solidFill>
              <a:sym typeface="+mn-ea"/>
            </a:endParaRPr>
          </a:p>
        </p:txBody>
      </p:sp>
    </p:spTree>
    <p:extLst>
      <p:ext uri="{BB962C8B-B14F-4D97-AF65-F5344CB8AC3E}">
        <p14:creationId xmlns:p14="http://schemas.microsoft.com/office/powerpoint/2010/main" val="428149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856363" y="86456"/>
            <a:ext cx="9446705" cy="579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t>优化</a:t>
            </a:r>
            <a:r>
              <a:rPr lang="en-US" altLang="zh-CN" dirty="0"/>
              <a:t>-</a:t>
            </a:r>
            <a:r>
              <a:rPr lang="zh-CN" altLang="en-US" dirty="0" smtClean="0"/>
              <a:t>结构化数据</a:t>
            </a:r>
            <a:endParaRPr lang="zh-CN" altLang="en-US" dirty="0"/>
          </a:p>
        </p:txBody>
      </p:sp>
      <p:sp>
        <p:nvSpPr>
          <p:cNvPr id="11" name="矩形 10"/>
          <p:cNvSpPr/>
          <p:nvPr/>
        </p:nvSpPr>
        <p:spPr>
          <a:xfrm>
            <a:off x="2271594" y="941024"/>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树</a:t>
            </a:r>
            <a:r>
              <a:rPr lang="zh-CN" altLang="en-US" dirty="0" smtClean="0">
                <a:latin typeface="微软雅黑" panose="020B0503020204020204" pitchFamily="34" charset="-122"/>
                <a:ea typeface="微软雅黑" panose="020B0503020204020204" pitchFamily="34" charset="-122"/>
              </a:rPr>
              <a:t>索引</a:t>
            </a:r>
            <a:endParaRPr lang="zh-CN" altLang="en-US" b="0" i="0" dirty="0">
              <a:effectLst/>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97" y="1310356"/>
            <a:ext cx="4172159" cy="3386335"/>
          </a:xfrm>
          <a:prstGeom prst="rect">
            <a:avLst/>
          </a:prstGeom>
        </p:spPr>
      </p:pic>
      <p:sp>
        <p:nvSpPr>
          <p:cNvPr id="16" name="文本框 15"/>
          <p:cNvSpPr txBox="1"/>
          <p:nvPr/>
        </p:nvSpPr>
        <p:spPr>
          <a:xfrm>
            <a:off x="7855524" y="1588620"/>
            <a:ext cx="1363287" cy="369332"/>
          </a:xfrm>
          <a:prstGeom prst="rect">
            <a:avLst/>
          </a:prstGeom>
          <a:solidFill>
            <a:schemeClr val="accent1"/>
          </a:solidFill>
          <a:ln>
            <a:solidFill>
              <a:schemeClr val="tx2"/>
            </a:solidFill>
          </a:ln>
        </p:spPr>
        <p:txBody>
          <a:bodyPr wrap="square" rtlCol="0">
            <a:spAutoFit/>
          </a:bodyPr>
          <a:lstStyle/>
          <a:p>
            <a:pPr algn="ctr"/>
            <a:r>
              <a:rPr lang="en-US" altLang="zh-CN" dirty="0" smtClean="0"/>
              <a:t>5.1</a:t>
            </a:r>
            <a:endParaRPr lang="zh-CN" altLang="en-US" dirty="0"/>
          </a:p>
        </p:txBody>
      </p:sp>
      <p:sp>
        <p:nvSpPr>
          <p:cNvPr id="17" name="文本框 16"/>
          <p:cNvSpPr txBox="1"/>
          <p:nvPr/>
        </p:nvSpPr>
        <p:spPr>
          <a:xfrm>
            <a:off x="5973185" y="3087386"/>
            <a:ext cx="1363287" cy="369332"/>
          </a:xfrm>
          <a:prstGeom prst="rect">
            <a:avLst/>
          </a:prstGeom>
          <a:solidFill>
            <a:schemeClr val="accent1"/>
          </a:solidFill>
          <a:ln>
            <a:solidFill>
              <a:schemeClr val="tx2"/>
            </a:solidFill>
          </a:ln>
        </p:spPr>
        <p:txBody>
          <a:bodyPr wrap="square" rtlCol="0">
            <a:spAutoFit/>
          </a:bodyPr>
          <a:lstStyle/>
          <a:p>
            <a:pPr algn="ctr"/>
            <a:r>
              <a:rPr lang="en-US" altLang="zh-CN" dirty="0" smtClean="0"/>
              <a:t>5.1.1</a:t>
            </a:r>
            <a:endParaRPr lang="zh-CN" altLang="en-US" dirty="0"/>
          </a:p>
        </p:txBody>
      </p:sp>
      <p:sp>
        <p:nvSpPr>
          <p:cNvPr id="19" name="文本框 18"/>
          <p:cNvSpPr txBox="1"/>
          <p:nvPr/>
        </p:nvSpPr>
        <p:spPr>
          <a:xfrm>
            <a:off x="7855526" y="3087386"/>
            <a:ext cx="1363287" cy="369332"/>
          </a:xfrm>
          <a:prstGeom prst="rect">
            <a:avLst/>
          </a:prstGeom>
          <a:solidFill>
            <a:schemeClr val="accent1"/>
          </a:solidFill>
          <a:ln>
            <a:solidFill>
              <a:schemeClr val="tx2"/>
            </a:solidFill>
          </a:ln>
        </p:spPr>
        <p:txBody>
          <a:bodyPr wrap="square" rtlCol="0">
            <a:spAutoFit/>
          </a:bodyPr>
          <a:lstStyle/>
          <a:p>
            <a:pPr algn="ctr"/>
            <a:r>
              <a:rPr lang="en-US" altLang="zh-CN" dirty="0" smtClean="0"/>
              <a:t>5.1.2</a:t>
            </a:r>
            <a:endParaRPr lang="zh-CN" altLang="en-US" dirty="0"/>
          </a:p>
        </p:txBody>
      </p:sp>
      <p:sp>
        <p:nvSpPr>
          <p:cNvPr id="20" name="文本框 19"/>
          <p:cNvSpPr txBox="1"/>
          <p:nvPr/>
        </p:nvSpPr>
        <p:spPr>
          <a:xfrm>
            <a:off x="9737867" y="3087386"/>
            <a:ext cx="1363287" cy="369332"/>
          </a:xfrm>
          <a:prstGeom prst="rect">
            <a:avLst/>
          </a:prstGeom>
          <a:solidFill>
            <a:schemeClr val="accent1"/>
          </a:solidFill>
          <a:ln>
            <a:solidFill>
              <a:schemeClr val="tx2"/>
            </a:solidFill>
          </a:ln>
        </p:spPr>
        <p:txBody>
          <a:bodyPr wrap="square" rtlCol="0">
            <a:spAutoFit/>
          </a:bodyPr>
          <a:lstStyle/>
          <a:p>
            <a:pPr algn="ctr"/>
            <a:r>
              <a:rPr lang="en-US" altLang="zh-CN" dirty="0" smtClean="0"/>
              <a:t>5.1.3</a:t>
            </a:r>
            <a:endParaRPr lang="zh-CN" altLang="en-US" dirty="0"/>
          </a:p>
        </p:txBody>
      </p:sp>
      <p:cxnSp>
        <p:nvCxnSpPr>
          <p:cNvPr id="23" name="直接箭头连接符 22"/>
          <p:cNvCxnSpPr/>
          <p:nvPr/>
        </p:nvCxnSpPr>
        <p:spPr>
          <a:xfrm flipH="1">
            <a:off x="6991004" y="2086496"/>
            <a:ext cx="731520" cy="7148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直接箭头连接符 24"/>
          <p:cNvCxnSpPr/>
          <p:nvPr/>
        </p:nvCxnSpPr>
        <p:spPr>
          <a:xfrm>
            <a:off x="8537168" y="2086496"/>
            <a:ext cx="0" cy="8728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直接箭头连接符 26"/>
          <p:cNvCxnSpPr/>
          <p:nvPr/>
        </p:nvCxnSpPr>
        <p:spPr>
          <a:xfrm>
            <a:off x="9393382" y="2086496"/>
            <a:ext cx="801621" cy="7148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8" name="矩形 27"/>
          <p:cNvSpPr/>
          <p:nvPr/>
        </p:nvSpPr>
        <p:spPr>
          <a:xfrm>
            <a:off x="6882387" y="941024"/>
            <a:ext cx="3877985"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将数据形成父子关系，应对召回不全</a:t>
            </a:r>
            <a:endParaRPr lang="zh-CN" altLang="en-US" b="0" i="0" dirty="0">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708100" y="3584772"/>
            <a:ext cx="5845810" cy="2853384"/>
          </a:xfrm>
          <a:prstGeom prst="rect">
            <a:avLst/>
          </a:prstGeom>
        </p:spPr>
      </p:pic>
    </p:spTree>
    <p:extLst>
      <p:ext uri="{BB962C8B-B14F-4D97-AF65-F5344CB8AC3E}">
        <p14:creationId xmlns:p14="http://schemas.microsoft.com/office/powerpoint/2010/main" val="36047341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RkNzZlMDBmNTQzOTk2YTI2MDA3ZWQ2ZWU3OGMzYjIifQ=="/>
</p:tagLst>
</file>

<file path=ppt/tags/tag10.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1.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2.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3.xml><?xml version="1.0" encoding="utf-8"?>
<p:tagLst xmlns:a="http://schemas.openxmlformats.org/drawingml/2006/main" xmlns:r="http://schemas.openxmlformats.org/officeDocument/2006/relationships" xmlns:p="http://schemas.openxmlformats.org/presentationml/2006/main">
  <p:tag name="TABLE_ENDDRAG_ORIGIN_RECT" val="773*256"/>
  <p:tag name="TABLE_ENDDRAG_RECT" val="103*135*773*256"/>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773*256"/>
  <p:tag name="TABLE_ENDDRAG_RECT" val="103*135*773*256"/>
</p:tagLst>
</file>

<file path=ppt/tags/tag5.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7.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8.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9.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3842</TotalTime>
  <Words>2149</Words>
  <Application>Microsoft Office PowerPoint</Application>
  <PresentationFormat>宽屏</PresentationFormat>
  <Paragraphs>458</Paragraphs>
  <Slides>20</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-apple-system</vt:lpstr>
      <vt:lpstr>PingFang-SC-Regular</vt:lpstr>
      <vt:lpstr>system-ui</vt:lpstr>
      <vt:lpstr>等线</vt:lpstr>
      <vt:lpstr>等线 Light</vt:lpstr>
      <vt:lpstr>宋体</vt:lpstr>
      <vt:lpstr>微软雅黑</vt:lpstr>
      <vt:lpstr>Arial</vt:lpstr>
      <vt:lpstr>Consolas</vt:lpstr>
      <vt:lpstr>Office 主题​​</vt:lpstr>
      <vt:lpstr>PowerPoint 演示文稿</vt:lpstr>
      <vt:lpstr>法律法规知识库</vt:lpstr>
      <vt:lpstr>法律法规知识库</vt:lpstr>
      <vt:lpstr>法律法规知识库</vt:lpstr>
      <vt:lpstr>规范知识库</vt:lpstr>
      <vt:lpstr>规范知识库</vt:lpstr>
      <vt:lpstr>规范知识库</vt:lpstr>
      <vt:lpstr>优化-数据优化</vt:lpstr>
      <vt:lpstr>PowerPoint 演示文稿</vt:lpstr>
      <vt:lpstr>优化-表征优化</vt:lpstr>
      <vt:lpstr>优化-表征优化</vt:lpstr>
      <vt:lpstr>优化-检索优化</vt:lpstr>
      <vt:lpstr>1、假设提问与生成摘要</vt:lpstr>
      <vt:lpstr>2、混合检索/重新排序</vt:lpstr>
      <vt:lpstr>4、HyDE(Hypothetical Document Embeddings)</vt:lpstr>
      <vt:lpstr>5、结果</vt:lpstr>
      <vt:lpstr>5、结果</vt:lpstr>
      <vt:lpstr>6、设计术语问题</vt:lpstr>
      <vt:lpstr>6、设计术语问题</vt:lpstr>
      <vt:lpstr>6、设计术语问题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孔少洋(10038007)</dc:creator>
  <cp:lastModifiedBy>卞晨亮(10070424)</cp:lastModifiedBy>
  <cp:revision>107</cp:revision>
  <dcterms:created xsi:type="dcterms:W3CDTF">2023-06-02T10:03:00Z</dcterms:created>
  <dcterms:modified xsi:type="dcterms:W3CDTF">2024-05-15T02:27:27Z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69D3577FADF946F9A7076F71B194CECD_12</vt:lpwstr>
  </property>
  <property fmtid="{D5CDD505-2E9C-101B-9397-08002B2CF9AE}" pid="3" name="KSOProductBuildVer">
    <vt:lpwstr>2052-12.1.0.16729</vt:lpwstr>
  </property>
</Properties>
</file>