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69"/>
  </p:notesMasterIdLst>
  <p:handoutMasterIdLst>
    <p:handoutMasterId r:id="rId70"/>
  </p:handoutMasterIdLst>
  <p:sldIdLst>
    <p:sldId id="309" r:id="rId3"/>
    <p:sldId id="310" r:id="rId4"/>
    <p:sldId id="367" r:id="rId5"/>
    <p:sldId id="328" r:id="rId6"/>
    <p:sldId id="329" r:id="rId7"/>
    <p:sldId id="330" r:id="rId8"/>
    <p:sldId id="256" r:id="rId9"/>
    <p:sldId id="331" r:id="rId10"/>
    <p:sldId id="333" r:id="rId11"/>
    <p:sldId id="332" r:id="rId12"/>
    <p:sldId id="334" r:id="rId13"/>
    <p:sldId id="413" r:id="rId14"/>
    <p:sldId id="335" r:id="rId15"/>
    <p:sldId id="371" r:id="rId16"/>
    <p:sldId id="336" r:id="rId17"/>
    <p:sldId id="372" r:id="rId18"/>
    <p:sldId id="373" r:id="rId19"/>
    <p:sldId id="423" r:id="rId20"/>
    <p:sldId id="366" r:id="rId21"/>
    <p:sldId id="337" r:id="rId22"/>
    <p:sldId id="374" r:id="rId23"/>
    <p:sldId id="424" r:id="rId24"/>
    <p:sldId id="414" r:id="rId25"/>
    <p:sldId id="257" r:id="rId26"/>
    <p:sldId id="340" r:id="rId27"/>
    <p:sldId id="341" r:id="rId28"/>
    <p:sldId id="342" r:id="rId29"/>
    <p:sldId id="343" r:id="rId30"/>
    <p:sldId id="415" r:id="rId31"/>
    <p:sldId id="416" r:id="rId32"/>
    <p:sldId id="348" r:id="rId33"/>
    <p:sldId id="349" r:id="rId34"/>
    <p:sldId id="346" r:id="rId35"/>
    <p:sldId id="347" r:id="rId36"/>
    <p:sldId id="425" r:id="rId37"/>
    <p:sldId id="426" r:id="rId38"/>
    <p:sldId id="417" r:id="rId39"/>
    <p:sldId id="418" r:id="rId40"/>
    <p:sldId id="338" r:id="rId41"/>
    <p:sldId id="339" r:id="rId42"/>
    <p:sldId id="344" r:id="rId43"/>
    <p:sldId id="345" r:id="rId44"/>
    <p:sldId id="419" r:id="rId45"/>
    <p:sldId id="420" r:id="rId46"/>
    <p:sldId id="352" r:id="rId47"/>
    <p:sldId id="353" r:id="rId48"/>
    <p:sldId id="354" r:id="rId49"/>
    <p:sldId id="375" r:id="rId50"/>
    <p:sldId id="421" r:id="rId51"/>
    <p:sldId id="422" r:id="rId52"/>
    <p:sldId id="350" r:id="rId53"/>
    <p:sldId id="351" r:id="rId54"/>
    <p:sldId id="376" r:id="rId55"/>
    <p:sldId id="427" r:id="rId56"/>
    <p:sldId id="428" r:id="rId57"/>
    <p:sldId id="369" r:id="rId58"/>
    <p:sldId id="365" r:id="rId59"/>
    <p:sldId id="357" r:id="rId60"/>
    <p:sldId id="358" r:id="rId61"/>
    <p:sldId id="360" r:id="rId62"/>
    <p:sldId id="361" r:id="rId63"/>
    <p:sldId id="362" r:id="rId64"/>
    <p:sldId id="368" r:id="rId65"/>
    <p:sldId id="363" r:id="rId66"/>
    <p:sldId id="429" r:id="rId67"/>
    <p:sldId id="370" r:id="rId6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3300"/>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0" autoAdjust="0"/>
    <p:restoredTop sz="77262" autoAdjust="0"/>
  </p:normalViewPr>
  <p:slideViewPr>
    <p:cSldViewPr snapToGrid="0">
      <p:cViewPr varScale="1">
        <p:scale>
          <a:sx n="117" d="100"/>
          <a:sy n="117" d="100"/>
        </p:scale>
        <p:origin x="-296" y="-11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9" d="100"/>
          <a:sy n="89" d="100"/>
        </p:scale>
        <p:origin x="371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notesMaster" Target="notesMasters/notesMaster1.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handoutMaster" Target="handoutMasters/handoutMaster1.xml"/><Relationship Id="rId71" Type="http://schemas.openxmlformats.org/officeDocument/2006/relationships/printerSettings" Target="printerSettings/printerSettings1.bin"/><Relationship Id="rId72" Type="http://schemas.openxmlformats.org/officeDocument/2006/relationships/presProps" Target="pres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4/7/21</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4/7/21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
        <p:nvSpPr>
          <p:cNvPr id="7" name="Title 6"/>
          <p:cNvSpPr>
            <a:spLocks noGrp="1"/>
          </p:cNvSpPr>
          <p:nvPr>
            <p:ph type="title" hasCustomPrompt="1"/>
          </p:nvPr>
        </p:nvSpPr>
        <p:spPr/>
        <p:txBody>
          <a:bodyPr/>
          <a:lstStyle>
            <a:lvl1pPr>
              <a:defRPr baseline="0"/>
            </a:lvl1pPr>
          </a:lstStyle>
          <a:p>
            <a:r>
              <a:rPr lang="en-US"/>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nl-NL"/>
          </a:p>
        </p:txBody>
      </p:sp>
      <p:sp>
        <p:nvSpPr>
          <p:cNvPr id="8" name="Text Placeholder 7"/>
          <p:cNvSpPr>
            <a:spLocks noGrp="1"/>
          </p:cNvSpPr>
          <p:nvPr>
            <p:ph type="body"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zruvalca@sdccd.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75720" y="692696"/>
            <a:ext cx="6912768" cy="1296144"/>
          </a:xfrm>
        </p:spPr>
        <p:txBody>
          <a:bodyPr/>
          <a:lstStyle/>
          <a:p>
            <a:r>
              <a:rPr lang="en-US" sz="4000" dirty="0"/>
              <a:t>COMM 644</a:t>
            </a:r>
            <a:br>
              <a:rPr lang="en-US" sz="4000" dirty="0"/>
            </a:br>
            <a:r>
              <a:rPr lang="en-US" sz="4000" dirty="0"/>
              <a:t>Web Programming Intermediate</a:t>
            </a:r>
          </a:p>
        </p:txBody>
      </p:sp>
      <p:sp>
        <p:nvSpPr>
          <p:cNvPr id="8" name="Text Placeholder 7"/>
          <p:cNvSpPr>
            <a:spLocks noGrp="1"/>
          </p:cNvSpPr>
          <p:nvPr>
            <p:ph type="body" sz="quarter" idx="10"/>
          </p:nvPr>
        </p:nvSpPr>
        <p:spPr>
          <a:xfrm>
            <a:off x="3575720" y="2348706"/>
            <a:ext cx="5905500" cy="3528566"/>
          </a:xfrm>
        </p:spPr>
        <p:txBody>
          <a:bodyPr>
            <a:normAutofit/>
          </a:bodyPr>
          <a:lstStyle/>
          <a:p>
            <a:r>
              <a:rPr lang="en-US" sz="2800" spc="0" dirty="0"/>
              <a:t>Zak Ruvalcaba</a:t>
            </a:r>
          </a:p>
          <a:p>
            <a:pPr lvl="1"/>
            <a:r>
              <a:rPr lang="en-US" sz="1800" dirty="0"/>
              <a:t>Lecture 9</a:t>
            </a:r>
            <a:br>
              <a:rPr lang="en-US" sz="1800" dirty="0"/>
            </a:br>
            <a:endParaRPr lang="en-US" sz="1800" dirty="0"/>
          </a:p>
          <a:p>
            <a:pPr lvl="1"/>
            <a:r>
              <a:rPr lang="en-US" sz="1800" dirty="0">
                <a:hlinkClick r:id="rId2"/>
              </a:rPr>
              <a:t>zruvalca@sdccd.edu</a:t>
            </a:r>
            <a:r>
              <a:rPr lang="en-US" sz="1800" dirty="0"/>
              <a:t/>
            </a:r>
            <a:br>
              <a:rPr lang="en-US" sz="1800" dirty="0"/>
            </a:br>
            <a:r>
              <a:rPr lang="en-US" sz="1800" dirty="0"/>
              <a:t>LinkedIn: linkedin.com/in/</a:t>
            </a:r>
            <a:r>
              <a:rPr lang="en-US" sz="1800" dirty="0" err="1"/>
              <a:t>zakruvalcaba</a:t>
            </a:r>
            <a:endParaRPr lang="en-US" sz="1800" dirty="0"/>
          </a:p>
        </p:txBody>
      </p:sp>
    </p:spTree>
    <p:extLst>
      <p:ext uri="{BB962C8B-B14F-4D97-AF65-F5344CB8AC3E}">
        <p14:creationId xmlns:p14="http://schemas.microsoft.com/office/powerpoint/2010/main" val="192737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a:defRPr/>
            </a:pPr>
            <a:r>
              <a:rPr lang="en-US" sz="1600" dirty="0"/>
              <a:t>In the previous slides you added elements to an array using literal notation. Then you saw how to add an item explicitly within each index. You can also add elements to the end of an array or at a specific position within the array like this: </a:t>
            </a:r>
            <a:endParaRPr lang="en-US" sz="1600" dirty="0">
              <a:cs typeface="Courier New" panose="02070309020205020404" pitchFamily="49" charset="0"/>
            </a:endParaRPr>
          </a:p>
          <a:p>
            <a:pPr>
              <a:defRPr/>
            </a:pPr>
            <a:endParaRPr lang="en-US" sz="1600" dirty="0">
              <a:cs typeface="Courier New" panose="02070309020205020404" pitchFamily="49" charset="0"/>
            </a:endParaRPr>
          </a:p>
          <a:p>
            <a:r>
              <a:rPr lang="en-US" sz="1600" b="1" dirty="0">
                <a:cs typeface="Courier New" panose="02070309020205020404" pitchFamily="49" charset="0"/>
              </a:rPr>
              <a:t>How to add an element to the end of an array</a:t>
            </a:r>
            <a:r>
              <a:rPr lang="en-US" sz="1600" dirty="0">
                <a:cs typeface="Courier New" panose="02070309020205020404" pitchFamily="49" charset="0"/>
              </a:rPr>
              <a:t/>
            </a:r>
            <a:br>
              <a:rPr lang="en-US" sz="1600" dirty="0">
                <a:cs typeface="Courier New" panose="02070309020205020404" pitchFamily="49" charset="0"/>
              </a:rPr>
            </a:br>
            <a:r>
              <a:rPr lang="en-US" sz="1600" dirty="0">
                <a:latin typeface="Courier New" panose="02070309020205020404" pitchFamily="49" charset="0"/>
                <a:cs typeface="Courier New" panose="02070309020205020404" pitchFamily="49" charset="0"/>
              </a:rPr>
              <a:t>let numbers = [1, 2, 3, 4];				// 1, 2, 3, 4</a:t>
            </a:r>
          </a:p>
          <a:p>
            <a:r>
              <a:rPr lang="en-US" sz="1600" dirty="0">
                <a:latin typeface="Courier New" panose="02070309020205020404" pitchFamily="49" charset="0"/>
                <a:cs typeface="Courier New" panose="02070309020205020404" pitchFamily="49" charset="0"/>
              </a:rPr>
              <a:t>numbers[</a:t>
            </a:r>
            <a:r>
              <a:rPr lang="en-US" sz="1600" dirty="0" err="1">
                <a:latin typeface="Courier New" panose="02070309020205020404" pitchFamily="49" charset="0"/>
                <a:cs typeface="Courier New" panose="02070309020205020404" pitchFamily="49" charset="0"/>
              </a:rPr>
              <a:t>numbers.length</a:t>
            </a:r>
            <a:r>
              <a:rPr lang="en-US" sz="1600" dirty="0">
                <a:latin typeface="Courier New" panose="02070309020205020404" pitchFamily="49" charset="0"/>
                <a:cs typeface="Courier New" panose="02070309020205020404" pitchFamily="49" charset="0"/>
              </a:rPr>
              <a:t>] = 5;				// 1, 2, 3, 4, </a:t>
            </a:r>
            <a:r>
              <a:rPr lang="en-US" sz="1600" b="1" dirty="0">
                <a:latin typeface="Courier New" panose="02070309020205020404" pitchFamily="49" charset="0"/>
                <a:cs typeface="Courier New" panose="02070309020205020404" pitchFamily="49" charset="0"/>
              </a:rPr>
              <a:t>5</a:t>
            </a:r>
          </a:p>
          <a:p>
            <a:endParaRPr lang="en-US" sz="1600" dirty="0">
              <a:cs typeface="Courier New" panose="02070309020205020404" pitchFamily="49" charset="0"/>
            </a:endParaRPr>
          </a:p>
          <a:p>
            <a:r>
              <a:rPr lang="en-US" sz="1600" b="1" dirty="0">
                <a:cs typeface="Courier New" panose="02070309020205020404" pitchFamily="49" charset="0"/>
              </a:rPr>
              <a:t>How to add an element at a specific index</a:t>
            </a:r>
            <a:r>
              <a:rPr lang="en-US" sz="1600" dirty="0">
                <a:cs typeface="Courier New" panose="02070309020205020404" pitchFamily="49" charset="0"/>
              </a:rPr>
              <a:t/>
            </a:r>
            <a:br>
              <a:rPr lang="en-US" sz="1600" dirty="0">
                <a:cs typeface="Courier New" panose="02070309020205020404" pitchFamily="49" charset="0"/>
              </a:rPr>
            </a:br>
            <a:r>
              <a:rPr lang="en-US" sz="1600" dirty="0">
                <a:latin typeface="Courier New" panose="02070309020205020404" pitchFamily="49" charset="0"/>
                <a:cs typeface="Courier New" panose="02070309020205020404" pitchFamily="49" charset="0"/>
              </a:rPr>
              <a:t>let numbers = [1, 2, 3, 4]; 				// 1, 2, 3, 4</a:t>
            </a:r>
          </a:p>
          <a:p>
            <a:r>
              <a:rPr lang="en-US" sz="1600" dirty="0">
                <a:latin typeface="Courier New" panose="02070309020205020404" pitchFamily="49" charset="0"/>
                <a:cs typeface="Courier New" panose="02070309020205020404" pitchFamily="49" charset="0"/>
              </a:rPr>
              <a:t>numbers[6] = 7;      					// 1, 2, 3, 4, </a:t>
            </a:r>
            <a:r>
              <a:rPr lang="en-US" sz="1600" b="1" dirty="0">
                <a:latin typeface="Courier New" panose="02070309020205020404" pitchFamily="49" charset="0"/>
                <a:cs typeface="Courier New" panose="02070309020205020404" pitchFamily="49" charset="0"/>
              </a:rPr>
              <a:t>undefined, undefined, 7</a:t>
            </a:r>
          </a:p>
        </p:txBody>
      </p:sp>
      <p:sp>
        <p:nvSpPr>
          <p:cNvPr id="2" name="Text Placeholder 1"/>
          <p:cNvSpPr>
            <a:spLocks noGrp="1"/>
          </p:cNvSpPr>
          <p:nvPr>
            <p:ph type="body" sz="quarter" idx="11"/>
          </p:nvPr>
        </p:nvSpPr>
        <p:spPr/>
        <p:txBody>
          <a:bodyPr/>
          <a:lstStyle/>
          <a:p>
            <a:r>
              <a:rPr lang="en-US" dirty="0"/>
              <a:t>Adding elements at a specific position</a:t>
            </a:r>
          </a:p>
        </p:txBody>
      </p:sp>
    </p:spTree>
    <p:extLst>
      <p:ext uri="{BB962C8B-B14F-4D97-AF65-F5344CB8AC3E}">
        <p14:creationId xmlns:p14="http://schemas.microsoft.com/office/powerpoint/2010/main" val="1742763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5981" cy="4679950"/>
          </a:xfrm>
        </p:spPr>
        <p:txBody>
          <a:bodyPr>
            <a:noAutofit/>
          </a:bodyPr>
          <a:lstStyle/>
          <a:p>
            <a:pPr>
              <a:defRPr/>
            </a:pPr>
            <a:r>
              <a:rPr lang="en-US" sz="1600" dirty="0"/>
              <a:t>You can delete an element from an array by using the special delete operator as follows: </a:t>
            </a:r>
          </a:p>
          <a:p>
            <a:pPr>
              <a:defRPr/>
            </a:pPr>
            <a:endParaRPr lang="en-US" sz="1600" dirty="0">
              <a:cs typeface="Courier New" panose="02070309020205020404" pitchFamily="49" charset="0"/>
            </a:endParaRPr>
          </a:p>
          <a:p>
            <a:pPr>
              <a:defRPr/>
            </a:pPr>
            <a:r>
              <a:rPr lang="en-US" sz="1600" b="1" dirty="0">
                <a:cs typeface="Courier New" panose="02070309020205020404" pitchFamily="49" charset="0"/>
              </a:rPr>
              <a:t>Deleting an element at a specific index</a:t>
            </a:r>
          </a:p>
          <a:p>
            <a:r>
              <a:rPr lang="en-US" sz="1600" dirty="0">
                <a:latin typeface="Courier New" panose="02070309020205020404" pitchFamily="49" charset="0"/>
                <a:cs typeface="Courier New" panose="02070309020205020404" pitchFamily="49" charset="0"/>
              </a:rPr>
              <a:t>let numbers = [1, 2, 3, 4];      			// 1, 2, 3, 4</a:t>
            </a:r>
          </a:p>
          <a:p>
            <a:r>
              <a:rPr lang="en-US" sz="1600" b="1" dirty="0">
                <a:latin typeface="Courier New" panose="02070309020205020404" pitchFamily="49" charset="0"/>
                <a:cs typeface="Courier New" panose="02070309020205020404" pitchFamily="49" charset="0"/>
              </a:rPr>
              <a:t>delete</a:t>
            </a:r>
            <a:r>
              <a:rPr lang="en-US" sz="1600" dirty="0">
                <a:latin typeface="Courier New" panose="02070309020205020404" pitchFamily="49" charset="0"/>
                <a:cs typeface="Courier New" panose="02070309020205020404" pitchFamily="49" charset="0"/>
              </a:rPr>
              <a:t> numbers[2];               			// 1, 2, </a:t>
            </a:r>
            <a:r>
              <a:rPr lang="en-US" sz="1600" b="1" dirty="0">
                <a:latin typeface="Courier New" panose="02070309020205020404" pitchFamily="49" charset="0"/>
                <a:cs typeface="Courier New" panose="02070309020205020404" pitchFamily="49" charset="0"/>
              </a:rPr>
              <a:t>undefined</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4</a:t>
            </a:r>
          </a:p>
          <a:p>
            <a:r>
              <a:rPr lang="en-US" sz="1600" dirty="0" smtClean="0">
                <a:solidFill>
                  <a:srgbClr val="FFFF00"/>
                </a:solidFill>
                <a:latin typeface="Courier New" panose="02070309020205020404" pitchFamily="49" charset="0"/>
                <a:cs typeface="Courier New" panose="02070309020205020404" pitchFamily="49" charset="0"/>
              </a:rPr>
              <a:t>Zak doesn’t recommend because it fills in the deleted position with undefined. It’s useful when you want to keep all the positions the same.</a:t>
            </a:r>
            <a:endParaRPr lang="en-US" sz="1600" dirty="0">
              <a:solidFill>
                <a:srgbClr val="FFFF00"/>
              </a:solidFill>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console.log(numbers);</a:t>
            </a:r>
          </a:p>
          <a:p>
            <a:endParaRPr lang="en-US" sz="1600" dirty="0">
              <a:latin typeface="Courier New" panose="02070309020205020404" pitchFamily="49" charset="0"/>
              <a:cs typeface="Courier New" panose="02070309020205020404" pitchFamily="49" charset="0"/>
            </a:endParaRPr>
          </a:p>
          <a:p>
            <a:pPr>
              <a:defRPr/>
            </a:pPr>
            <a:r>
              <a:rPr lang="en-US" sz="1600" b="1" dirty="0">
                <a:cs typeface="Courier New" panose="02070309020205020404" pitchFamily="49" charset="0"/>
              </a:rPr>
              <a:t>Removing all elements from an array</a:t>
            </a:r>
          </a:p>
          <a:p>
            <a:r>
              <a:rPr lang="en-US" sz="1600" dirty="0">
                <a:latin typeface="Courier New" panose="02070309020205020404" pitchFamily="49" charset="0"/>
                <a:cs typeface="Courier New" panose="02070309020205020404" pitchFamily="49" charset="0"/>
              </a:rPr>
              <a:t>let numbers = [1, 2, 3, 4];</a:t>
            </a:r>
          </a:p>
          <a:p>
            <a:r>
              <a:rPr lang="en-US" sz="1600" b="1" dirty="0" err="1">
                <a:latin typeface="Courier New" panose="02070309020205020404" pitchFamily="49" charset="0"/>
                <a:cs typeface="Courier New" panose="02070309020205020404" pitchFamily="49" charset="0"/>
              </a:rPr>
              <a:t>numbers.length</a:t>
            </a:r>
            <a:r>
              <a:rPr lang="en-US" sz="1600" b="1" dirty="0">
                <a:latin typeface="Courier New" panose="02070309020205020404" pitchFamily="49" charset="0"/>
                <a:cs typeface="Courier New" panose="02070309020205020404" pitchFamily="49" charset="0"/>
              </a:rPr>
              <a:t> = 0;</a:t>
            </a:r>
          </a:p>
          <a:p>
            <a:r>
              <a:rPr lang="en-US" sz="1600" dirty="0">
                <a:latin typeface="Courier New" panose="02070309020205020404" pitchFamily="49" charset="0"/>
                <a:cs typeface="Courier New" panose="02070309020205020404" pitchFamily="49" charset="0"/>
              </a:rPr>
              <a:t>console.log(numbers);</a:t>
            </a:r>
          </a:p>
        </p:txBody>
      </p:sp>
      <p:sp>
        <p:nvSpPr>
          <p:cNvPr id="2" name="Text Placeholder 1"/>
          <p:cNvSpPr>
            <a:spLocks noGrp="1"/>
          </p:cNvSpPr>
          <p:nvPr>
            <p:ph type="body" sz="quarter" idx="11"/>
          </p:nvPr>
        </p:nvSpPr>
        <p:spPr/>
        <p:txBody>
          <a:bodyPr/>
          <a:lstStyle/>
          <a:p>
            <a:r>
              <a:rPr lang="en-US" dirty="0"/>
              <a:t>How to delete items from an array</a:t>
            </a:r>
          </a:p>
        </p:txBody>
      </p:sp>
    </p:spTree>
    <p:extLst>
      <p:ext uri="{BB962C8B-B14F-4D97-AF65-F5344CB8AC3E}">
        <p14:creationId xmlns:p14="http://schemas.microsoft.com/office/powerpoint/2010/main" val="550246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45686"/>
            <a:ext cx="8352928" cy="1566628"/>
          </a:xfrm>
        </p:spPr>
        <p:txBody>
          <a:bodyPr/>
          <a:lstStyle/>
          <a:p>
            <a:pPr algn="ctr"/>
            <a:r>
              <a:rPr lang="en-US" dirty="0"/>
              <a:t>Processing the Items in an Array</a:t>
            </a:r>
          </a:p>
        </p:txBody>
      </p:sp>
    </p:spTree>
    <p:extLst>
      <p:ext uri="{BB962C8B-B14F-4D97-AF65-F5344CB8AC3E}">
        <p14:creationId xmlns:p14="http://schemas.microsoft.com/office/powerpoint/2010/main" val="21546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502854" cy="4679950"/>
          </a:xfrm>
        </p:spPr>
        <p:txBody>
          <a:bodyPr>
            <a:noAutofit/>
          </a:bodyPr>
          <a:lstStyle/>
          <a:p>
            <a:pPr>
              <a:defRPr/>
            </a:pPr>
            <a:r>
              <a:rPr lang="en-US" sz="1600" dirty="0"/>
              <a:t>A common operation is to iterate over the elements of an array, processing each one in some way. One way to do this is to use a traditional for loop: </a:t>
            </a:r>
          </a:p>
          <a:p>
            <a:pPr>
              <a:defRPr/>
            </a:pP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['Ted Lewis', 'Sue Jones', 'Ray Thomas'];</a:t>
            </a:r>
          </a:p>
          <a:p>
            <a:r>
              <a:rPr lang="en-US" sz="1600" b="1" dirty="0">
                <a:latin typeface="Courier New" panose="02070309020205020404" pitchFamily="49" charset="0"/>
                <a:cs typeface="Courier New" panose="02070309020205020404" pitchFamily="49" charset="0"/>
              </a:rPr>
              <a:t>for (let i = 0; i &lt; </a:t>
            </a:r>
            <a:r>
              <a:rPr lang="en-US" sz="1600" b="1" dirty="0" err="1">
                <a:latin typeface="Courier New" panose="02070309020205020404" pitchFamily="49" charset="0"/>
                <a:cs typeface="Courier New" panose="02070309020205020404" pitchFamily="49" charset="0"/>
              </a:rPr>
              <a:t>names.length</a:t>
            </a:r>
            <a:r>
              <a:rPr lang="en-US" sz="1600" b="1" dirty="0">
                <a:latin typeface="Courier New" panose="02070309020205020404" pitchFamily="49" charset="0"/>
                <a:cs typeface="Courier New" panose="02070309020205020404" pitchFamily="49" charset="0"/>
              </a:rPr>
              <a:t>; i++) {</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console.log(names[i]);</a:t>
            </a:r>
          </a:p>
          <a:p>
            <a:r>
              <a:rPr lang="en-US" sz="1600" b="1"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Here, the for loop is used to iterate through the array beginning at the first element's index (0) and continuing on until it reaches the end of the array (</a:t>
            </a:r>
            <a:r>
              <a:rPr lang="en-US" sz="1600" dirty="0" err="1">
                <a:cs typeface="Courier New" panose="02070309020205020404" pitchFamily="49" charset="0"/>
              </a:rPr>
              <a:t>names.length</a:t>
            </a:r>
            <a:r>
              <a:rPr lang="en-US" sz="1600" dirty="0">
                <a:cs typeface="Courier New" panose="02070309020205020404" pitchFamily="49" charset="0"/>
              </a:rPr>
              <a:t>). While this is certainly one way to do it, and this is approach has been the standard for many years, there are easier methods</a:t>
            </a:r>
            <a:r>
              <a:rPr lang="en-US" sz="1600" dirty="0" smtClean="0">
                <a:cs typeface="Courier New" panose="02070309020205020404" pitchFamily="49" charset="0"/>
              </a:rPr>
              <a:t>…</a:t>
            </a:r>
          </a:p>
          <a:p>
            <a:endParaRPr lang="en-US" sz="1600" dirty="0">
              <a:cs typeface="Courier New" panose="02070309020205020404" pitchFamily="49" charset="0"/>
            </a:endParaRPr>
          </a:p>
          <a:p>
            <a:r>
              <a:rPr lang="en-US" sz="1600" dirty="0" smtClean="0">
                <a:solidFill>
                  <a:srgbClr val="FFFF00"/>
                </a:solidFill>
                <a:cs typeface="Courier New" panose="02070309020205020404" pitchFamily="49" charset="0"/>
              </a:rPr>
              <a:t>There are “for”, “for in”, “for each”, or “for of” loops that could be used</a:t>
            </a:r>
            <a:endParaRPr lang="en-US" sz="1600" dirty="0">
              <a:solidFill>
                <a:srgbClr val="FFFF00"/>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Iterating over arrays using the traditional for loop</a:t>
            </a:r>
          </a:p>
        </p:txBody>
      </p:sp>
    </p:spTree>
    <p:extLst>
      <p:ext uri="{BB962C8B-B14F-4D97-AF65-F5344CB8AC3E}">
        <p14:creationId xmlns:p14="http://schemas.microsoft.com/office/powerpoint/2010/main" val="3932313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9780190" cy="4679950"/>
          </a:xfrm>
        </p:spPr>
        <p:txBody>
          <a:bodyPr>
            <a:noAutofit/>
          </a:bodyPr>
          <a:lstStyle/>
          <a:p>
            <a:r>
              <a:rPr lang="en-US" sz="1600" dirty="0"/>
              <a:t>The forEach() method provides an alternative for iterating through an array: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['Ted Lewis', 'Sue Jones', 'Ray Thomas'];</a:t>
            </a:r>
          </a:p>
          <a:p>
            <a:r>
              <a:rPr lang="en-US" sz="1600" b="1" dirty="0" err="1">
                <a:latin typeface="Courier New" panose="02070309020205020404" pitchFamily="49" charset="0"/>
                <a:cs typeface="Courier New" panose="02070309020205020404" pitchFamily="49" charset="0"/>
              </a:rPr>
              <a:t>names.forEach</a:t>
            </a:r>
            <a:r>
              <a:rPr lang="en-US" sz="1600" b="1" dirty="0">
                <a:latin typeface="Courier New" panose="02070309020205020404" pitchFamily="49" charset="0"/>
                <a:cs typeface="Courier New" panose="02070309020205020404" pitchFamily="49" charset="0"/>
              </a:rPr>
              <a:t>((name) =&gt; {</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console.log(name);</a:t>
            </a:r>
          </a:p>
          <a:p>
            <a:r>
              <a:rPr lang="en-US" sz="1600" b="1"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Iterating over arrays using the </a:t>
            </a:r>
            <a:r>
              <a:rPr lang="en-US" dirty="0" err="1"/>
              <a:t>forEach</a:t>
            </a:r>
            <a:r>
              <a:rPr lang="en-US" dirty="0"/>
              <a:t>() method (ES5)</a:t>
            </a:r>
          </a:p>
        </p:txBody>
      </p:sp>
    </p:spTree>
    <p:extLst>
      <p:ext uri="{BB962C8B-B14F-4D97-AF65-F5344CB8AC3E}">
        <p14:creationId xmlns:p14="http://schemas.microsoft.com/office/powerpoint/2010/main" val="863602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5981" cy="4679950"/>
          </a:xfrm>
        </p:spPr>
        <p:txBody>
          <a:bodyPr>
            <a:noAutofit/>
          </a:bodyPr>
          <a:lstStyle/>
          <a:p>
            <a:r>
              <a:rPr lang="en-US" sz="1600" dirty="0">
                <a:cs typeface="Courier New" panose="02070309020205020404" pitchFamily="49" charset="0"/>
              </a:rPr>
              <a:t>For years, the for / in loop was one of the most compact methods for iterating through an array: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company = ['Ted Lewis', 'Sue Jones', 'Ray Thomas'];</a:t>
            </a:r>
          </a:p>
          <a:p>
            <a:r>
              <a:rPr lang="en-US" sz="1600" b="1" dirty="0">
                <a:latin typeface="Courier New" panose="02070309020205020404" pitchFamily="49" charset="0"/>
                <a:cs typeface="Courier New" panose="02070309020205020404" pitchFamily="49" charset="0"/>
              </a:rPr>
              <a:t>for (let employee in company) {</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console.log(employee);</a:t>
            </a:r>
          </a:p>
          <a:p>
            <a:r>
              <a:rPr lang="en-US" sz="1600" b="1"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Iterating over arrays using the for / in loop (ES5)</a:t>
            </a:r>
          </a:p>
        </p:txBody>
      </p:sp>
    </p:spTree>
    <p:extLst>
      <p:ext uri="{BB962C8B-B14F-4D97-AF65-F5344CB8AC3E}">
        <p14:creationId xmlns:p14="http://schemas.microsoft.com/office/powerpoint/2010/main" val="2969186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5982" cy="4679950"/>
          </a:xfrm>
        </p:spPr>
        <p:txBody>
          <a:bodyPr>
            <a:noAutofit/>
          </a:bodyPr>
          <a:lstStyle/>
          <a:p>
            <a:r>
              <a:rPr lang="en-US" sz="1600" dirty="0">
                <a:cs typeface="Courier New" panose="02070309020205020404" pitchFamily="49" charset="0"/>
              </a:rPr>
              <a:t>However, using for / in loops is discouraged when iterating through arrays. Each object in JavaScript has a special field called prototype that allows you to extend the object and build additional functionality that isn't otherwise available by that object by default. Anything you add to the prototype is going to be accessible on every object of that type when you iterate through what you think are the only elements it contains:</a:t>
            </a:r>
          </a:p>
          <a:p>
            <a:endParaRPr lang="en-US" sz="1600" dirty="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Array.prototype.myname</a:t>
            </a:r>
            <a:r>
              <a:rPr lang="en-US" sz="1600" dirty="0">
                <a:latin typeface="Courier New" panose="02070309020205020404" pitchFamily="49" charset="0"/>
                <a:cs typeface="Courier New" panose="02070309020205020404" pitchFamily="49" charset="0"/>
              </a:rPr>
              <a:t> = () =&gt;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nums</a:t>
            </a:r>
            <a:r>
              <a:rPr lang="en-US" sz="1600" dirty="0">
                <a:latin typeface="Courier New" panose="02070309020205020404" pitchFamily="49" charset="0"/>
                <a:cs typeface="Courier New" panose="02070309020205020404" pitchFamily="49" charset="0"/>
              </a:rPr>
              <a:t> = [1, 2, 3];</a:t>
            </a:r>
          </a:p>
          <a:p>
            <a:r>
              <a:rPr lang="en-US" sz="1600" dirty="0">
                <a:latin typeface="Courier New" panose="02070309020205020404" pitchFamily="49" charset="0"/>
                <a:cs typeface="Courier New" panose="02070309020205020404" pitchFamily="49" charset="0"/>
              </a:rPr>
              <a:t>for (let i in </a:t>
            </a:r>
            <a:r>
              <a:rPr lang="en-US" sz="1600" dirty="0" err="1">
                <a:latin typeface="Courier New" panose="02070309020205020404" pitchFamily="49" charset="0"/>
                <a:cs typeface="Courier New" panose="02070309020205020404" pitchFamily="49" charset="0"/>
              </a:rPr>
              <a:t>nums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console.log(</a:t>
            </a:r>
            <a:r>
              <a:rPr lang="en-US" sz="1600" dirty="0" err="1">
                <a:latin typeface="Courier New" panose="02070309020205020404" pitchFamily="49" charset="0"/>
                <a:cs typeface="Courier New" panose="02070309020205020404" pitchFamily="49" charset="0"/>
              </a:rPr>
              <a:t>nums</a:t>
            </a:r>
            <a:r>
              <a:rPr lang="en-US" sz="1600" dirty="0">
                <a:latin typeface="Courier New" panose="02070309020205020404" pitchFamily="49" charset="0"/>
                <a:cs typeface="Courier New" panose="02070309020205020404" pitchFamily="49" charset="0"/>
              </a:rPr>
              <a:t>[i]);				// Returns 1, 2, 3, () =&gt; {}</a:t>
            </a:r>
          </a:p>
          <a:p>
            <a:r>
              <a:rPr lang="en-US" sz="16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A case against using the for / in loop to iterate through arrays</a:t>
            </a:r>
          </a:p>
        </p:txBody>
      </p:sp>
    </p:spTree>
    <p:extLst>
      <p:ext uri="{BB962C8B-B14F-4D97-AF65-F5344CB8AC3E}">
        <p14:creationId xmlns:p14="http://schemas.microsoft.com/office/powerpoint/2010/main" val="1769244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5982" cy="4679950"/>
          </a:xfrm>
        </p:spPr>
        <p:txBody>
          <a:bodyPr>
            <a:noAutofit/>
          </a:bodyPr>
          <a:lstStyle/>
          <a:p>
            <a:r>
              <a:rPr lang="en-US" sz="1600" dirty="0"/>
              <a:t>In order to prevent the function from being iterated through along with the elements of the array, you can use the following if statement to test and make sure that the array has the specified property as its own property (1, 2, 3, etc.) as opposed to inheriting it (prototype):</a:t>
            </a:r>
          </a:p>
          <a:p>
            <a:endParaRPr lang="en-US" sz="1600" dirty="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Array.prototype.myname</a:t>
            </a:r>
            <a:r>
              <a:rPr lang="en-US" sz="1600" dirty="0">
                <a:latin typeface="Courier New" panose="02070309020205020404" pitchFamily="49" charset="0"/>
                <a:cs typeface="Courier New" panose="02070309020205020404" pitchFamily="49" charset="0"/>
              </a:rPr>
              <a:t> = () =&gt;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nums</a:t>
            </a:r>
            <a:r>
              <a:rPr lang="en-US" sz="1600" dirty="0">
                <a:latin typeface="Courier New" panose="02070309020205020404" pitchFamily="49" charset="0"/>
                <a:cs typeface="Courier New" panose="02070309020205020404" pitchFamily="49" charset="0"/>
              </a:rPr>
              <a:t> = [1, 2, 3];</a:t>
            </a:r>
          </a:p>
          <a:p>
            <a:r>
              <a:rPr lang="en-US" sz="1600" dirty="0">
                <a:latin typeface="Courier New" panose="02070309020205020404" pitchFamily="49" charset="0"/>
                <a:cs typeface="Courier New" panose="02070309020205020404" pitchFamily="49" charset="0"/>
              </a:rPr>
              <a:t>for (let i in </a:t>
            </a:r>
            <a:r>
              <a:rPr lang="en-US" sz="1600" dirty="0" err="1">
                <a:latin typeface="Courier New" panose="02070309020205020404" pitchFamily="49" charset="0"/>
                <a:cs typeface="Courier New" panose="02070309020205020404" pitchFamily="49" charset="0"/>
              </a:rPr>
              <a:t>nums</a:t>
            </a:r>
            <a:r>
              <a:rPr lang="en-US" sz="1600"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if (</a:t>
            </a:r>
            <a:r>
              <a:rPr lang="en-US" sz="1600" b="1" dirty="0" err="1">
                <a:latin typeface="Courier New" panose="02070309020205020404" pitchFamily="49" charset="0"/>
                <a:cs typeface="Courier New" panose="02070309020205020404" pitchFamily="49" charset="0"/>
              </a:rPr>
              <a:t>nums.hasOwnProperty</a:t>
            </a:r>
            <a:r>
              <a:rPr lang="en-US" sz="1600" b="1" dirty="0">
                <a:latin typeface="Courier New" panose="02070309020205020404" pitchFamily="49" charset="0"/>
                <a:cs typeface="Courier New" panose="02070309020205020404" pitchFamily="49" charset="0"/>
              </a:rPr>
              <a:t>(i)) {</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nums</a:t>
            </a:r>
            <a:r>
              <a:rPr lang="en-US" sz="1600" dirty="0">
                <a:latin typeface="Courier New" panose="02070309020205020404" pitchFamily="49" charset="0"/>
                <a:cs typeface="Courier New" panose="02070309020205020404" pitchFamily="49" charset="0"/>
              </a:rPr>
              <a:t>[i]);			// Returns 1, 2, 3</a:t>
            </a:r>
          </a:p>
          <a:p>
            <a:r>
              <a:rPr lang="en-US" sz="1600" b="1"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But of course, now the for / in loop becomes a pain to work with because it involves writing more code. This is where the for / of loop comes in.</a:t>
            </a:r>
          </a:p>
        </p:txBody>
      </p:sp>
      <p:sp>
        <p:nvSpPr>
          <p:cNvPr id="2" name="Text Placeholder 1"/>
          <p:cNvSpPr>
            <a:spLocks noGrp="1"/>
          </p:cNvSpPr>
          <p:nvPr>
            <p:ph type="body" sz="quarter" idx="11"/>
          </p:nvPr>
        </p:nvSpPr>
        <p:spPr/>
        <p:txBody>
          <a:bodyPr/>
          <a:lstStyle/>
          <a:p>
            <a:r>
              <a:rPr lang="en-US" dirty="0"/>
              <a:t>A case against using the for / in loop to iterate through arrays</a:t>
            </a:r>
          </a:p>
        </p:txBody>
      </p:sp>
    </p:spTree>
    <p:extLst>
      <p:ext uri="{BB962C8B-B14F-4D97-AF65-F5344CB8AC3E}">
        <p14:creationId xmlns:p14="http://schemas.microsoft.com/office/powerpoint/2010/main" val="2911376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5982" cy="4679950"/>
          </a:xfrm>
        </p:spPr>
        <p:txBody>
          <a:bodyPr>
            <a:noAutofit/>
          </a:bodyPr>
          <a:lstStyle/>
          <a:p>
            <a:r>
              <a:rPr lang="en-US" sz="1600" dirty="0">
                <a:cs typeface="Courier New" panose="02070309020205020404" pitchFamily="49" charset="0"/>
              </a:rPr>
              <a:t>The for / of loop is the newest, ES6 method for iterating through arrays. It makes it so that you don't have to use conditional logic to verify that the array is not iterating through inherited properties such as the prototype:</a:t>
            </a:r>
          </a:p>
          <a:p>
            <a:endParaRPr lang="en-US" sz="1600" dirty="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Array.prototype.myname</a:t>
            </a:r>
            <a:r>
              <a:rPr lang="en-US" sz="1600" dirty="0">
                <a:latin typeface="Courier New" panose="02070309020205020404" pitchFamily="49" charset="0"/>
                <a:cs typeface="Courier New" panose="02070309020205020404" pitchFamily="49" charset="0"/>
              </a:rPr>
              <a:t> = () =&gt;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nums</a:t>
            </a:r>
            <a:r>
              <a:rPr lang="en-US" sz="1600" dirty="0">
                <a:latin typeface="Courier New" panose="02070309020205020404" pitchFamily="49" charset="0"/>
                <a:cs typeface="Courier New" panose="02070309020205020404" pitchFamily="49" charset="0"/>
              </a:rPr>
              <a:t> = [1, 2, 3];</a:t>
            </a:r>
          </a:p>
          <a:p>
            <a:r>
              <a:rPr lang="en-US" sz="1600" b="1" dirty="0">
                <a:latin typeface="Courier New" panose="02070309020205020404" pitchFamily="49" charset="0"/>
                <a:cs typeface="Courier New" panose="02070309020205020404" pitchFamily="49" charset="0"/>
              </a:rPr>
              <a:t>for (let i of </a:t>
            </a:r>
            <a:r>
              <a:rPr lang="en-US" sz="1600" b="1" dirty="0" err="1">
                <a:latin typeface="Courier New" panose="02070309020205020404" pitchFamily="49" charset="0"/>
                <a:cs typeface="Courier New" panose="02070309020205020404" pitchFamily="49" charset="0"/>
              </a:rPr>
              <a:t>nums</a:t>
            </a:r>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console.log(i);				// Returns 1, 2, 3</a:t>
            </a:r>
          </a:p>
          <a:p>
            <a:r>
              <a:rPr lang="en-US" sz="1600" b="1"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A better alternative by way of the for / of loop (ES6)</a:t>
            </a:r>
          </a:p>
        </p:txBody>
      </p:sp>
    </p:spTree>
    <p:extLst>
      <p:ext uri="{BB962C8B-B14F-4D97-AF65-F5344CB8AC3E}">
        <p14:creationId xmlns:p14="http://schemas.microsoft.com/office/powerpoint/2010/main" val="3388767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3068960"/>
            <a:ext cx="12191999" cy="720080"/>
          </a:xfrm>
        </p:spPr>
        <p:txBody>
          <a:bodyPr/>
          <a:lstStyle/>
          <a:p>
            <a:pPr algn="ctr"/>
            <a:r>
              <a:rPr lang="en-US" dirty="0"/>
              <a:t>Members of the Array Object</a:t>
            </a:r>
          </a:p>
        </p:txBody>
      </p:sp>
    </p:spTree>
    <p:extLst>
      <p:ext uri="{BB962C8B-B14F-4D97-AF65-F5344CB8AC3E}">
        <p14:creationId xmlns:p14="http://schemas.microsoft.com/office/powerpoint/2010/main" val="2864459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This week at a glance…</a:t>
            </a:r>
            <a:endParaRPr lang="nl-NL" dirty="0"/>
          </a:p>
        </p:txBody>
      </p:sp>
      <p:sp>
        <p:nvSpPr>
          <p:cNvPr id="7" name="Text Placeholder 6"/>
          <p:cNvSpPr>
            <a:spLocks noGrp="1"/>
          </p:cNvSpPr>
          <p:nvPr>
            <p:ph type="body" sz="quarter" idx="14"/>
          </p:nvPr>
        </p:nvSpPr>
        <p:spPr>
          <a:xfrm>
            <a:off x="335360" y="1628800"/>
            <a:ext cx="10009112" cy="5041421"/>
          </a:xfrm>
        </p:spPr>
        <p:txBody>
          <a:bodyPr>
            <a:normAutofit/>
          </a:bodyPr>
          <a:lstStyle/>
          <a:p>
            <a:pPr marL="461963" indent="-461963">
              <a:buFont typeface="Wingdings" pitchFamily="2" charset="2"/>
              <a:buChar char="v"/>
            </a:pPr>
            <a:r>
              <a:rPr lang="en-US" sz="1600" dirty="0"/>
              <a:t>Working with Arrays</a:t>
            </a:r>
          </a:p>
          <a:p>
            <a:pPr marL="461963" indent="-461963">
              <a:buFont typeface="Wingdings" pitchFamily="2" charset="2"/>
              <a:buChar char="v"/>
            </a:pPr>
            <a:r>
              <a:rPr lang="en-US" sz="1600" dirty="0"/>
              <a:t>Adding and Removing Items Manually</a:t>
            </a:r>
          </a:p>
          <a:p>
            <a:pPr marL="461963" indent="-461963">
              <a:buFont typeface="Wingdings" pitchFamily="2" charset="2"/>
              <a:buChar char="v"/>
            </a:pPr>
            <a:r>
              <a:rPr lang="en-US" sz="1600" dirty="0"/>
              <a:t>Processing the Items in an Array</a:t>
            </a:r>
          </a:p>
          <a:p>
            <a:pPr marL="461963" indent="-461963">
              <a:buFont typeface="Wingdings" pitchFamily="2" charset="2"/>
              <a:buChar char="v"/>
            </a:pPr>
            <a:r>
              <a:rPr lang="en-US" sz="1600" dirty="0"/>
              <a:t>Members of the Array Object</a:t>
            </a:r>
          </a:p>
          <a:p>
            <a:pPr marL="914400" indent="-461963">
              <a:buFont typeface="Wingdings" pitchFamily="2" charset="2"/>
              <a:buChar char="v"/>
            </a:pPr>
            <a:r>
              <a:rPr lang="en-US" sz="1600" dirty="0"/>
              <a:t>Functions for Adding and Removing Items</a:t>
            </a:r>
          </a:p>
          <a:p>
            <a:pPr marL="914400" indent="-461963">
              <a:buFont typeface="Wingdings" pitchFamily="2" charset="2"/>
              <a:buChar char="v"/>
            </a:pPr>
            <a:r>
              <a:rPr lang="en-US" sz="1600" dirty="0"/>
              <a:t>Functions for Counting, Reversing, and Sorting</a:t>
            </a:r>
          </a:p>
          <a:p>
            <a:pPr marL="914400" indent="-461963">
              <a:buFont typeface="Wingdings" pitchFamily="2" charset="2"/>
              <a:buChar char="v"/>
            </a:pPr>
            <a:r>
              <a:rPr lang="en-US" sz="1600" dirty="0"/>
              <a:t>Functions for Copying, Slicing, and Concatenating</a:t>
            </a:r>
          </a:p>
          <a:p>
            <a:pPr marL="914400" indent="-461963">
              <a:buFont typeface="Wingdings" pitchFamily="2" charset="2"/>
              <a:buChar char="v"/>
            </a:pPr>
            <a:r>
              <a:rPr lang="en-US" sz="1600" dirty="0"/>
              <a:t>Functions for Filtering</a:t>
            </a:r>
          </a:p>
          <a:p>
            <a:pPr marL="914400" indent="-461963">
              <a:buFont typeface="Wingdings" pitchFamily="2" charset="2"/>
              <a:buChar char="v"/>
            </a:pPr>
            <a:r>
              <a:rPr lang="en-US" sz="1600" dirty="0"/>
              <a:t>Utility Functions and Operators</a:t>
            </a:r>
          </a:p>
          <a:p>
            <a:pPr marL="461963" indent="-461963" defTabSz="857250">
              <a:buFont typeface="Wingdings" pitchFamily="2" charset="2"/>
              <a:buChar char="v"/>
            </a:pPr>
            <a:r>
              <a:rPr lang="en-US" sz="1600" dirty="0"/>
              <a:t>Lab 13: The (Console-based) Employee Management Application</a:t>
            </a:r>
          </a:p>
          <a:p>
            <a:pPr marL="461963" indent="-461963" defTabSz="857250">
              <a:buFont typeface="Wingdings" pitchFamily="2" charset="2"/>
              <a:buChar char="v"/>
            </a:pPr>
            <a:r>
              <a:rPr lang="en-US" sz="1600" dirty="0"/>
              <a:t>Two-Dimensional Arrays</a:t>
            </a:r>
          </a:p>
          <a:p>
            <a:pPr marL="461963" indent="-461963" defTabSz="857250">
              <a:buFont typeface="Wingdings" pitchFamily="2" charset="2"/>
              <a:buChar char="v"/>
            </a:pPr>
            <a:r>
              <a:rPr lang="en-US" sz="1600" dirty="0"/>
              <a:t>Web Storage</a:t>
            </a:r>
          </a:p>
          <a:p>
            <a:pPr marL="461963" indent="-461963" defTabSz="857250">
              <a:buFont typeface="Wingdings" pitchFamily="2" charset="2"/>
              <a:buChar char="v"/>
            </a:pPr>
            <a:r>
              <a:rPr lang="en-US" sz="1600" dirty="0"/>
              <a:t>Lab 14: The Task Manager Application</a:t>
            </a:r>
          </a:p>
        </p:txBody>
      </p:sp>
      <p:sp>
        <p:nvSpPr>
          <p:cNvPr id="2" name="Text Placeholder 1"/>
          <p:cNvSpPr>
            <a:spLocks noGrp="1"/>
          </p:cNvSpPr>
          <p:nvPr>
            <p:ph type="body" sz="quarter" idx="11"/>
          </p:nvPr>
        </p:nvSpPr>
        <p:spPr/>
        <p:txBody>
          <a:bodyPr/>
          <a:lstStyle/>
          <a:p>
            <a:r>
              <a:rPr lang="en-US" dirty="0"/>
              <a:t>This week at a glance…</a:t>
            </a:r>
          </a:p>
        </p:txBody>
      </p:sp>
    </p:spTree>
    <p:extLst>
      <p:ext uri="{BB962C8B-B14F-4D97-AF65-F5344CB8AC3E}">
        <p14:creationId xmlns:p14="http://schemas.microsoft.com/office/powerpoint/2010/main" val="3158092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1" y="1628800"/>
            <a:ext cx="11542874" cy="4763036"/>
          </a:xfrm>
        </p:spPr>
        <p:txBody>
          <a:bodyPr>
            <a:noAutofit/>
          </a:bodyPr>
          <a:lstStyle/>
          <a:p>
            <a:pPr>
              <a:defRPr/>
            </a:pPr>
            <a:r>
              <a:rPr lang="en-US" sz="1600" dirty="0"/>
              <a:t>The array object supports one property (length) and several methods, including:</a:t>
            </a:r>
          </a:p>
          <a:p>
            <a:pPr>
              <a:defRPr/>
            </a:pPr>
            <a:endParaRPr lang="en-US" sz="1600" dirty="0"/>
          </a:p>
          <a:p>
            <a:pPr marL="457200" indent="-457200">
              <a:buFont typeface="Wingdings" panose="05000000000000000000" pitchFamily="2" charset="2"/>
              <a:buChar char="v"/>
              <a:defRPr/>
            </a:pPr>
            <a:r>
              <a:rPr lang="en-US" sz="1600" dirty="0" err="1">
                <a:latin typeface="Courier New" panose="02070309020205020404" pitchFamily="49" charset="0"/>
                <a:cs typeface="Courier New" panose="02070309020205020404" pitchFamily="49" charset="0"/>
              </a:rPr>
              <a:t>concat</a:t>
            </a:r>
            <a:r>
              <a:rPr lang="en-US" sz="1600" dirty="0">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join()</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pop()</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push()</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reverse()</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shift()</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slice()</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sort()</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splice()</a:t>
            </a:r>
          </a:p>
          <a:p>
            <a:pPr marL="457200" indent="-457200">
              <a:buFont typeface="Wingdings" panose="05000000000000000000" pitchFamily="2" charset="2"/>
              <a:buChar char="v"/>
              <a:defRPr/>
            </a:pPr>
            <a:r>
              <a:rPr lang="en-US" sz="1600" dirty="0" err="1">
                <a:latin typeface="Courier New" panose="02070309020205020404" pitchFamily="49" charset="0"/>
                <a:cs typeface="Courier New" panose="02070309020205020404" pitchFamily="49" charset="0"/>
              </a:rPr>
              <a:t>toString</a:t>
            </a:r>
            <a:r>
              <a:rPr lang="en-US" sz="1600" dirty="0">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latin typeface="Courier New" panose="02070309020205020404" pitchFamily="49" charset="0"/>
                <a:cs typeface="Courier New" panose="02070309020205020404" pitchFamily="49" charset="0"/>
              </a:rPr>
              <a:t>unshift</a:t>
            </a:r>
            <a:r>
              <a:rPr lang="en-US" sz="16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Members of the Array Object</a:t>
            </a:r>
          </a:p>
        </p:txBody>
      </p:sp>
    </p:spTree>
    <p:extLst>
      <p:ext uri="{BB962C8B-B14F-4D97-AF65-F5344CB8AC3E}">
        <p14:creationId xmlns:p14="http://schemas.microsoft.com/office/powerpoint/2010/main" val="3440407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1" y="1628799"/>
            <a:ext cx="11542874" cy="4727177"/>
          </a:xfrm>
        </p:spPr>
        <p:txBody>
          <a:bodyPr>
            <a:noAutofit/>
          </a:bodyPr>
          <a:lstStyle/>
          <a:p>
            <a:pPr>
              <a:defRPr/>
            </a:pPr>
            <a:r>
              <a:rPr lang="en-US" sz="1600" dirty="0"/>
              <a:t>In ES5, several new methods were added to the Array object, including:</a:t>
            </a:r>
          </a:p>
          <a:p>
            <a:pPr>
              <a:defRPr/>
            </a:pPr>
            <a:endParaRPr lang="en-US" sz="1600" dirty="0"/>
          </a:p>
          <a:p>
            <a:pPr marL="457200" indent="-457200">
              <a:buFont typeface="Wingdings" panose="05000000000000000000" pitchFamily="2" charset="2"/>
              <a:buChar char="v"/>
              <a:defRPr/>
            </a:pPr>
            <a:r>
              <a:rPr lang="en-US" sz="1600" dirty="0" err="1">
                <a:latin typeface="Courier New" panose="02070309020205020404" pitchFamily="49" charset="0"/>
                <a:cs typeface="Courier New" panose="02070309020205020404" pitchFamily="49" charset="0"/>
              </a:rPr>
              <a:t>isArray</a:t>
            </a:r>
            <a:r>
              <a:rPr lang="en-US" sz="1600" dirty="0">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latin typeface="Courier New" panose="02070309020205020404" pitchFamily="49" charset="0"/>
                <a:cs typeface="Courier New" panose="02070309020205020404" pitchFamily="49" charset="0"/>
              </a:rPr>
              <a:t>indexOf</a:t>
            </a:r>
            <a:r>
              <a:rPr lang="en-US" sz="1600" dirty="0">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latin typeface="Courier New" panose="02070309020205020404" pitchFamily="49" charset="0"/>
                <a:cs typeface="Courier New" panose="02070309020205020404" pitchFamily="49" charset="0"/>
              </a:rPr>
              <a:t>lastIndexOf</a:t>
            </a:r>
            <a:r>
              <a:rPr lang="en-US" sz="1600" dirty="0">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latin typeface="Courier New" panose="02070309020205020404" pitchFamily="49" charset="0"/>
                <a:cs typeface="Courier New" panose="02070309020205020404" pitchFamily="49" charset="0"/>
              </a:rPr>
              <a:t>forEach</a:t>
            </a:r>
            <a:r>
              <a:rPr lang="en-US" sz="1600" dirty="0">
                <a:latin typeface="Courier New" panose="02070309020205020404" pitchFamily="49" charset="0"/>
                <a:cs typeface="Courier New" panose="02070309020205020404" pitchFamily="49" charset="0"/>
              </a:rPr>
              <a:t>(callback[, object])		// Covered</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filter(callback[, object])</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every(callback[, object])</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some(callback[, object])</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map(callback[, object])</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reduce(callback[, </a:t>
            </a:r>
            <a:r>
              <a:rPr lang="en-US" sz="1600" dirty="0" err="1">
                <a:latin typeface="Courier New" panose="02070309020205020404" pitchFamily="49" charset="0"/>
                <a:cs typeface="Courier New" panose="02070309020205020404" pitchFamily="49" charset="0"/>
              </a:rPr>
              <a:t>init</a:t>
            </a:r>
            <a:r>
              <a:rPr lang="en-US" sz="1600" dirty="0">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latin typeface="Courier New" panose="02070309020205020404" pitchFamily="49" charset="0"/>
                <a:cs typeface="Courier New" panose="02070309020205020404" pitchFamily="49" charset="0"/>
              </a:rPr>
              <a:t>reduceRight</a:t>
            </a:r>
            <a:r>
              <a:rPr lang="en-US" sz="1600" dirty="0">
                <a:latin typeface="Courier New" panose="02070309020205020404" pitchFamily="49" charset="0"/>
                <a:cs typeface="Courier New" panose="02070309020205020404" pitchFamily="49" charset="0"/>
              </a:rPr>
              <a:t>(callback[, </a:t>
            </a:r>
            <a:r>
              <a:rPr lang="en-US" sz="1600" dirty="0" err="1">
                <a:latin typeface="Courier New" panose="02070309020205020404" pitchFamily="49" charset="0"/>
                <a:cs typeface="Courier New" panose="02070309020205020404" pitchFamily="49" charset="0"/>
              </a:rPr>
              <a:t>init</a:t>
            </a:r>
            <a:r>
              <a:rPr lang="en-US" sz="16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ES5 members</a:t>
            </a:r>
          </a:p>
        </p:txBody>
      </p:sp>
    </p:spTree>
    <p:extLst>
      <p:ext uri="{BB962C8B-B14F-4D97-AF65-F5344CB8AC3E}">
        <p14:creationId xmlns:p14="http://schemas.microsoft.com/office/powerpoint/2010/main" val="1731000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1" y="1628799"/>
            <a:ext cx="11542874" cy="4727177"/>
          </a:xfrm>
        </p:spPr>
        <p:txBody>
          <a:bodyPr>
            <a:noAutofit/>
          </a:bodyPr>
          <a:lstStyle/>
          <a:p>
            <a:pPr>
              <a:defRPr/>
            </a:pPr>
            <a:r>
              <a:rPr lang="en-US" sz="1600" dirty="0"/>
              <a:t>In ES6, even more functionality was added to work with Arrays, including:</a:t>
            </a:r>
          </a:p>
          <a:p>
            <a:pPr>
              <a:defRPr/>
            </a:pPr>
            <a:endParaRPr lang="en-US" sz="1600" dirty="0"/>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for / of					// Covered</a:t>
            </a:r>
          </a:p>
          <a:p>
            <a:pPr marL="457200" indent="-457200">
              <a:buFont typeface="Wingdings" panose="05000000000000000000" pitchFamily="2" charset="2"/>
              <a:buChar char="v"/>
              <a:defRPr/>
            </a:pPr>
            <a:r>
              <a:rPr lang="en-US" sz="1600" dirty="0">
                <a:cs typeface="Courier New" panose="02070309020205020404" pitchFamily="49" charset="0"/>
              </a:rPr>
              <a:t>Function Rest Operator</a:t>
            </a:r>
          </a:p>
          <a:p>
            <a:pPr marL="457200" indent="-457200">
              <a:buFont typeface="Wingdings" panose="05000000000000000000" pitchFamily="2" charset="2"/>
              <a:buChar char="v"/>
              <a:defRPr/>
            </a:pPr>
            <a:r>
              <a:rPr lang="en-US" sz="1600" dirty="0">
                <a:cs typeface="Courier New" panose="02070309020205020404" pitchFamily="49" charset="0"/>
              </a:rPr>
              <a:t>Function Spread Operator</a:t>
            </a: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find()</a:t>
            </a:r>
          </a:p>
          <a:p>
            <a:pPr marL="457200" indent="-457200">
              <a:buFont typeface="Wingdings" panose="05000000000000000000" pitchFamily="2" charset="2"/>
              <a:buChar char="v"/>
              <a:defRPr/>
            </a:pPr>
            <a:r>
              <a:rPr lang="en-US" sz="1600" dirty="0" err="1">
                <a:latin typeface="Courier New" panose="02070309020205020404" pitchFamily="49" charset="0"/>
                <a:cs typeface="Courier New" panose="02070309020205020404" pitchFamily="49" charset="0"/>
              </a:rPr>
              <a:t>findIndex</a:t>
            </a:r>
            <a:r>
              <a:rPr lang="en-US" sz="16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ES6 members and additional functionality</a:t>
            </a:r>
          </a:p>
        </p:txBody>
      </p:sp>
    </p:spTree>
    <p:extLst>
      <p:ext uri="{BB962C8B-B14F-4D97-AF65-F5344CB8AC3E}">
        <p14:creationId xmlns:p14="http://schemas.microsoft.com/office/powerpoint/2010/main" val="2404925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30765"/>
            <a:ext cx="8352928" cy="1596470"/>
          </a:xfrm>
        </p:spPr>
        <p:txBody>
          <a:bodyPr/>
          <a:lstStyle/>
          <a:p>
            <a:pPr algn="ctr"/>
            <a:r>
              <a:rPr lang="en-US" dirty="0"/>
              <a:t>Functions for Adding and Removing Items</a:t>
            </a:r>
          </a:p>
        </p:txBody>
      </p:sp>
    </p:spTree>
    <p:extLst>
      <p:ext uri="{BB962C8B-B14F-4D97-AF65-F5344CB8AC3E}">
        <p14:creationId xmlns:p14="http://schemas.microsoft.com/office/powerpoint/2010/main" val="1362788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Adding and Removing Items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a:defRPr/>
            </a:pPr>
            <a:r>
              <a:rPr lang="en-US" sz="1600" dirty="0">
                <a:solidFill>
                  <a:schemeClr val="tx2"/>
                </a:solidFill>
              </a:rPr>
              <a:t>Although you can add items to and remove items from an array manually, JavaScript also offers four functions that will help you speed up simple tasks like adding items to the front or end of an array or removing items from the beginning or end of an array. These functions are outlined below:</a:t>
            </a:r>
          </a:p>
        </p:txBody>
      </p:sp>
      <p:sp>
        <p:nvSpPr>
          <p:cNvPr id="2" name="Text Placeholder 1"/>
          <p:cNvSpPr>
            <a:spLocks noGrp="1"/>
          </p:cNvSpPr>
          <p:nvPr>
            <p:ph type="body" sz="quarter" idx="11"/>
          </p:nvPr>
        </p:nvSpPr>
        <p:spPr/>
        <p:txBody>
          <a:bodyPr/>
          <a:lstStyle/>
          <a:p>
            <a:r>
              <a:rPr lang="en-US" dirty="0"/>
              <a:t>Functions for adding items to and removing items from an array</a:t>
            </a:r>
          </a:p>
        </p:txBody>
      </p:sp>
      <p:graphicFrame>
        <p:nvGraphicFramePr>
          <p:cNvPr id="3" name="Table 2"/>
          <p:cNvGraphicFramePr>
            <a:graphicFrameLocks noGrp="1"/>
          </p:cNvGraphicFramePr>
          <p:nvPr>
            <p:extLst>
              <p:ext uri="{D42A27DB-BD31-4B8C-83A1-F6EECF244321}">
                <p14:modId xmlns:p14="http://schemas.microsoft.com/office/powerpoint/2010/main" val="3183746547"/>
              </p:ext>
            </p:extLst>
          </p:nvPr>
        </p:nvGraphicFramePr>
        <p:xfrm>
          <a:off x="0" y="2963762"/>
          <a:ext cx="12192000" cy="1523999"/>
        </p:xfrm>
        <a:graphic>
          <a:graphicData uri="http://schemas.openxmlformats.org/drawingml/2006/table">
            <a:tbl>
              <a:tblPr firstRow="1" bandRow="1">
                <a:tableStyleId>{5C22544A-7EE6-4342-B048-85BDC9FD1C3A}</a:tableStyleId>
              </a:tblPr>
              <a:tblGrid>
                <a:gridCol w="2701636">
                  <a:extLst>
                    <a:ext uri="{9D8B030D-6E8A-4147-A177-3AD203B41FA5}">
                      <a16:colId xmlns:a16="http://schemas.microsoft.com/office/drawing/2014/main" xmlns="" val="2625485568"/>
                    </a:ext>
                  </a:extLst>
                </a:gridCol>
                <a:gridCol w="9490364">
                  <a:extLst>
                    <a:ext uri="{9D8B030D-6E8A-4147-A177-3AD203B41FA5}">
                      <a16:colId xmlns:a16="http://schemas.microsoft.com/office/drawing/2014/main" xmlns="" val="1771793124"/>
                    </a:ext>
                  </a:extLst>
                </a:gridCol>
              </a:tblGrid>
              <a:tr h="0">
                <a:tc>
                  <a:txBody>
                    <a:bodyPr/>
                    <a:lstStyle/>
                    <a:p>
                      <a:r>
                        <a:rPr lang="en-US" sz="1400" dirty="0"/>
                        <a:t>Function</a:t>
                      </a:r>
                    </a:p>
                  </a:txBody>
                  <a:tcPr marL="438912">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9477158"/>
                  </a:ext>
                </a:extLst>
              </a:tr>
              <a:tr h="0">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pop()</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Removes the last element from an array and returns that element</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6205620"/>
                  </a:ext>
                </a:extLst>
              </a:tr>
              <a:tr h="141597">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shift()</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Removes the first element from an array and returns that element</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4120191501"/>
                  </a:ext>
                </a:extLst>
              </a:tr>
              <a:tr h="141597">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push()</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Adds one or more elements to the end of an array and returns the resulting length</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141597">
                <a:tc>
                  <a:txBody>
                    <a:bodyPr/>
                    <a:lstStyle/>
                    <a:p>
                      <a:r>
                        <a:rPr lang="en-US" sz="1400" b="0" i="0" u="none" strike="noStrike" kern="1200" baseline="0" dirty="0" err="1">
                          <a:solidFill>
                            <a:schemeClr val="dk1"/>
                          </a:solidFill>
                          <a:latin typeface="Courier New" panose="02070309020205020404" pitchFamily="49" charset="0"/>
                          <a:ea typeface="+mn-ea"/>
                          <a:cs typeface="Courier New" panose="02070309020205020404" pitchFamily="49" charset="0"/>
                        </a:rPr>
                        <a:t>unshift</a:t>
                      </a:r>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Adds one or more elements to the front of an array and returns the new length of the array</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02813987"/>
                  </a:ext>
                </a:extLst>
              </a:tr>
            </a:tbl>
          </a:graphicData>
        </a:graphic>
      </p:graphicFrame>
    </p:spTree>
    <p:extLst>
      <p:ext uri="{BB962C8B-B14F-4D97-AF65-F5344CB8AC3E}">
        <p14:creationId xmlns:p14="http://schemas.microsoft.com/office/powerpoint/2010/main" val="1264343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5981" cy="4679950"/>
          </a:xfrm>
        </p:spPr>
        <p:txBody>
          <a:bodyPr>
            <a:noAutofit/>
          </a:bodyPr>
          <a:lstStyle/>
          <a:p>
            <a:r>
              <a:rPr lang="en-US" sz="1600" dirty="0"/>
              <a:t>The push() method adds one or more elements to the end of an array and returns the resulting length of the array: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a:t>
            </a:r>
          </a:p>
          <a:p>
            <a:r>
              <a:rPr lang="en-US" sz="1600" dirty="0">
                <a:latin typeface="Courier New" panose="02070309020205020404" pitchFamily="49" charset="0"/>
                <a:cs typeface="Courier New" panose="02070309020205020404" pitchFamily="49" charset="0"/>
              </a:rPr>
              <a:t>names = </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.push</a:t>
            </a:r>
            <a:r>
              <a:rPr lang="en-US" sz="1600" b="1" dirty="0">
                <a:latin typeface="Courier New" panose="02070309020205020404" pitchFamily="49" charset="0"/>
                <a:cs typeface="Courier New" panose="02070309020205020404" pitchFamily="49" charset="0"/>
              </a:rPr>
              <a:t>('Jessica', 'John')</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console.log(names);</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Array becomes</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["Zak", "Fred", "Sally", "Jessica", "John"]</a:t>
            </a:r>
          </a:p>
          <a:p>
            <a:endParaRPr lang="en-US" sz="1600" dirty="0">
              <a:cs typeface="Courier New" panose="02070309020205020404" pitchFamily="49" charset="0"/>
            </a:endParaRPr>
          </a:p>
          <a:p>
            <a:r>
              <a:rPr lang="en-US" sz="1600" b="1" dirty="0">
                <a:cs typeface="Courier New" panose="02070309020205020404" pitchFamily="49" charset="0"/>
              </a:rPr>
              <a:t>Returns </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5</a:t>
            </a:r>
          </a:p>
        </p:txBody>
      </p:sp>
      <p:sp>
        <p:nvSpPr>
          <p:cNvPr id="2" name="Text Placeholder 1"/>
          <p:cNvSpPr>
            <a:spLocks noGrp="1"/>
          </p:cNvSpPr>
          <p:nvPr>
            <p:ph type="body" sz="quarter" idx="11"/>
          </p:nvPr>
        </p:nvSpPr>
        <p:spPr/>
        <p:txBody>
          <a:bodyPr/>
          <a:lstStyle/>
          <a:p>
            <a:r>
              <a:rPr lang="en-US" dirty="0"/>
              <a:t>push()</a:t>
            </a:r>
          </a:p>
        </p:txBody>
      </p:sp>
    </p:spTree>
    <p:extLst>
      <p:ext uri="{BB962C8B-B14F-4D97-AF65-F5344CB8AC3E}">
        <p14:creationId xmlns:p14="http://schemas.microsoft.com/office/powerpoint/2010/main" val="4102670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9780190" cy="4679950"/>
          </a:xfrm>
        </p:spPr>
        <p:txBody>
          <a:bodyPr>
            <a:noAutofit/>
          </a:bodyPr>
          <a:lstStyle/>
          <a:p>
            <a:r>
              <a:rPr lang="en-US" sz="1600" dirty="0"/>
              <a:t>The pop() method removes the last element from an array and returns that element: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a:t>
            </a:r>
          </a:p>
          <a:p>
            <a:r>
              <a:rPr lang="en-US" sz="1600" dirty="0">
                <a:latin typeface="Courier New" panose="02070309020205020404" pitchFamily="49" charset="0"/>
                <a:cs typeface="Courier New" panose="02070309020205020404" pitchFamily="49" charset="0"/>
              </a:rPr>
              <a:t>names = </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pop</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console.log(names);</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p>
          <a:p>
            <a:r>
              <a:rPr lang="en-US" sz="1600" dirty="0">
                <a:latin typeface="Courier New" panose="02070309020205020404" pitchFamily="49" charset="0"/>
                <a:cs typeface="Courier New" panose="02070309020205020404" pitchFamily="49" charset="0"/>
              </a:rPr>
              <a:t>Sally</a:t>
            </a:r>
          </a:p>
        </p:txBody>
      </p:sp>
      <p:sp>
        <p:nvSpPr>
          <p:cNvPr id="2" name="Text Placeholder 1"/>
          <p:cNvSpPr>
            <a:spLocks noGrp="1"/>
          </p:cNvSpPr>
          <p:nvPr>
            <p:ph type="body" sz="quarter" idx="11"/>
          </p:nvPr>
        </p:nvSpPr>
        <p:spPr/>
        <p:txBody>
          <a:bodyPr/>
          <a:lstStyle/>
          <a:p>
            <a:r>
              <a:rPr lang="en-US" dirty="0"/>
              <a:t>pop()</a:t>
            </a:r>
          </a:p>
        </p:txBody>
      </p:sp>
    </p:spTree>
    <p:extLst>
      <p:ext uri="{BB962C8B-B14F-4D97-AF65-F5344CB8AC3E}">
        <p14:creationId xmlns:p14="http://schemas.microsoft.com/office/powerpoint/2010/main" val="334605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9780190" cy="4679950"/>
          </a:xfrm>
        </p:spPr>
        <p:txBody>
          <a:bodyPr>
            <a:noAutofit/>
          </a:bodyPr>
          <a:lstStyle/>
          <a:p>
            <a:r>
              <a:rPr lang="en-US" sz="1600" dirty="0"/>
              <a:t>The shift() method removes the first element from an array and returns that element: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a:t>
            </a:r>
          </a:p>
          <a:p>
            <a:r>
              <a:rPr lang="en-US" sz="1600" dirty="0">
                <a:latin typeface="Courier New" panose="02070309020205020404" pitchFamily="49" charset="0"/>
                <a:cs typeface="Courier New" panose="02070309020205020404" pitchFamily="49" charset="0"/>
              </a:rPr>
              <a:t>names = </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.shift</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console.log(names);</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Zak</a:t>
            </a:r>
          </a:p>
        </p:txBody>
      </p:sp>
      <p:sp>
        <p:nvSpPr>
          <p:cNvPr id="2" name="Text Placeholder 1"/>
          <p:cNvSpPr>
            <a:spLocks noGrp="1"/>
          </p:cNvSpPr>
          <p:nvPr>
            <p:ph type="body" sz="quarter" idx="11"/>
          </p:nvPr>
        </p:nvSpPr>
        <p:spPr/>
        <p:txBody>
          <a:bodyPr/>
          <a:lstStyle/>
          <a:p>
            <a:r>
              <a:rPr lang="en-US" dirty="0"/>
              <a:t>shift()</a:t>
            </a:r>
          </a:p>
        </p:txBody>
      </p:sp>
    </p:spTree>
    <p:extLst>
      <p:ext uri="{BB962C8B-B14F-4D97-AF65-F5344CB8AC3E}">
        <p14:creationId xmlns:p14="http://schemas.microsoft.com/office/powerpoint/2010/main" val="559161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494690" cy="4679950"/>
          </a:xfrm>
        </p:spPr>
        <p:txBody>
          <a:bodyPr>
            <a:noAutofit/>
          </a:bodyPr>
          <a:lstStyle/>
          <a:p>
            <a:r>
              <a:rPr lang="en-US" sz="1600" dirty="0"/>
              <a:t>The </a:t>
            </a:r>
            <a:r>
              <a:rPr lang="en-US" sz="1600" dirty="0" err="1"/>
              <a:t>unshift</a:t>
            </a:r>
            <a:r>
              <a:rPr lang="en-US" sz="1600" dirty="0"/>
              <a:t>() method adds one or more elements to the front of an array and returns the new length of the array: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a:t>
            </a:r>
          </a:p>
          <a:p>
            <a:r>
              <a:rPr lang="en-US" sz="1600" dirty="0">
                <a:latin typeface="Courier New" panose="02070309020205020404" pitchFamily="49" charset="0"/>
                <a:cs typeface="Courier New" panose="02070309020205020404" pitchFamily="49" charset="0"/>
              </a:rPr>
              <a:t>names = </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.unshift</a:t>
            </a:r>
            <a:r>
              <a:rPr lang="en-US" sz="1600" b="1" dirty="0">
                <a:latin typeface="Courier New" panose="02070309020205020404" pitchFamily="49" charset="0"/>
                <a:cs typeface="Courier New" panose="02070309020205020404" pitchFamily="49" charset="0"/>
              </a:rPr>
              <a:t>('Jessica', 'John')</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console.log(names);</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Array becomes</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["Jessica", "John", "Zak", "Fred", "Sally"]</a:t>
            </a:r>
          </a:p>
          <a:p>
            <a:endParaRPr lang="en-US" sz="1600" dirty="0">
              <a:cs typeface="Courier New" panose="02070309020205020404" pitchFamily="49" charset="0"/>
            </a:endParaRPr>
          </a:p>
          <a:p>
            <a:r>
              <a:rPr lang="en-US" sz="1600" b="1" dirty="0">
                <a:cs typeface="Courier New" panose="02070309020205020404" pitchFamily="49" charset="0"/>
              </a:rPr>
              <a:t>Returns </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5</a:t>
            </a:r>
          </a:p>
        </p:txBody>
      </p:sp>
      <p:sp>
        <p:nvSpPr>
          <p:cNvPr id="2" name="Text Placeholder 1"/>
          <p:cNvSpPr>
            <a:spLocks noGrp="1"/>
          </p:cNvSpPr>
          <p:nvPr>
            <p:ph type="body" sz="quarter" idx="11"/>
          </p:nvPr>
        </p:nvSpPr>
        <p:spPr/>
        <p:txBody>
          <a:bodyPr/>
          <a:lstStyle/>
          <a:p>
            <a:r>
              <a:rPr lang="en-US" dirty="0" err="1"/>
              <a:t>unshift</a:t>
            </a:r>
            <a:r>
              <a:rPr lang="en-US" dirty="0"/>
              <a:t>()</a:t>
            </a:r>
          </a:p>
        </p:txBody>
      </p:sp>
    </p:spTree>
    <p:extLst>
      <p:ext uri="{BB962C8B-B14F-4D97-AF65-F5344CB8AC3E}">
        <p14:creationId xmlns:p14="http://schemas.microsoft.com/office/powerpoint/2010/main" val="2411643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30765"/>
            <a:ext cx="8352928" cy="1596470"/>
          </a:xfrm>
        </p:spPr>
        <p:txBody>
          <a:bodyPr/>
          <a:lstStyle/>
          <a:p>
            <a:pPr algn="ctr"/>
            <a:r>
              <a:rPr lang="en-US"/>
              <a:t>Searching, </a:t>
            </a:r>
            <a:r>
              <a:rPr lang="en-US" dirty="0"/>
              <a:t>Reversing, and Sorting Arrays</a:t>
            </a:r>
          </a:p>
        </p:txBody>
      </p:sp>
    </p:spTree>
    <p:extLst>
      <p:ext uri="{BB962C8B-B14F-4D97-AF65-F5344CB8AC3E}">
        <p14:creationId xmlns:p14="http://schemas.microsoft.com/office/powerpoint/2010/main" val="2830268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3068960"/>
            <a:ext cx="12191999" cy="720080"/>
          </a:xfrm>
        </p:spPr>
        <p:txBody>
          <a:bodyPr/>
          <a:lstStyle/>
          <a:p>
            <a:pPr algn="ctr"/>
            <a:r>
              <a:rPr lang="en-US" dirty="0"/>
              <a:t>Working with Arrays</a:t>
            </a:r>
          </a:p>
        </p:txBody>
      </p:sp>
    </p:spTree>
    <p:extLst>
      <p:ext uri="{BB962C8B-B14F-4D97-AF65-F5344CB8AC3E}">
        <p14:creationId xmlns:p14="http://schemas.microsoft.com/office/powerpoint/2010/main" val="1224318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Searching, Reversing, and Sorting</a:t>
            </a:r>
            <a:endParaRPr lang="nl-NL" dirty="0"/>
          </a:p>
        </p:txBody>
      </p:sp>
      <p:sp>
        <p:nvSpPr>
          <p:cNvPr id="7" name="Text Placeholder 6"/>
          <p:cNvSpPr>
            <a:spLocks noGrp="1"/>
          </p:cNvSpPr>
          <p:nvPr>
            <p:ph type="body" sz="quarter" idx="14"/>
          </p:nvPr>
        </p:nvSpPr>
        <p:spPr>
          <a:xfrm>
            <a:off x="335360" y="1628800"/>
            <a:ext cx="11501964" cy="4679950"/>
          </a:xfrm>
        </p:spPr>
        <p:txBody>
          <a:bodyPr>
            <a:noAutofit/>
          </a:bodyPr>
          <a:lstStyle/>
          <a:p>
            <a:pPr>
              <a:defRPr/>
            </a:pPr>
            <a:r>
              <a:rPr lang="en-US" sz="1600" dirty="0">
                <a:solidFill>
                  <a:schemeClr val="tx2"/>
                </a:solidFill>
              </a:rPr>
              <a:t>JavaScript offers four functions </a:t>
            </a:r>
            <a:r>
              <a:rPr lang="en-US" sz="1600">
                <a:solidFill>
                  <a:schemeClr val="tx2"/>
                </a:solidFill>
              </a:rPr>
              <a:t>for searching, </a:t>
            </a:r>
            <a:r>
              <a:rPr lang="en-US" sz="1600" dirty="0">
                <a:solidFill>
                  <a:schemeClr val="tx2"/>
                </a:solidFill>
              </a:rPr>
              <a:t>reversing the order, and sorting items within an array. These functions are outlined below:</a:t>
            </a:r>
          </a:p>
        </p:txBody>
      </p:sp>
      <p:sp>
        <p:nvSpPr>
          <p:cNvPr id="2" name="Text Placeholder 1"/>
          <p:cNvSpPr>
            <a:spLocks noGrp="1"/>
          </p:cNvSpPr>
          <p:nvPr>
            <p:ph type="body" sz="quarter" idx="11"/>
          </p:nvPr>
        </p:nvSpPr>
        <p:spPr/>
        <p:txBody>
          <a:bodyPr/>
          <a:lstStyle/>
          <a:p>
            <a:r>
              <a:rPr lang="en-US" dirty="0"/>
              <a:t>Functions for searching, reversing, and sorting arrays</a:t>
            </a:r>
          </a:p>
        </p:txBody>
      </p:sp>
      <p:graphicFrame>
        <p:nvGraphicFramePr>
          <p:cNvPr id="3" name="Table 2"/>
          <p:cNvGraphicFramePr>
            <a:graphicFrameLocks noGrp="1"/>
          </p:cNvGraphicFramePr>
          <p:nvPr>
            <p:extLst>
              <p:ext uri="{D42A27DB-BD31-4B8C-83A1-F6EECF244321}">
                <p14:modId xmlns:p14="http://schemas.microsoft.com/office/powerpoint/2010/main" val="2829560271"/>
              </p:ext>
            </p:extLst>
          </p:nvPr>
        </p:nvGraphicFramePr>
        <p:xfrm>
          <a:off x="0" y="2411677"/>
          <a:ext cx="12192000" cy="2133599"/>
        </p:xfrm>
        <a:graphic>
          <a:graphicData uri="http://schemas.openxmlformats.org/drawingml/2006/table">
            <a:tbl>
              <a:tblPr firstRow="1" bandRow="1">
                <a:tableStyleId>{5C22544A-7EE6-4342-B048-85BDC9FD1C3A}</a:tableStyleId>
              </a:tblPr>
              <a:tblGrid>
                <a:gridCol w="2701636">
                  <a:extLst>
                    <a:ext uri="{9D8B030D-6E8A-4147-A177-3AD203B41FA5}">
                      <a16:colId xmlns:a16="http://schemas.microsoft.com/office/drawing/2014/main" xmlns="" val="2625485568"/>
                    </a:ext>
                  </a:extLst>
                </a:gridCol>
                <a:gridCol w="9490364">
                  <a:extLst>
                    <a:ext uri="{9D8B030D-6E8A-4147-A177-3AD203B41FA5}">
                      <a16:colId xmlns:a16="http://schemas.microsoft.com/office/drawing/2014/main" xmlns="" val="1771793124"/>
                    </a:ext>
                  </a:extLst>
                </a:gridCol>
              </a:tblGrid>
              <a:tr h="0">
                <a:tc>
                  <a:txBody>
                    <a:bodyPr/>
                    <a:lstStyle/>
                    <a:p>
                      <a:r>
                        <a:rPr lang="en-US" sz="1400" dirty="0"/>
                        <a:t>Method</a:t>
                      </a:r>
                    </a:p>
                  </a:txBody>
                  <a:tcPr marL="438912">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9477158"/>
                  </a:ext>
                </a:extLst>
              </a:tr>
              <a:tr h="141597">
                <a:tc>
                  <a:txBody>
                    <a:bodyPr/>
                    <a:lstStyle/>
                    <a:p>
                      <a:r>
                        <a:rPr lang="en-US" sz="1400" b="0" i="0" u="none" strike="noStrike" kern="1200" baseline="0" dirty="0" err="1">
                          <a:solidFill>
                            <a:schemeClr val="dk1"/>
                          </a:solidFill>
                          <a:latin typeface="Courier New" panose="02070309020205020404" pitchFamily="49" charset="0"/>
                          <a:ea typeface="+mn-ea"/>
                          <a:cs typeface="Courier New" panose="02070309020205020404" pitchFamily="49" charset="0"/>
                        </a:rPr>
                        <a:t>indexOf</a:t>
                      </a:r>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t>Searches the array for an element and returns the index of the first match or -1 if it's not found</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383210075"/>
                  </a:ext>
                </a:extLst>
              </a:tr>
              <a:tr h="0">
                <a:tc>
                  <a:txBody>
                    <a:bodyPr/>
                    <a:lstStyle/>
                    <a:p>
                      <a:r>
                        <a:rPr lang="en-US" sz="1400" b="0" i="0" u="none" strike="noStrike" kern="1200" baseline="0" dirty="0" err="1">
                          <a:solidFill>
                            <a:schemeClr val="dk1"/>
                          </a:solidFill>
                          <a:latin typeface="Courier New" panose="02070309020205020404" pitchFamily="49" charset="0"/>
                          <a:ea typeface="+mn-ea"/>
                          <a:cs typeface="Courier New" panose="02070309020205020404" pitchFamily="49" charset="0"/>
                        </a:rPr>
                        <a:t>lastIndexOf</a:t>
                      </a:r>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Like the </a:t>
                      </a:r>
                      <a:r>
                        <a:rPr lang="en-US" sz="1400" dirty="0" err="1"/>
                        <a:t>indexOf</a:t>
                      </a:r>
                      <a:r>
                        <a:rPr lang="en-US" sz="1400" dirty="0"/>
                        <a:t>() method but finds the last instance of the same item in the array and returns its index</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6205620"/>
                  </a:ext>
                </a:extLst>
              </a:tr>
              <a:tr h="141597">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reverse()</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Transposes the elements of an array: the first array element becomes the last and the last becomes the first</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4120191501"/>
                  </a:ext>
                </a:extLst>
              </a:tr>
              <a:tr h="141597">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sort()</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Sorts the elements of an array</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02813987"/>
                  </a:ext>
                </a:extLst>
              </a:tr>
              <a:tr h="141597">
                <a:tc>
                  <a:txBody>
                    <a:bodyPr/>
                    <a:lstStyle/>
                    <a:p>
                      <a:r>
                        <a:rPr lang="en-US" sz="1400" b="0" i="0" dirty="0">
                          <a:latin typeface="Courier New" panose="02070309020205020404" pitchFamily="49" charset="0"/>
                          <a:cs typeface="Courier New" panose="02070309020205020404" pitchFamily="49" charset="0"/>
                        </a:rPr>
                        <a:t>find()</a:t>
                      </a: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Returns the </a:t>
                      </a:r>
                      <a:r>
                        <a:rPr lang="en-US" sz="1400" b="1" i="0" kern="1200" dirty="0">
                          <a:solidFill>
                            <a:schemeClr val="dk1"/>
                          </a:solidFill>
                          <a:effectLst/>
                          <a:latin typeface="+mn-lt"/>
                          <a:ea typeface="+mn-ea"/>
                          <a:cs typeface="+mn-cs"/>
                        </a:rPr>
                        <a:t>value</a:t>
                      </a:r>
                      <a:r>
                        <a:rPr lang="en-US" sz="1400" b="0" i="0" kern="1200" dirty="0">
                          <a:solidFill>
                            <a:schemeClr val="dk1"/>
                          </a:solidFill>
                          <a:effectLst/>
                          <a:latin typeface="+mn-lt"/>
                          <a:ea typeface="+mn-ea"/>
                          <a:cs typeface="+mn-cs"/>
                        </a:rPr>
                        <a:t> of the first array element that passes a test function.</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2772178"/>
                  </a:ext>
                </a:extLst>
              </a:tr>
              <a:tr h="141597">
                <a:tc>
                  <a:txBody>
                    <a:bodyPr/>
                    <a:lstStyle/>
                    <a:p>
                      <a:r>
                        <a:rPr lang="en-US" sz="1400" b="0" i="0" dirty="0" err="1">
                          <a:latin typeface="Courier New" panose="02070309020205020404" pitchFamily="49" charset="0"/>
                          <a:cs typeface="Courier New" panose="02070309020205020404" pitchFamily="49" charset="0"/>
                        </a:rPr>
                        <a:t>findIndex</a:t>
                      </a:r>
                      <a:r>
                        <a:rPr lang="en-US" sz="1400" b="0" i="0" dirty="0">
                          <a:latin typeface="Courier New" panose="02070309020205020404" pitchFamily="49" charset="0"/>
                          <a:cs typeface="Courier New" panose="02070309020205020404" pitchFamily="49" charset="0"/>
                        </a:rPr>
                        <a:t>()</a:t>
                      </a: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Returns the </a:t>
                      </a:r>
                      <a:r>
                        <a:rPr lang="en-US" sz="1400" b="1" i="0" kern="1200" dirty="0">
                          <a:solidFill>
                            <a:schemeClr val="dk1"/>
                          </a:solidFill>
                          <a:effectLst/>
                          <a:latin typeface="+mn-lt"/>
                          <a:ea typeface="+mn-ea"/>
                          <a:cs typeface="+mn-cs"/>
                        </a:rPr>
                        <a:t>index</a:t>
                      </a:r>
                      <a:r>
                        <a:rPr lang="en-US" sz="1400" b="0" i="0" kern="1200" dirty="0">
                          <a:solidFill>
                            <a:schemeClr val="dk1"/>
                          </a:solidFill>
                          <a:effectLst/>
                          <a:latin typeface="+mn-lt"/>
                          <a:ea typeface="+mn-ea"/>
                          <a:cs typeface="+mn-cs"/>
                        </a:rPr>
                        <a:t> of the first array element that passes a test function.</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883455225"/>
                  </a:ext>
                </a:extLst>
              </a:tr>
            </a:tbl>
          </a:graphicData>
        </a:graphic>
      </p:graphicFrame>
    </p:spTree>
    <p:extLst>
      <p:ext uri="{BB962C8B-B14F-4D97-AF65-F5344CB8AC3E}">
        <p14:creationId xmlns:p14="http://schemas.microsoft.com/office/powerpoint/2010/main" val="2412011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9183" cy="4679950"/>
          </a:xfrm>
        </p:spPr>
        <p:txBody>
          <a:bodyPr>
            <a:noAutofit/>
          </a:bodyPr>
          <a:lstStyle/>
          <a:p>
            <a:r>
              <a:rPr lang="en-US" sz="1600" dirty="0"/>
              <a:t>The </a:t>
            </a:r>
            <a:r>
              <a:rPr lang="en-US" sz="1600" dirty="0" err="1"/>
              <a:t>indexOf</a:t>
            </a:r>
            <a:r>
              <a:rPr lang="en-US" sz="1600" dirty="0"/>
              <a:t>() method searches the array for an element and returns the index of the first match or -1 if it's not found:</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 'Jessica', 'John', 'Mike'];</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.indexOf</a:t>
            </a:r>
            <a:r>
              <a:rPr lang="en-US" sz="1600" b="1" dirty="0">
                <a:latin typeface="Courier New" panose="02070309020205020404" pitchFamily="49" charset="0"/>
                <a:cs typeface="Courier New" panose="02070309020205020404" pitchFamily="49" charset="0"/>
              </a:rPr>
              <a:t>('Sally')</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p>
          <a:p>
            <a:r>
              <a:rPr lang="en-US" sz="1600" dirty="0">
                <a:latin typeface="Courier New" panose="02070309020205020404" pitchFamily="49" charset="0"/>
                <a:cs typeface="Courier New" panose="02070309020205020404" pitchFamily="49" charset="0"/>
              </a:rPr>
              <a:t>2</a:t>
            </a:r>
          </a:p>
          <a:p>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 'Jessica', 'John', 'Mike'];</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.indexOf</a:t>
            </a:r>
            <a:r>
              <a:rPr lang="en-US" sz="1600" b="1" dirty="0">
                <a:latin typeface="Courier New" panose="02070309020205020404" pitchFamily="49" charset="0"/>
                <a:cs typeface="Courier New" panose="02070309020205020404" pitchFamily="49" charset="0"/>
              </a:rPr>
              <a:t>('Pepe')</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 </a:t>
            </a:r>
          </a:p>
          <a:p>
            <a:r>
              <a:rPr lang="en-US" sz="1600" dirty="0">
                <a:latin typeface="Courier New" panose="02070309020205020404" pitchFamily="49" charset="0"/>
                <a:cs typeface="Courier New" panose="02070309020205020404" pitchFamily="49" charset="0"/>
              </a:rPr>
              <a:t>-1</a:t>
            </a:r>
          </a:p>
        </p:txBody>
      </p:sp>
      <p:sp>
        <p:nvSpPr>
          <p:cNvPr id="2" name="Text Placeholder 1"/>
          <p:cNvSpPr>
            <a:spLocks noGrp="1"/>
          </p:cNvSpPr>
          <p:nvPr>
            <p:ph type="body" sz="quarter" idx="11"/>
          </p:nvPr>
        </p:nvSpPr>
        <p:spPr/>
        <p:txBody>
          <a:bodyPr/>
          <a:lstStyle/>
          <a:p>
            <a:r>
              <a:rPr lang="en-US" dirty="0" err="1"/>
              <a:t>indexOf</a:t>
            </a:r>
            <a:r>
              <a:rPr lang="en-US" dirty="0"/>
              <a:t>()</a:t>
            </a:r>
          </a:p>
        </p:txBody>
      </p:sp>
    </p:spTree>
    <p:extLst>
      <p:ext uri="{BB962C8B-B14F-4D97-AF65-F5344CB8AC3E}">
        <p14:creationId xmlns:p14="http://schemas.microsoft.com/office/powerpoint/2010/main" val="58737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502854" cy="4679950"/>
          </a:xfrm>
        </p:spPr>
        <p:txBody>
          <a:bodyPr>
            <a:noAutofit/>
          </a:bodyPr>
          <a:lstStyle/>
          <a:p>
            <a:r>
              <a:rPr lang="en-US" sz="1600" dirty="0"/>
              <a:t>The </a:t>
            </a:r>
            <a:r>
              <a:rPr lang="en-US" sz="1600" dirty="0" err="1"/>
              <a:t>lastIndexOf</a:t>
            </a:r>
            <a:r>
              <a:rPr lang="en-US" sz="1600" dirty="0"/>
              <a:t>() method works like the </a:t>
            </a:r>
            <a:r>
              <a:rPr lang="en-US" sz="1600" dirty="0" err="1"/>
              <a:t>indexOf</a:t>
            </a:r>
            <a:r>
              <a:rPr lang="en-US" sz="1600" dirty="0"/>
              <a:t>() method but it finds the last instance of the same item in the array and returns its index:</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 'Jessica', 'John', 'Sally'];</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.lastIndexOf</a:t>
            </a:r>
            <a:r>
              <a:rPr lang="en-US" sz="1600" b="1" dirty="0">
                <a:latin typeface="Courier New" panose="02070309020205020404" pitchFamily="49" charset="0"/>
                <a:cs typeface="Courier New" panose="02070309020205020404" pitchFamily="49" charset="0"/>
              </a:rPr>
              <a:t>('Sally')</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 </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5</a:t>
            </a:r>
          </a:p>
        </p:txBody>
      </p:sp>
      <p:sp>
        <p:nvSpPr>
          <p:cNvPr id="2" name="Text Placeholder 1"/>
          <p:cNvSpPr>
            <a:spLocks noGrp="1"/>
          </p:cNvSpPr>
          <p:nvPr>
            <p:ph type="body" sz="quarter" idx="11"/>
          </p:nvPr>
        </p:nvSpPr>
        <p:spPr/>
        <p:txBody>
          <a:bodyPr/>
          <a:lstStyle/>
          <a:p>
            <a:r>
              <a:rPr lang="en-US" dirty="0" err="1"/>
              <a:t>lastIndexOf</a:t>
            </a:r>
            <a:r>
              <a:rPr lang="en-US" dirty="0"/>
              <a:t>()</a:t>
            </a:r>
          </a:p>
        </p:txBody>
      </p:sp>
    </p:spTree>
    <p:extLst>
      <p:ext uri="{BB962C8B-B14F-4D97-AF65-F5344CB8AC3E}">
        <p14:creationId xmlns:p14="http://schemas.microsoft.com/office/powerpoint/2010/main" val="91772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502854" cy="4679950"/>
          </a:xfrm>
        </p:spPr>
        <p:txBody>
          <a:bodyPr>
            <a:noAutofit/>
          </a:bodyPr>
          <a:lstStyle/>
          <a:p>
            <a:r>
              <a:rPr lang="en-US" sz="1600" dirty="0"/>
              <a:t>The reverse() method transposes the elements of an array: the first array element becomes the last and the last becomes the first: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 'Jessica', 'John', 'Mike'];</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.reverse</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["Mike", "John", "Jessica", "Sally", "Fred", "Zak"]</a:t>
            </a:r>
          </a:p>
        </p:txBody>
      </p:sp>
      <p:sp>
        <p:nvSpPr>
          <p:cNvPr id="2" name="Text Placeholder 1"/>
          <p:cNvSpPr>
            <a:spLocks noGrp="1"/>
          </p:cNvSpPr>
          <p:nvPr>
            <p:ph type="body" sz="quarter" idx="11"/>
          </p:nvPr>
        </p:nvSpPr>
        <p:spPr/>
        <p:txBody>
          <a:bodyPr/>
          <a:lstStyle/>
          <a:p>
            <a:r>
              <a:rPr lang="en-US" dirty="0"/>
              <a:t>reverse()</a:t>
            </a:r>
          </a:p>
        </p:txBody>
      </p:sp>
    </p:spTree>
    <p:extLst>
      <p:ext uri="{BB962C8B-B14F-4D97-AF65-F5344CB8AC3E}">
        <p14:creationId xmlns:p14="http://schemas.microsoft.com/office/powerpoint/2010/main" val="4246456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498052" cy="4679950"/>
          </a:xfrm>
        </p:spPr>
        <p:txBody>
          <a:bodyPr>
            <a:noAutofit/>
          </a:bodyPr>
          <a:lstStyle/>
          <a:p>
            <a:r>
              <a:rPr lang="en-US" sz="1600" dirty="0"/>
              <a:t>The sort() method sorts the elements of an array: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 'Jessica', 'John', 'Mike'];</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.sort</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["Fred", "Jessica", "John", "Mike", "Sally", "Zak"]</a:t>
            </a:r>
          </a:p>
        </p:txBody>
      </p:sp>
      <p:sp>
        <p:nvSpPr>
          <p:cNvPr id="2" name="Text Placeholder 1"/>
          <p:cNvSpPr>
            <a:spLocks noGrp="1"/>
          </p:cNvSpPr>
          <p:nvPr>
            <p:ph type="body" sz="quarter" idx="11"/>
          </p:nvPr>
        </p:nvSpPr>
        <p:spPr/>
        <p:txBody>
          <a:bodyPr/>
          <a:lstStyle/>
          <a:p>
            <a:r>
              <a:rPr lang="en-US" dirty="0"/>
              <a:t>sort()</a:t>
            </a:r>
          </a:p>
        </p:txBody>
      </p:sp>
    </p:spTree>
    <p:extLst>
      <p:ext uri="{BB962C8B-B14F-4D97-AF65-F5344CB8AC3E}">
        <p14:creationId xmlns:p14="http://schemas.microsoft.com/office/powerpoint/2010/main" val="905148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498052" cy="4679950"/>
          </a:xfrm>
        </p:spPr>
        <p:txBody>
          <a:bodyPr>
            <a:noAutofit/>
          </a:bodyPr>
          <a:lstStyle/>
          <a:p>
            <a:r>
              <a:rPr lang="en-US" sz="1600" dirty="0"/>
              <a:t>The ES6 </a:t>
            </a:r>
            <a:r>
              <a:rPr lang="en-US" sz="1600" dirty="0" err="1"/>
              <a:t>findf</a:t>
            </a:r>
            <a:r>
              <a:rPr lang="en-US" sz="1600" dirty="0"/>
              <a:t>() method returns the value of the </a:t>
            </a:r>
            <a:r>
              <a:rPr lang="en-US" sz="1600" b="1" dirty="0"/>
              <a:t>first array element</a:t>
            </a:r>
            <a:r>
              <a:rPr lang="en-US" sz="1600" dirty="0"/>
              <a:t> that passes a test function. This example finds (returns the value of ) the first element that is larger than 18:</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nums</a:t>
            </a:r>
            <a:r>
              <a:rPr lang="en-US" sz="1600" dirty="0">
                <a:latin typeface="Courier New" panose="02070309020205020404" pitchFamily="49" charset="0"/>
                <a:cs typeface="Courier New" panose="02070309020205020404" pitchFamily="49" charset="0"/>
              </a:rPr>
              <a:t> = [4, 6, 16, 25, 29, 30, 45];</a:t>
            </a: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numsHigherThan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nums.find</a:t>
            </a:r>
            <a:r>
              <a:rPr lang="en-US" sz="1600" dirty="0">
                <a:latin typeface="Courier New" panose="02070309020205020404" pitchFamily="49" charset="0"/>
                <a:cs typeface="Courier New" panose="02070309020205020404" pitchFamily="49" charset="0"/>
              </a:rPr>
              <a:t>((value, index, array) =&gt; {</a:t>
            </a:r>
          </a:p>
          <a:p>
            <a:r>
              <a:rPr lang="en-US" sz="1600" dirty="0">
                <a:latin typeface="Courier New" panose="02070309020205020404" pitchFamily="49" charset="0"/>
                <a:cs typeface="Courier New" panose="02070309020205020404" pitchFamily="49" charset="0"/>
              </a:rPr>
              <a:t>	return value &gt; 18;</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numsHigherThan</a:t>
            </a:r>
            <a:r>
              <a:rPr lang="en-US" sz="1600" dirty="0">
                <a:latin typeface="Courier New" panose="02070309020205020404" pitchFamily="49" charset="0"/>
                <a:cs typeface="Courier New" panose="02070309020205020404" pitchFamily="49" charset="0"/>
              </a:rPr>
              <a:t>);					// Returns 25</a:t>
            </a:r>
          </a:p>
          <a:p>
            <a:endParaRPr lang="en-US" sz="16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Note that the function takes 3 arguments including the item value, the item index, and the array itself. In this function though, we only needed to utilize the value to find the first number that is greater than 18.</a:t>
            </a:r>
          </a:p>
        </p:txBody>
      </p:sp>
      <p:sp>
        <p:nvSpPr>
          <p:cNvPr id="2" name="Text Placeholder 1"/>
          <p:cNvSpPr>
            <a:spLocks noGrp="1"/>
          </p:cNvSpPr>
          <p:nvPr>
            <p:ph type="body" sz="quarter" idx="11"/>
          </p:nvPr>
        </p:nvSpPr>
        <p:spPr/>
        <p:txBody>
          <a:bodyPr/>
          <a:lstStyle/>
          <a:p>
            <a:r>
              <a:rPr lang="en-US" dirty="0"/>
              <a:t>find()</a:t>
            </a:r>
          </a:p>
        </p:txBody>
      </p:sp>
    </p:spTree>
    <p:extLst>
      <p:ext uri="{BB962C8B-B14F-4D97-AF65-F5344CB8AC3E}">
        <p14:creationId xmlns:p14="http://schemas.microsoft.com/office/powerpoint/2010/main" val="2721511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498052" cy="4679950"/>
          </a:xfrm>
        </p:spPr>
        <p:txBody>
          <a:bodyPr>
            <a:noAutofit/>
          </a:bodyPr>
          <a:lstStyle/>
          <a:p>
            <a:r>
              <a:rPr lang="en-US" sz="1600" dirty="0"/>
              <a:t>The ES6 </a:t>
            </a:r>
            <a:r>
              <a:rPr lang="en-US" sz="1600" dirty="0" err="1"/>
              <a:t>findf</a:t>
            </a:r>
            <a:r>
              <a:rPr lang="en-US" sz="1600" dirty="0"/>
              <a:t>() method returns the value of the </a:t>
            </a:r>
            <a:r>
              <a:rPr lang="en-US" sz="1600" b="1" dirty="0"/>
              <a:t>first array element</a:t>
            </a:r>
            <a:r>
              <a:rPr lang="en-US" sz="1600" dirty="0"/>
              <a:t> that passes a test function. This example finds (returns the value of ) the first element that is larger than 18:</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nums</a:t>
            </a:r>
            <a:r>
              <a:rPr lang="en-US" sz="1600" dirty="0">
                <a:latin typeface="Courier New" panose="02070309020205020404" pitchFamily="49" charset="0"/>
                <a:cs typeface="Courier New" panose="02070309020205020404" pitchFamily="49" charset="0"/>
              </a:rPr>
              <a:t> = [4, 6, 16, 25, 29, 30, 45];</a:t>
            </a: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numsHigherThan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nums.find</a:t>
            </a:r>
            <a:r>
              <a:rPr lang="en-US" sz="1600" dirty="0">
                <a:latin typeface="Courier New" panose="02070309020205020404" pitchFamily="49" charset="0"/>
                <a:cs typeface="Courier New" panose="02070309020205020404" pitchFamily="49" charset="0"/>
              </a:rPr>
              <a:t>((value, index, array) =&gt; {</a:t>
            </a:r>
          </a:p>
          <a:p>
            <a:r>
              <a:rPr lang="en-US" sz="1600" dirty="0">
                <a:latin typeface="Courier New" panose="02070309020205020404" pitchFamily="49" charset="0"/>
                <a:cs typeface="Courier New" panose="02070309020205020404" pitchFamily="49" charset="0"/>
              </a:rPr>
              <a:t>	return value &gt; 18;</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numsHigherThan</a:t>
            </a:r>
            <a:r>
              <a:rPr lang="en-US" sz="1600" dirty="0">
                <a:latin typeface="Courier New" panose="02070309020205020404" pitchFamily="49" charset="0"/>
                <a:cs typeface="Courier New" panose="02070309020205020404" pitchFamily="49" charset="0"/>
              </a:rPr>
              <a:t>);					// Returns 3</a:t>
            </a:r>
          </a:p>
          <a:p>
            <a:endParaRPr lang="en-US" sz="16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Note that the function takes 3 arguments including the item value, the item index, and the array itself. In this function though, we only needed to utilize the value to find the index for the number that is greater than 18.</a:t>
            </a:r>
          </a:p>
        </p:txBody>
      </p:sp>
      <p:sp>
        <p:nvSpPr>
          <p:cNvPr id="2" name="Text Placeholder 1"/>
          <p:cNvSpPr>
            <a:spLocks noGrp="1"/>
          </p:cNvSpPr>
          <p:nvPr>
            <p:ph type="body" sz="quarter" idx="11"/>
          </p:nvPr>
        </p:nvSpPr>
        <p:spPr/>
        <p:txBody>
          <a:bodyPr/>
          <a:lstStyle/>
          <a:p>
            <a:r>
              <a:rPr lang="en-US" dirty="0" err="1"/>
              <a:t>findIndex</a:t>
            </a:r>
            <a:r>
              <a:rPr lang="en-US" dirty="0"/>
              <a:t>()</a:t>
            </a:r>
          </a:p>
        </p:txBody>
      </p:sp>
    </p:spTree>
    <p:extLst>
      <p:ext uri="{BB962C8B-B14F-4D97-AF65-F5344CB8AC3E}">
        <p14:creationId xmlns:p14="http://schemas.microsoft.com/office/powerpoint/2010/main" val="3397790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30765"/>
            <a:ext cx="8352928" cy="1596470"/>
          </a:xfrm>
        </p:spPr>
        <p:txBody>
          <a:bodyPr/>
          <a:lstStyle/>
          <a:p>
            <a:pPr algn="ctr"/>
            <a:r>
              <a:rPr lang="en-US" dirty="0"/>
              <a:t>Copying, Slicing, and Concatenating Arrays</a:t>
            </a:r>
          </a:p>
        </p:txBody>
      </p:sp>
    </p:spTree>
    <p:extLst>
      <p:ext uri="{BB962C8B-B14F-4D97-AF65-F5344CB8AC3E}">
        <p14:creationId xmlns:p14="http://schemas.microsoft.com/office/powerpoint/2010/main" val="3942929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Copying, Slicing, and Concatenating</a:t>
            </a:r>
            <a:endParaRPr lang="nl-NL" dirty="0"/>
          </a:p>
        </p:txBody>
      </p:sp>
      <p:sp>
        <p:nvSpPr>
          <p:cNvPr id="7" name="Text Placeholder 6"/>
          <p:cNvSpPr>
            <a:spLocks noGrp="1"/>
          </p:cNvSpPr>
          <p:nvPr>
            <p:ph type="body" sz="quarter" idx="14"/>
          </p:nvPr>
        </p:nvSpPr>
        <p:spPr>
          <a:xfrm>
            <a:off x="335360" y="1628800"/>
            <a:ext cx="11501964" cy="4679950"/>
          </a:xfrm>
        </p:spPr>
        <p:txBody>
          <a:bodyPr>
            <a:noAutofit/>
          </a:bodyPr>
          <a:lstStyle/>
          <a:p>
            <a:pPr>
              <a:defRPr/>
            </a:pPr>
            <a:r>
              <a:rPr lang="en-US" sz="1600" dirty="0">
                <a:solidFill>
                  <a:schemeClr val="tx2"/>
                </a:solidFill>
              </a:rPr>
              <a:t>JavaScript offers four functions for copying, slicing, and concatenating items within an array. These functions are outlined below:</a:t>
            </a:r>
          </a:p>
        </p:txBody>
      </p:sp>
      <p:sp>
        <p:nvSpPr>
          <p:cNvPr id="2" name="Text Placeholder 1"/>
          <p:cNvSpPr>
            <a:spLocks noGrp="1"/>
          </p:cNvSpPr>
          <p:nvPr>
            <p:ph type="body" sz="quarter" idx="11"/>
          </p:nvPr>
        </p:nvSpPr>
        <p:spPr/>
        <p:txBody>
          <a:bodyPr/>
          <a:lstStyle/>
          <a:p>
            <a:r>
              <a:rPr lang="en-US" dirty="0"/>
              <a:t>Functions for copying, slicing, and concatenating arrays</a:t>
            </a:r>
          </a:p>
        </p:txBody>
      </p:sp>
      <p:graphicFrame>
        <p:nvGraphicFramePr>
          <p:cNvPr id="3" name="Table 2"/>
          <p:cNvGraphicFramePr>
            <a:graphicFrameLocks noGrp="1"/>
          </p:cNvGraphicFramePr>
          <p:nvPr/>
        </p:nvGraphicFramePr>
        <p:xfrm>
          <a:off x="0" y="2609025"/>
          <a:ext cx="12192000" cy="1585116"/>
        </p:xfrm>
        <a:graphic>
          <a:graphicData uri="http://schemas.openxmlformats.org/drawingml/2006/table">
            <a:tbl>
              <a:tblPr firstRow="1" bandRow="1">
                <a:tableStyleId>{5C22544A-7EE6-4342-B048-85BDC9FD1C3A}</a:tableStyleId>
              </a:tblPr>
              <a:tblGrid>
                <a:gridCol w="2701636">
                  <a:extLst>
                    <a:ext uri="{9D8B030D-6E8A-4147-A177-3AD203B41FA5}">
                      <a16:colId xmlns:a16="http://schemas.microsoft.com/office/drawing/2014/main" xmlns="" val="2625485568"/>
                    </a:ext>
                  </a:extLst>
                </a:gridCol>
                <a:gridCol w="9490364">
                  <a:extLst>
                    <a:ext uri="{9D8B030D-6E8A-4147-A177-3AD203B41FA5}">
                      <a16:colId xmlns:a16="http://schemas.microsoft.com/office/drawing/2014/main" xmlns="" val="1771793124"/>
                    </a:ext>
                  </a:extLst>
                </a:gridCol>
              </a:tblGrid>
              <a:tr h="201837">
                <a:tc>
                  <a:txBody>
                    <a:bodyPr/>
                    <a:lstStyle/>
                    <a:p>
                      <a:r>
                        <a:rPr lang="en-US" sz="1400" dirty="0"/>
                        <a:t>Method</a:t>
                      </a:r>
                    </a:p>
                  </a:txBody>
                  <a:tcPr marL="438912">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9477158"/>
                  </a:ext>
                </a:extLst>
              </a:tr>
              <a:tr h="201837">
                <a:tc>
                  <a:txBody>
                    <a:bodyPr/>
                    <a:lstStyle/>
                    <a:p>
                      <a:r>
                        <a:rPr lang="en-US" sz="1400" b="0" i="0" u="none" strike="noStrike" kern="1200" baseline="0" dirty="0" err="1">
                          <a:solidFill>
                            <a:schemeClr val="dk1"/>
                          </a:solidFill>
                          <a:latin typeface="Courier New" panose="02070309020205020404" pitchFamily="49" charset="0"/>
                          <a:ea typeface="+mn-ea"/>
                          <a:cs typeface="Courier New" panose="02070309020205020404" pitchFamily="49" charset="0"/>
                        </a:rPr>
                        <a:t>concat</a:t>
                      </a:r>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t>Joins two arrays and returns a new array</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383210075"/>
                  </a:ext>
                </a:extLst>
              </a:tr>
              <a:tr h="201837">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join()</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Joins all elements of an array into a string</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6205620"/>
                  </a:ext>
                </a:extLst>
              </a:tr>
              <a:tr h="201837">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slice()</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Extracts a section of an array and returns a new array</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4120191501"/>
                  </a:ext>
                </a:extLst>
              </a:tr>
              <a:tr h="365917">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splice()</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Removes elements from an array and (optionally) replaces them</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02813987"/>
                  </a:ext>
                </a:extLst>
              </a:tr>
            </a:tbl>
          </a:graphicData>
        </a:graphic>
      </p:graphicFrame>
    </p:spTree>
    <p:extLst>
      <p:ext uri="{BB962C8B-B14F-4D97-AF65-F5344CB8AC3E}">
        <p14:creationId xmlns:p14="http://schemas.microsoft.com/office/powerpoint/2010/main" val="1016199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9780190" cy="4679950"/>
          </a:xfrm>
        </p:spPr>
        <p:txBody>
          <a:bodyPr>
            <a:noAutofit/>
          </a:bodyPr>
          <a:lstStyle/>
          <a:p>
            <a:r>
              <a:rPr lang="en-US" sz="1600" dirty="0"/>
              <a:t>The </a:t>
            </a:r>
            <a:r>
              <a:rPr lang="en-US" sz="1600" dirty="0" err="1"/>
              <a:t>concat</a:t>
            </a:r>
            <a:r>
              <a:rPr lang="en-US" sz="1600" dirty="0"/>
              <a:t>() method joins two arrays and returns a new array: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a:t>
            </a:r>
          </a:p>
          <a:p>
            <a:r>
              <a:rPr lang="en-US" sz="1600" dirty="0">
                <a:latin typeface="Courier New" panose="02070309020205020404" pitchFamily="49" charset="0"/>
                <a:cs typeface="Courier New" panose="02070309020205020404" pitchFamily="49" charset="0"/>
              </a:rPr>
              <a:t>names = </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.concat</a:t>
            </a:r>
            <a:r>
              <a:rPr lang="en-US" sz="1600" b="1" dirty="0">
                <a:latin typeface="Courier New" panose="02070309020205020404" pitchFamily="49" charset="0"/>
                <a:cs typeface="Courier New" panose="02070309020205020404" pitchFamily="49" charset="0"/>
              </a:rPr>
              <a:t>('Jessica', 'Mike', 'John')</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console.log(names);</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["Zak", "Fred", "Sally", "Jessica", "Mike", "John"]</a:t>
            </a:r>
          </a:p>
        </p:txBody>
      </p:sp>
      <p:sp>
        <p:nvSpPr>
          <p:cNvPr id="2" name="Text Placeholder 1"/>
          <p:cNvSpPr>
            <a:spLocks noGrp="1"/>
          </p:cNvSpPr>
          <p:nvPr>
            <p:ph type="body" sz="quarter" idx="11"/>
          </p:nvPr>
        </p:nvSpPr>
        <p:spPr/>
        <p:txBody>
          <a:bodyPr/>
          <a:lstStyle/>
          <a:p>
            <a:r>
              <a:rPr lang="en-US" dirty="0" err="1"/>
              <a:t>concat</a:t>
            </a:r>
            <a:r>
              <a:rPr lang="en-US" dirty="0"/>
              <a:t>()</a:t>
            </a:r>
          </a:p>
        </p:txBody>
      </p:sp>
    </p:spTree>
    <p:extLst>
      <p:ext uri="{BB962C8B-B14F-4D97-AF65-F5344CB8AC3E}">
        <p14:creationId xmlns:p14="http://schemas.microsoft.com/office/powerpoint/2010/main" val="308470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511019" cy="4679950"/>
          </a:xfrm>
        </p:spPr>
        <p:txBody>
          <a:bodyPr>
            <a:noAutofit/>
          </a:bodyPr>
          <a:lstStyle/>
          <a:p>
            <a:pPr>
              <a:defRPr/>
            </a:pPr>
            <a:r>
              <a:rPr lang="en-US" sz="1600" dirty="0"/>
              <a:t>An array is an object that contains one or more items called elements. Each of the elements in an array can be a primitive data type or an object. You can create arrays in one of two ways, including: </a:t>
            </a:r>
          </a:p>
          <a:p>
            <a:pPr>
              <a:defRPr/>
            </a:pPr>
            <a:endParaRPr lang="en-US" sz="1600" dirty="0">
              <a:cs typeface="Courier New" panose="02070309020205020404" pitchFamily="49" charset="0"/>
            </a:endParaRPr>
          </a:p>
          <a:p>
            <a:pPr>
              <a:defRPr/>
            </a:pPr>
            <a:r>
              <a:rPr lang="en-US" sz="1600" b="1" dirty="0">
                <a:cs typeface="Courier New" panose="02070309020205020404" pitchFamily="49" charset="0"/>
              </a:rPr>
              <a:t>Array constructor function (not recommended)</a:t>
            </a:r>
          </a:p>
          <a:p>
            <a:pPr>
              <a:defRPr/>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arrayName</a:t>
            </a:r>
            <a:r>
              <a:rPr lang="en-US" sz="1600" dirty="0">
                <a:latin typeface="Courier New" panose="02070309020205020404" pitchFamily="49" charset="0"/>
                <a:cs typeface="Courier New" panose="02070309020205020404" pitchFamily="49" charset="0"/>
              </a:rPr>
              <a:t> = new Array(length);</a:t>
            </a:r>
          </a:p>
          <a:p>
            <a:pPr>
              <a:defRPr/>
            </a:pPr>
            <a:endParaRPr lang="en-US" sz="1600" dirty="0">
              <a:cs typeface="Courier New" panose="02070309020205020404" pitchFamily="49" charset="0"/>
            </a:endParaRPr>
          </a:p>
          <a:p>
            <a:pPr>
              <a:defRPr/>
            </a:pPr>
            <a:r>
              <a:rPr lang="en-US" sz="1600" b="1" dirty="0">
                <a:cs typeface="Courier New" panose="02070309020205020404" pitchFamily="49" charset="0"/>
              </a:rPr>
              <a:t>Array literal</a:t>
            </a:r>
          </a:p>
          <a:p>
            <a:pPr>
              <a:defRPr/>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arrayName</a:t>
            </a:r>
            <a:r>
              <a:rPr lang="en-US" sz="1600" dirty="0">
                <a:latin typeface="Courier New" panose="02070309020205020404" pitchFamily="49" charset="0"/>
                <a:cs typeface="Courier New" panose="02070309020205020404" pitchFamily="49" charset="0"/>
              </a:rPr>
              <a:t> = [elements]</a:t>
            </a:r>
            <a:r>
              <a:rPr lang="en-US" sz="1600" dirty="0" smtClean="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b="1" dirty="0" smtClean="0">
                <a:cs typeface="Courier New" panose="02070309020205020404" pitchFamily="49" charset="0"/>
              </a:rPr>
              <a:t>Empty array</a:t>
            </a:r>
            <a:endParaRPr lang="en-US" sz="1600" dirty="0">
              <a:latin typeface="Courier New" panose="02070309020205020404" pitchFamily="49" charset="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arrayName</a:t>
            </a:r>
            <a:r>
              <a:rPr lang="en-US" sz="1600" dirty="0">
                <a:latin typeface="Courier New" panose="02070309020205020404" pitchFamily="49" charset="0"/>
                <a:cs typeface="Courier New" panose="02070309020205020404" pitchFamily="49" charset="0"/>
              </a:rPr>
              <a:t> = </a:t>
            </a:r>
            <a:r>
              <a:rPr lang="en-US" sz="160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pPr>
              <a:defRPr/>
            </a:pPr>
            <a:r>
              <a:rPr lang="en-US" sz="1600" dirty="0" smtClean="0">
                <a:solidFill>
                  <a:srgbClr val="FFFF00"/>
                </a:solidFill>
                <a:latin typeface="Courier New" panose="02070309020205020404" pitchFamily="49" charset="0"/>
                <a:cs typeface="Courier New" panose="02070309020205020404" pitchFamily="49" charset="0"/>
              </a:rPr>
              <a:t>In </a:t>
            </a:r>
            <a:r>
              <a:rPr lang="en-US" sz="1600" dirty="0" err="1" smtClean="0">
                <a:solidFill>
                  <a:srgbClr val="FFFF00"/>
                </a:solidFill>
                <a:latin typeface="Courier New" panose="02070309020205020404" pitchFamily="49" charset="0"/>
                <a:cs typeface="Courier New" panose="02070309020205020404" pitchFamily="49" charset="0"/>
              </a:rPr>
              <a:t>Javascript</a:t>
            </a:r>
            <a:r>
              <a:rPr lang="en-US" sz="1600" dirty="0" smtClean="0">
                <a:solidFill>
                  <a:srgbClr val="FFFF00"/>
                </a:solidFill>
                <a:latin typeface="Courier New" panose="02070309020205020404" pitchFamily="49" charset="0"/>
                <a:cs typeface="Courier New" panose="02070309020205020404" pitchFamily="49" charset="0"/>
              </a:rPr>
              <a:t> you only have two options: arrays and objects, unlike other programming languages which have more types. Reason is that other languages are sometimes used for memory-limited applications like control boards. </a:t>
            </a:r>
            <a:r>
              <a:rPr lang="en-US" sz="1600" dirty="0" err="1" smtClean="0">
                <a:solidFill>
                  <a:srgbClr val="FFFF00"/>
                </a:solidFill>
                <a:latin typeface="Courier New" panose="02070309020205020404" pitchFamily="49" charset="0"/>
                <a:cs typeface="Courier New" panose="02070309020205020404" pitchFamily="49" charset="0"/>
              </a:rPr>
              <a:t>Javascript</a:t>
            </a:r>
            <a:r>
              <a:rPr lang="en-US" sz="1600" dirty="0" smtClean="0">
                <a:solidFill>
                  <a:srgbClr val="FFFF00"/>
                </a:solidFill>
                <a:latin typeface="Courier New" panose="02070309020205020404" pitchFamily="49" charset="0"/>
                <a:cs typeface="Courier New" panose="02070309020205020404" pitchFamily="49" charset="0"/>
              </a:rPr>
              <a:t> is run in browser, which handles garbage collection.</a:t>
            </a:r>
            <a:endParaRPr lang="en-US" sz="1600" dirty="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Introduction to arrays</a:t>
            </a:r>
          </a:p>
        </p:txBody>
      </p:sp>
    </p:spTree>
    <p:extLst>
      <p:ext uri="{BB962C8B-B14F-4D97-AF65-F5344CB8AC3E}">
        <p14:creationId xmlns:p14="http://schemas.microsoft.com/office/powerpoint/2010/main" val="12014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9780190" cy="4679950"/>
          </a:xfrm>
        </p:spPr>
        <p:txBody>
          <a:bodyPr>
            <a:noAutofit/>
          </a:bodyPr>
          <a:lstStyle/>
          <a:p>
            <a:r>
              <a:rPr lang="en-US" sz="1600" dirty="0"/>
              <a:t>The join() method joins all elements of an array into a string:</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a:t>
            </a:r>
          </a:p>
          <a:p>
            <a:r>
              <a:rPr lang="en-US" sz="1600" dirty="0">
                <a:latin typeface="Courier New" panose="02070309020205020404" pitchFamily="49" charset="0"/>
                <a:cs typeface="Courier New" panose="02070309020205020404" pitchFamily="49" charset="0"/>
              </a:rPr>
              <a:t>names = </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.join</a:t>
            </a:r>
            <a:r>
              <a:rPr lang="en-US" sz="1600" b="1" dirty="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console.log(names);</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Zak - Fred - Sally</a:t>
            </a:r>
          </a:p>
        </p:txBody>
      </p:sp>
      <p:sp>
        <p:nvSpPr>
          <p:cNvPr id="2" name="Text Placeholder 1"/>
          <p:cNvSpPr>
            <a:spLocks noGrp="1"/>
          </p:cNvSpPr>
          <p:nvPr>
            <p:ph type="body" sz="quarter" idx="11"/>
          </p:nvPr>
        </p:nvSpPr>
        <p:spPr/>
        <p:txBody>
          <a:bodyPr/>
          <a:lstStyle/>
          <a:p>
            <a:r>
              <a:rPr lang="en-US" dirty="0"/>
              <a:t>join()</a:t>
            </a:r>
          </a:p>
        </p:txBody>
      </p:sp>
    </p:spTree>
    <p:extLst>
      <p:ext uri="{BB962C8B-B14F-4D97-AF65-F5344CB8AC3E}">
        <p14:creationId xmlns:p14="http://schemas.microsoft.com/office/powerpoint/2010/main" val="1368232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9780190" cy="4679950"/>
          </a:xfrm>
        </p:spPr>
        <p:txBody>
          <a:bodyPr>
            <a:noAutofit/>
          </a:bodyPr>
          <a:lstStyle/>
          <a:p>
            <a:r>
              <a:rPr lang="en-US" sz="1600" dirty="0"/>
              <a:t>The slice() method extracts a section of an array and returns a new array: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 'Jessica', 'John', 'Mike'];</a:t>
            </a:r>
          </a:p>
          <a:p>
            <a:r>
              <a:rPr lang="en-US" sz="1600" dirty="0">
                <a:latin typeface="Courier New" panose="02070309020205020404" pitchFamily="49" charset="0"/>
                <a:cs typeface="Courier New" panose="02070309020205020404" pitchFamily="49" charset="0"/>
              </a:rPr>
              <a:t>names = </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.slice</a:t>
            </a:r>
            <a:r>
              <a:rPr lang="en-US" sz="1600" b="1" dirty="0">
                <a:latin typeface="Courier New" panose="02070309020205020404" pitchFamily="49" charset="0"/>
                <a:cs typeface="Courier New" panose="02070309020205020404" pitchFamily="49" charset="0"/>
              </a:rPr>
              <a:t>(1, 4)</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console.log(names);</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["Fred", "Sally", "Jessica"] </a:t>
            </a:r>
          </a:p>
        </p:txBody>
      </p:sp>
      <p:sp>
        <p:nvSpPr>
          <p:cNvPr id="2" name="Text Placeholder 1"/>
          <p:cNvSpPr>
            <a:spLocks noGrp="1"/>
          </p:cNvSpPr>
          <p:nvPr>
            <p:ph type="body" sz="quarter" idx="11"/>
          </p:nvPr>
        </p:nvSpPr>
        <p:spPr/>
        <p:txBody>
          <a:bodyPr/>
          <a:lstStyle/>
          <a:p>
            <a:r>
              <a:rPr lang="en-US" dirty="0"/>
              <a:t>slice()</a:t>
            </a:r>
          </a:p>
        </p:txBody>
      </p:sp>
    </p:spTree>
    <p:extLst>
      <p:ext uri="{BB962C8B-B14F-4D97-AF65-F5344CB8AC3E}">
        <p14:creationId xmlns:p14="http://schemas.microsoft.com/office/powerpoint/2010/main" val="462338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9780190" cy="4679950"/>
          </a:xfrm>
        </p:spPr>
        <p:txBody>
          <a:bodyPr>
            <a:noAutofit/>
          </a:bodyPr>
          <a:lstStyle/>
          <a:p>
            <a:r>
              <a:rPr lang="en-US" sz="1600" dirty="0"/>
              <a:t>The splice() method removes elements from an array and (optionally) replaces them:</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a:t>
            </a:r>
          </a:p>
          <a:p>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.splice</a:t>
            </a:r>
            <a:r>
              <a:rPr lang="en-US" sz="1600" b="1" dirty="0">
                <a:latin typeface="Courier New" panose="02070309020205020404" pitchFamily="49" charset="0"/>
                <a:cs typeface="Courier New" panose="02070309020205020404" pitchFamily="49" charset="0"/>
              </a:rPr>
              <a:t>(1, 2, 'Jessica', 'John', 'Mike')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console.log(names);</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["Zak", "Jessica", "John", "Mike"]</a:t>
            </a:r>
          </a:p>
        </p:txBody>
      </p:sp>
      <p:sp>
        <p:nvSpPr>
          <p:cNvPr id="2" name="Text Placeholder 1"/>
          <p:cNvSpPr>
            <a:spLocks noGrp="1"/>
          </p:cNvSpPr>
          <p:nvPr>
            <p:ph type="body" sz="quarter" idx="11"/>
          </p:nvPr>
        </p:nvSpPr>
        <p:spPr/>
        <p:txBody>
          <a:bodyPr/>
          <a:lstStyle/>
          <a:p>
            <a:r>
              <a:rPr lang="en-US" dirty="0"/>
              <a:t>splice()</a:t>
            </a:r>
          </a:p>
        </p:txBody>
      </p:sp>
    </p:spTree>
    <p:extLst>
      <p:ext uri="{BB962C8B-B14F-4D97-AF65-F5344CB8AC3E}">
        <p14:creationId xmlns:p14="http://schemas.microsoft.com/office/powerpoint/2010/main" val="2664149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05959"/>
            <a:ext cx="8352928" cy="846082"/>
          </a:xfrm>
        </p:spPr>
        <p:txBody>
          <a:bodyPr/>
          <a:lstStyle/>
          <a:p>
            <a:pPr algn="ctr"/>
            <a:r>
              <a:rPr lang="en-US" dirty="0"/>
              <a:t>Functions for Filtering</a:t>
            </a:r>
          </a:p>
        </p:txBody>
      </p:sp>
    </p:spTree>
    <p:extLst>
      <p:ext uri="{BB962C8B-B14F-4D97-AF65-F5344CB8AC3E}">
        <p14:creationId xmlns:p14="http://schemas.microsoft.com/office/powerpoint/2010/main" val="1603090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Functions for Filtering</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a:defRPr/>
            </a:pPr>
            <a:r>
              <a:rPr lang="en-US" sz="1600" dirty="0">
                <a:solidFill>
                  <a:schemeClr val="tx2"/>
                </a:solidFill>
              </a:rPr>
              <a:t>JavaScript offers five functions for filtering items within an array. These functions are outlined below:</a:t>
            </a:r>
          </a:p>
        </p:txBody>
      </p:sp>
      <p:sp>
        <p:nvSpPr>
          <p:cNvPr id="2" name="Text Placeholder 1"/>
          <p:cNvSpPr>
            <a:spLocks noGrp="1"/>
          </p:cNvSpPr>
          <p:nvPr>
            <p:ph type="body" sz="quarter" idx="11"/>
          </p:nvPr>
        </p:nvSpPr>
        <p:spPr/>
        <p:txBody>
          <a:bodyPr/>
          <a:lstStyle/>
          <a:p>
            <a:r>
              <a:rPr lang="en-US" dirty="0"/>
              <a:t>Functions for filtering items within an array</a:t>
            </a:r>
          </a:p>
        </p:txBody>
      </p:sp>
      <p:graphicFrame>
        <p:nvGraphicFramePr>
          <p:cNvPr id="3" name="Table 2"/>
          <p:cNvGraphicFramePr>
            <a:graphicFrameLocks noGrp="1"/>
          </p:cNvGraphicFramePr>
          <p:nvPr>
            <p:extLst>
              <p:ext uri="{D42A27DB-BD31-4B8C-83A1-F6EECF244321}">
                <p14:modId xmlns:p14="http://schemas.microsoft.com/office/powerpoint/2010/main" val="4252976219"/>
              </p:ext>
            </p:extLst>
          </p:nvPr>
        </p:nvGraphicFramePr>
        <p:xfrm>
          <a:off x="0" y="2376270"/>
          <a:ext cx="12192000" cy="1828799"/>
        </p:xfrm>
        <a:graphic>
          <a:graphicData uri="http://schemas.openxmlformats.org/drawingml/2006/table">
            <a:tbl>
              <a:tblPr firstRow="1" bandRow="1">
                <a:tableStyleId>{5C22544A-7EE6-4342-B048-85BDC9FD1C3A}</a:tableStyleId>
              </a:tblPr>
              <a:tblGrid>
                <a:gridCol w="2701636">
                  <a:extLst>
                    <a:ext uri="{9D8B030D-6E8A-4147-A177-3AD203B41FA5}">
                      <a16:colId xmlns:a16="http://schemas.microsoft.com/office/drawing/2014/main" xmlns="" val="2625485568"/>
                    </a:ext>
                  </a:extLst>
                </a:gridCol>
                <a:gridCol w="9490364">
                  <a:extLst>
                    <a:ext uri="{9D8B030D-6E8A-4147-A177-3AD203B41FA5}">
                      <a16:colId xmlns:a16="http://schemas.microsoft.com/office/drawing/2014/main" xmlns="" val="1771793124"/>
                    </a:ext>
                  </a:extLst>
                </a:gridCol>
              </a:tblGrid>
              <a:tr h="0">
                <a:tc>
                  <a:txBody>
                    <a:bodyPr/>
                    <a:lstStyle/>
                    <a:p>
                      <a:r>
                        <a:rPr lang="en-US" sz="1400" dirty="0"/>
                        <a:t>Method</a:t>
                      </a:r>
                    </a:p>
                  </a:txBody>
                  <a:tcPr marL="438912">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9477158"/>
                  </a:ext>
                </a:extLst>
              </a:tr>
              <a:tr h="141597">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filter()</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t>Returns a new array containing the items for which the callback returned true</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383210075"/>
                  </a:ext>
                </a:extLst>
              </a:tr>
              <a:tr h="0">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every()</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Returns true if callback returns true for every item in the array.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6205620"/>
                  </a:ext>
                </a:extLst>
              </a:tr>
              <a:tr h="141597">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some()</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Returns true if callback returns true for some of the items in the array</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4120191501"/>
                  </a:ext>
                </a:extLst>
              </a:tr>
              <a:tr h="141597">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reduce()</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Returns all the elements reduced to one value, processed in ascending order</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02813987"/>
                  </a:ext>
                </a:extLst>
              </a:tr>
              <a:tr h="141597">
                <a:tc>
                  <a:txBody>
                    <a:bodyPr/>
                    <a:lstStyle/>
                    <a:p>
                      <a:r>
                        <a:rPr lang="en-US" sz="1400" b="0" i="0" u="none" strike="noStrike" kern="1200" baseline="0" dirty="0" err="1">
                          <a:solidFill>
                            <a:schemeClr val="dk1"/>
                          </a:solidFill>
                          <a:latin typeface="Courier New" panose="02070309020205020404" pitchFamily="49" charset="0"/>
                          <a:ea typeface="+mn-ea"/>
                          <a:cs typeface="Courier New" panose="02070309020205020404" pitchFamily="49" charset="0"/>
                        </a:rPr>
                        <a:t>reduceRight</a:t>
                      </a:r>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Returns all the elements reduced to one value, processed in descending order</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631875737"/>
                  </a:ext>
                </a:extLst>
              </a:tr>
            </a:tbl>
          </a:graphicData>
        </a:graphic>
      </p:graphicFrame>
    </p:spTree>
    <p:extLst>
      <p:ext uri="{BB962C8B-B14F-4D97-AF65-F5344CB8AC3E}">
        <p14:creationId xmlns:p14="http://schemas.microsoft.com/office/powerpoint/2010/main" val="3643476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9780190" cy="4679950"/>
          </a:xfrm>
        </p:spPr>
        <p:txBody>
          <a:bodyPr>
            <a:noAutofit/>
          </a:bodyPr>
          <a:lstStyle/>
          <a:p>
            <a:r>
              <a:rPr lang="en-US" sz="1600" dirty="0"/>
              <a:t>The filter() returns a new array containing the items for which the callback returned true: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employees = ['Jessica', 10, 'Zak', 9, 'Fred', 15, 'Mike', 5];</a:t>
            </a:r>
          </a:p>
          <a:p>
            <a:r>
              <a:rPr lang="en-US" sz="1600" dirty="0">
                <a:latin typeface="Courier New" panose="02070309020205020404" pitchFamily="49" charset="0"/>
                <a:cs typeface="Courier New" panose="02070309020205020404" pitchFamily="49" charset="0"/>
              </a:rPr>
              <a:t>let seniority = </a:t>
            </a:r>
            <a:r>
              <a:rPr lang="en-US" sz="1600" dirty="0" err="1">
                <a:latin typeface="Courier New" panose="02070309020205020404" pitchFamily="49" charset="0"/>
                <a:cs typeface="Courier New" panose="02070309020205020404" pitchFamily="49" charset="0"/>
              </a:rPr>
              <a:t>employees</a:t>
            </a:r>
            <a:r>
              <a:rPr lang="en-US" sz="1600" b="1" dirty="0" err="1">
                <a:latin typeface="Courier New" panose="02070309020205020404" pitchFamily="49" charset="0"/>
                <a:cs typeface="Courier New" panose="02070309020205020404" pitchFamily="49" charset="0"/>
              </a:rPr>
              <a:t>.filter</a:t>
            </a:r>
            <a:r>
              <a:rPr lang="en-US" sz="1600" dirty="0">
                <a:latin typeface="Courier New" panose="02070309020205020404" pitchFamily="49" charset="0"/>
                <a:cs typeface="Courier New" panose="02070309020205020404" pitchFamily="49" charset="0"/>
              </a:rPr>
              <a:t>((item) =&gt; {</a:t>
            </a:r>
          </a:p>
          <a:p>
            <a:r>
              <a:rPr lang="en-US" sz="1600" dirty="0">
                <a:latin typeface="Courier New" panose="02070309020205020404" pitchFamily="49" charset="0"/>
                <a:cs typeface="Courier New" panose="02070309020205020404" pitchFamily="49" charset="0"/>
              </a:rPr>
              <a:t>	return typeof item === 'number';</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console.log(seniority);</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 </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[10, 9, 15, 5]</a:t>
            </a:r>
          </a:p>
        </p:txBody>
      </p:sp>
      <p:sp>
        <p:nvSpPr>
          <p:cNvPr id="2" name="Text Placeholder 1"/>
          <p:cNvSpPr>
            <a:spLocks noGrp="1"/>
          </p:cNvSpPr>
          <p:nvPr>
            <p:ph type="body" sz="quarter" idx="11"/>
          </p:nvPr>
        </p:nvSpPr>
        <p:spPr/>
        <p:txBody>
          <a:bodyPr/>
          <a:lstStyle/>
          <a:p>
            <a:r>
              <a:rPr lang="en-US" dirty="0"/>
              <a:t>filter()</a:t>
            </a:r>
          </a:p>
        </p:txBody>
      </p:sp>
    </p:spTree>
    <p:extLst>
      <p:ext uri="{BB962C8B-B14F-4D97-AF65-F5344CB8AC3E}">
        <p14:creationId xmlns:p14="http://schemas.microsoft.com/office/powerpoint/2010/main" val="35654043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9780190" cy="4679950"/>
          </a:xfrm>
        </p:spPr>
        <p:txBody>
          <a:bodyPr>
            <a:noAutofit/>
          </a:bodyPr>
          <a:lstStyle/>
          <a:p>
            <a:r>
              <a:rPr lang="en-US" sz="1600" dirty="0"/>
              <a:t>The every() method returns true if callback returns true for every item in the array: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employees = ['Jessica', 10, 'Zak', 9, 'Fred', 15, 'Mike', 5];</a:t>
            </a:r>
          </a:p>
          <a:p>
            <a:r>
              <a:rPr lang="en-US" sz="1600" dirty="0">
                <a:latin typeface="Courier New" panose="02070309020205020404" pitchFamily="49" charset="0"/>
                <a:cs typeface="Courier New" panose="02070309020205020404" pitchFamily="49" charset="0"/>
              </a:rPr>
              <a:t>let seniority = </a:t>
            </a:r>
            <a:r>
              <a:rPr lang="en-US" sz="1600" dirty="0" err="1">
                <a:latin typeface="Courier New" panose="02070309020205020404" pitchFamily="49" charset="0"/>
                <a:cs typeface="Courier New" panose="02070309020205020404" pitchFamily="49" charset="0"/>
              </a:rPr>
              <a:t>employees</a:t>
            </a:r>
            <a:r>
              <a:rPr lang="en-US" sz="1600" b="1" dirty="0" err="1">
                <a:latin typeface="Courier New" panose="02070309020205020404" pitchFamily="49" charset="0"/>
                <a:cs typeface="Courier New" panose="02070309020205020404" pitchFamily="49" charset="0"/>
              </a:rPr>
              <a:t>.every</a:t>
            </a:r>
            <a:r>
              <a:rPr lang="en-US" sz="1600" dirty="0">
                <a:latin typeface="Courier New" panose="02070309020205020404" pitchFamily="49" charset="0"/>
                <a:cs typeface="Courier New" panose="02070309020205020404" pitchFamily="49" charset="0"/>
              </a:rPr>
              <a:t>((item) =&gt; {</a:t>
            </a:r>
          </a:p>
          <a:p>
            <a:r>
              <a:rPr lang="en-US" sz="1600" dirty="0">
                <a:latin typeface="Courier New" panose="02070309020205020404" pitchFamily="49" charset="0"/>
                <a:cs typeface="Courier New" panose="02070309020205020404" pitchFamily="49" charset="0"/>
              </a:rPr>
              <a:t>	return typeof item === 'number';</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console.log(seniority);</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 </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false</a:t>
            </a:r>
          </a:p>
          <a:p>
            <a:endParaRPr lang="en-US" sz="1600" dirty="0">
              <a:cs typeface="Courier New" panose="02070309020205020404" pitchFamily="49" charset="0"/>
            </a:endParaRPr>
          </a:p>
          <a:p>
            <a:r>
              <a:rPr lang="en-US" sz="1600" i="1" dirty="0">
                <a:cs typeface="Courier New" panose="02070309020205020404" pitchFamily="49" charset="0"/>
              </a:rPr>
              <a:t>* false is returned in the console window because not every element in the array is a number.</a:t>
            </a:r>
          </a:p>
        </p:txBody>
      </p:sp>
      <p:sp>
        <p:nvSpPr>
          <p:cNvPr id="2" name="Text Placeholder 1"/>
          <p:cNvSpPr>
            <a:spLocks noGrp="1"/>
          </p:cNvSpPr>
          <p:nvPr>
            <p:ph type="body" sz="quarter" idx="11"/>
          </p:nvPr>
        </p:nvSpPr>
        <p:spPr/>
        <p:txBody>
          <a:bodyPr/>
          <a:lstStyle/>
          <a:p>
            <a:r>
              <a:rPr lang="en-US" dirty="0"/>
              <a:t>every()</a:t>
            </a:r>
          </a:p>
        </p:txBody>
      </p:sp>
    </p:spTree>
    <p:extLst>
      <p:ext uri="{BB962C8B-B14F-4D97-AF65-F5344CB8AC3E}">
        <p14:creationId xmlns:p14="http://schemas.microsoft.com/office/powerpoint/2010/main" val="29769275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9780190" cy="4679950"/>
          </a:xfrm>
        </p:spPr>
        <p:txBody>
          <a:bodyPr>
            <a:noAutofit/>
          </a:bodyPr>
          <a:lstStyle/>
          <a:p>
            <a:r>
              <a:rPr lang="en-US" sz="1600" dirty="0"/>
              <a:t>The some() method returns true if callback returns true for some of the items in the array: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employees = ['Jessica', 10, 'Zak', 9, 'Fred', 15, 'Mike', 5];</a:t>
            </a:r>
          </a:p>
          <a:p>
            <a:r>
              <a:rPr lang="en-US" sz="1600" dirty="0">
                <a:latin typeface="Courier New" panose="02070309020205020404" pitchFamily="49" charset="0"/>
                <a:cs typeface="Courier New" panose="02070309020205020404" pitchFamily="49" charset="0"/>
              </a:rPr>
              <a:t>let seniority = </a:t>
            </a:r>
            <a:r>
              <a:rPr lang="en-US" sz="1600" dirty="0" err="1">
                <a:latin typeface="Courier New" panose="02070309020205020404" pitchFamily="49" charset="0"/>
                <a:cs typeface="Courier New" panose="02070309020205020404" pitchFamily="49" charset="0"/>
              </a:rPr>
              <a:t>employees</a:t>
            </a:r>
            <a:r>
              <a:rPr lang="en-US" sz="1600" b="1" dirty="0" err="1">
                <a:latin typeface="Courier New" panose="02070309020205020404" pitchFamily="49" charset="0"/>
                <a:cs typeface="Courier New" panose="02070309020205020404" pitchFamily="49" charset="0"/>
              </a:rPr>
              <a:t>.some</a:t>
            </a:r>
            <a:r>
              <a:rPr lang="en-US" sz="1600" dirty="0">
                <a:latin typeface="Courier New" panose="02070309020205020404" pitchFamily="49" charset="0"/>
                <a:cs typeface="Courier New" panose="02070309020205020404" pitchFamily="49" charset="0"/>
              </a:rPr>
              <a:t>((item) =&gt; {</a:t>
            </a:r>
          </a:p>
          <a:p>
            <a:r>
              <a:rPr lang="en-US" sz="1600" dirty="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typeof</a:t>
            </a:r>
            <a:r>
              <a:rPr lang="en-US" sz="1600" dirty="0">
                <a:latin typeface="Courier New" panose="02070309020205020404" pitchFamily="49" charset="0"/>
                <a:cs typeface="Courier New" panose="02070309020205020404" pitchFamily="49" charset="0"/>
              </a:rPr>
              <a:t> item === 'number';</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console.log(seniority);</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 </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true </a:t>
            </a:r>
          </a:p>
          <a:p>
            <a:endParaRPr lang="en-US" sz="1600" dirty="0">
              <a:cs typeface="Courier New" panose="02070309020205020404" pitchFamily="49" charset="0"/>
            </a:endParaRPr>
          </a:p>
          <a:p>
            <a:r>
              <a:rPr lang="en-US" sz="1600" i="1" dirty="0">
                <a:cs typeface="Courier New" panose="02070309020205020404" pitchFamily="49" charset="0"/>
              </a:rPr>
              <a:t>* true is returned in the console window because some of the elements in the array are numbers.</a:t>
            </a:r>
          </a:p>
        </p:txBody>
      </p:sp>
      <p:sp>
        <p:nvSpPr>
          <p:cNvPr id="2" name="Text Placeholder 1"/>
          <p:cNvSpPr>
            <a:spLocks noGrp="1"/>
          </p:cNvSpPr>
          <p:nvPr>
            <p:ph type="body" sz="quarter" idx="11"/>
          </p:nvPr>
        </p:nvSpPr>
        <p:spPr/>
        <p:txBody>
          <a:bodyPr/>
          <a:lstStyle/>
          <a:p>
            <a:r>
              <a:rPr lang="en-US" dirty="0"/>
              <a:t>some()</a:t>
            </a:r>
          </a:p>
        </p:txBody>
      </p:sp>
    </p:spTree>
    <p:extLst>
      <p:ext uri="{BB962C8B-B14F-4D97-AF65-F5344CB8AC3E}">
        <p14:creationId xmlns:p14="http://schemas.microsoft.com/office/powerpoint/2010/main" val="29101893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5981" cy="4679950"/>
          </a:xfrm>
        </p:spPr>
        <p:txBody>
          <a:bodyPr>
            <a:noAutofit/>
          </a:bodyPr>
          <a:lstStyle/>
          <a:p>
            <a:r>
              <a:rPr lang="en-US" sz="1600" dirty="0"/>
              <a:t>The reduce() method returns all the elements reduced to one value, processed in ascending order (reduce()) or descending order (</a:t>
            </a:r>
            <a:r>
              <a:rPr lang="en-US" sz="1600" dirty="0" err="1"/>
              <a:t>reduceRight</a:t>
            </a:r>
            <a:r>
              <a:rPr lang="en-US" sz="1600" dirty="0"/>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numbers = [10, 9, 15, 5];</a:t>
            </a:r>
          </a:p>
          <a:p>
            <a:r>
              <a:rPr lang="en-US" sz="1600" dirty="0">
                <a:latin typeface="Courier New" panose="02070309020205020404" pitchFamily="49" charset="0"/>
                <a:cs typeface="Courier New" panose="02070309020205020404" pitchFamily="49" charset="0"/>
              </a:rPr>
              <a:t>let total = </a:t>
            </a:r>
            <a:r>
              <a:rPr lang="en-US" sz="1600" b="1" dirty="0" err="1">
                <a:latin typeface="Courier New" panose="02070309020205020404" pitchFamily="49" charset="0"/>
                <a:cs typeface="Courier New" panose="02070309020205020404" pitchFamily="49" charset="0"/>
              </a:rPr>
              <a:t>numbers.reduce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previousValue</a:t>
            </a:r>
            <a:r>
              <a:rPr lang="en-US" sz="1600" dirty="0">
                <a:latin typeface="Courier New" panose="02070309020205020404" pitchFamily="49" charset="0"/>
                <a:cs typeface="Courier New" panose="02070309020205020404" pitchFamily="49" charset="0"/>
              </a:rPr>
              <a:t>, value) =&gt; {</a:t>
            </a:r>
          </a:p>
          <a:p>
            <a:r>
              <a:rPr lang="en-US" sz="1600" dirty="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previousValue</a:t>
            </a:r>
            <a:r>
              <a:rPr lang="en-US" sz="1600" dirty="0">
                <a:latin typeface="Courier New" panose="02070309020205020404" pitchFamily="49" charset="0"/>
                <a:cs typeface="Courier New" panose="02070309020205020404" pitchFamily="49" charset="0"/>
              </a:rPr>
              <a:t> + value;</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console.log(total);</a:t>
            </a:r>
          </a:p>
          <a:p>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b="1" dirty="0">
                <a:cs typeface="Courier New" panose="02070309020205020404" pitchFamily="49" charset="0"/>
              </a:rPr>
              <a:t>Returns </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39</a:t>
            </a:r>
          </a:p>
        </p:txBody>
      </p:sp>
      <p:sp>
        <p:nvSpPr>
          <p:cNvPr id="2" name="Text Placeholder 1"/>
          <p:cNvSpPr>
            <a:spLocks noGrp="1"/>
          </p:cNvSpPr>
          <p:nvPr>
            <p:ph type="body" sz="quarter" idx="11"/>
          </p:nvPr>
        </p:nvSpPr>
        <p:spPr/>
        <p:txBody>
          <a:bodyPr/>
          <a:lstStyle/>
          <a:p>
            <a:r>
              <a:rPr lang="en-US" dirty="0"/>
              <a:t>reduce() and </a:t>
            </a:r>
            <a:r>
              <a:rPr lang="en-US" dirty="0" err="1"/>
              <a:t>reduceRight</a:t>
            </a:r>
            <a:r>
              <a:rPr lang="en-US" dirty="0"/>
              <a:t>()</a:t>
            </a:r>
          </a:p>
        </p:txBody>
      </p:sp>
    </p:spTree>
    <p:extLst>
      <p:ext uri="{BB962C8B-B14F-4D97-AF65-F5344CB8AC3E}">
        <p14:creationId xmlns:p14="http://schemas.microsoft.com/office/powerpoint/2010/main" val="3793837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05959"/>
            <a:ext cx="8352928" cy="846082"/>
          </a:xfrm>
        </p:spPr>
        <p:txBody>
          <a:bodyPr/>
          <a:lstStyle/>
          <a:p>
            <a:pPr algn="ctr"/>
            <a:r>
              <a:rPr lang="en-US" dirty="0"/>
              <a:t>Utility Functions and Operators</a:t>
            </a:r>
          </a:p>
        </p:txBody>
      </p:sp>
    </p:spTree>
    <p:extLst>
      <p:ext uri="{BB962C8B-B14F-4D97-AF65-F5344CB8AC3E}">
        <p14:creationId xmlns:p14="http://schemas.microsoft.com/office/powerpoint/2010/main" val="3101752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a:defRPr/>
            </a:pPr>
            <a:r>
              <a:rPr lang="en-US" sz="1600" dirty="0"/>
              <a:t>The length of the array will depend on how many elements you populate it with. You can populate the array with numbers, strings, objects, etc. Each element within the array will be delimited with commas as follows: </a:t>
            </a:r>
            <a:endParaRPr lang="en-US" sz="1600" dirty="0">
              <a:cs typeface="Courier New" panose="02070309020205020404" pitchFamily="49" charset="0"/>
            </a:endParaRPr>
          </a:p>
          <a:p>
            <a:pPr>
              <a:defRPr/>
            </a:pPr>
            <a:endParaRPr lang="en-US" sz="1600" dirty="0">
              <a:cs typeface="Courier New" panose="02070309020205020404" pitchFamily="49" charset="0"/>
            </a:endParaRPr>
          </a:p>
          <a:p>
            <a:r>
              <a:rPr lang="en-US" sz="1600" b="1" dirty="0">
                <a:cs typeface="Courier New" panose="02070309020205020404" pitchFamily="49" charset="0"/>
              </a:rPr>
              <a:t>A numeric array that uses the constructor function (not recommended)</a:t>
            </a:r>
          </a:p>
          <a:p>
            <a:r>
              <a:rPr lang="en-US" sz="1600" dirty="0">
                <a:latin typeface="Courier New" panose="02070309020205020404" pitchFamily="49" charset="0"/>
                <a:cs typeface="Courier New" panose="02070309020205020404" pitchFamily="49" charset="0"/>
              </a:rPr>
              <a:t>let rates = new Array(14.95, 12.95, 11.95, 9.95);</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A string array</a:t>
            </a:r>
          </a:p>
          <a:p>
            <a:r>
              <a:rPr lang="en-US" sz="1600" dirty="0">
                <a:latin typeface="Courier New" panose="02070309020205020404" pitchFamily="49" charset="0"/>
                <a:cs typeface="Courier New" panose="02070309020205020404" pitchFamily="49" charset="0"/>
              </a:rPr>
              <a:t>let names = ['Ted Lewis', 'Sue Jones', 'Ray Thomas'];</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An array with different data types</a:t>
            </a: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arrayName</a:t>
            </a:r>
            <a:r>
              <a:rPr lang="en-US" sz="1600" dirty="0">
                <a:latin typeface="Courier New" panose="02070309020205020404" pitchFamily="49" charset="0"/>
                <a:cs typeface="Courier New" panose="02070309020205020404" pitchFamily="49" charset="0"/>
              </a:rPr>
              <a:t> = ['Ted Lewis', 14, 'Sue Jones', 10];</a:t>
            </a:r>
          </a:p>
        </p:txBody>
      </p:sp>
      <p:sp>
        <p:nvSpPr>
          <p:cNvPr id="2" name="Text Placeholder 1"/>
          <p:cNvSpPr>
            <a:spLocks noGrp="1"/>
          </p:cNvSpPr>
          <p:nvPr>
            <p:ph type="body" sz="quarter" idx="11"/>
          </p:nvPr>
        </p:nvSpPr>
        <p:spPr/>
        <p:txBody>
          <a:bodyPr/>
          <a:lstStyle/>
          <a:p>
            <a:r>
              <a:rPr lang="en-US" dirty="0"/>
              <a:t>Populating an array</a:t>
            </a:r>
          </a:p>
        </p:txBody>
      </p:sp>
    </p:spTree>
    <p:extLst>
      <p:ext uri="{BB962C8B-B14F-4D97-AF65-F5344CB8AC3E}">
        <p14:creationId xmlns:p14="http://schemas.microsoft.com/office/powerpoint/2010/main" val="8088425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Utility Functions</a:t>
            </a:r>
            <a:endParaRPr lang="nl-NL" dirty="0"/>
          </a:p>
        </p:txBody>
      </p:sp>
      <p:sp>
        <p:nvSpPr>
          <p:cNvPr id="7" name="Text Placeholder 6"/>
          <p:cNvSpPr>
            <a:spLocks noGrp="1"/>
          </p:cNvSpPr>
          <p:nvPr>
            <p:ph type="body" sz="quarter" idx="14"/>
          </p:nvPr>
        </p:nvSpPr>
        <p:spPr>
          <a:xfrm>
            <a:off x="335359" y="1628800"/>
            <a:ext cx="11493651" cy="4679950"/>
          </a:xfrm>
        </p:spPr>
        <p:txBody>
          <a:bodyPr>
            <a:noAutofit/>
          </a:bodyPr>
          <a:lstStyle/>
          <a:p>
            <a:pPr>
              <a:defRPr/>
            </a:pPr>
            <a:r>
              <a:rPr lang="en-US" sz="1600" dirty="0">
                <a:solidFill>
                  <a:schemeClr val="tx2"/>
                </a:solidFill>
              </a:rPr>
              <a:t>The final few functions and operators are what I like to call utility functions and operators. They don't necessarily fit into the other categories and so they will be covered here:</a:t>
            </a:r>
          </a:p>
        </p:txBody>
      </p:sp>
      <p:sp>
        <p:nvSpPr>
          <p:cNvPr id="2" name="Text Placeholder 1"/>
          <p:cNvSpPr>
            <a:spLocks noGrp="1"/>
          </p:cNvSpPr>
          <p:nvPr>
            <p:ph type="body" sz="quarter" idx="11"/>
          </p:nvPr>
        </p:nvSpPr>
        <p:spPr/>
        <p:txBody>
          <a:bodyPr/>
          <a:lstStyle/>
          <a:p>
            <a:r>
              <a:rPr lang="en-US" dirty="0"/>
              <a:t>Miscellaneous functions and operators in JavaScript for working with arrays</a:t>
            </a:r>
          </a:p>
        </p:txBody>
      </p:sp>
      <p:graphicFrame>
        <p:nvGraphicFramePr>
          <p:cNvPr id="3" name="Table 2"/>
          <p:cNvGraphicFramePr>
            <a:graphicFrameLocks noGrp="1"/>
          </p:cNvGraphicFramePr>
          <p:nvPr>
            <p:extLst>
              <p:ext uri="{D42A27DB-BD31-4B8C-83A1-F6EECF244321}">
                <p14:modId xmlns:p14="http://schemas.microsoft.com/office/powerpoint/2010/main" val="1980296265"/>
              </p:ext>
            </p:extLst>
          </p:nvPr>
        </p:nvGraphicFramePr>
        <p:xfrm>
          <a:off x="0" y="2617338"/>
          <a:ext cx="11235344" cy="2255519"/>
        </p:xfrm>
        <a:graphic>
          <a:graphicData uri="http://schemas.openxmlformats.org/drawingml/2006/table">
            <a:tbl>
              <a:tblPr firstRow="1" bandRow="1">
                <a:tableStyleId>{5C22544A-7EE6-4342-B048-85BDC9FD1C3A}</a:tableStyleId>
              </a:tblPr>
              <a:tblGrid>
                <a:gridCol w="1744980">
                  <a:extLst>
                    <a:ext uri="{9D8B030D-6E8A-4147-A177-3AD203B41FA5}">
                      <a16:colId xmlns:a16="http://schemas.microsoft.com/office/drawing/2014/main" xmlns="" val="2625485568"/>
                    </a:ext>
                  </a:extLst>
                </a:gridCol>
                <a:gridCol w="9490364">
                  <a:extLst>
                    <a:ext uri="{9D8B030D-6E8A-4147-A177-3AD203B41FA5}">
                      <a16:colId xmlns:a16="http://schemas.microsoft.com/office/drawing/2014/main" xmlns="" val="1771793124"/>
                    </a:ext>
                  </a:extLst>
                </a:gridCol>
              </a:tblGrid>
              <a:tr h="0">
                <a:tc>
                  <a:txBody>
                    <a:bodyPr/>
                    <a:lstStyle/>
                    <a:p>
                      <a:r>
                        <a:rPr lang="en-US" sz="1400" dirty="0"/>
                        <a:t>Method</a:t>
                      </a:r>
                    </a:p>
                  </a:txBody>
                  <a:tcPr marL="438912">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a:t>Description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9477158"/>
                  </a:ext>
                </a:extLst>
              </a:tr>
              <a:tr h="141597">
                <a:tc>
                  <a:txBody>
                    <a:bodyPr/>
                    <a:lstStyle/>
                    <a:p>
                      <a:r>
                        <a:rPr lang="en-US" sz="1400" b="0" i="0" u="none" strike="noStrike" kern="1200" baseline="0" dirty="0" err="1">
                          <a:solidFill>
                            <a:schemeClr val="dk1"/>
                          </a:solidFill>
                          <a:latin typeface="Courier New" panose="02070309020205020404" pitchFamily="49" charset="0"/>
                          <a:ea typeface="+mn-ea"/>
                          <a:cs typeface="Courier New" panose="02070309020205020404" pitchFamily="49" charset="0"/>
                        </a:rPr>
                        <a:t>toString</a:t>
                      </a:r>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t>Converts an array to a string and returns</a:t>
                      </a:r>
                      <a:r>
                        <a:rPr lang="en-US" sz="1400" baseline="0" dirty="0"/>
                        <a:t> the result</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383210075"/>
                  </a:ext>
                </a:extLst>
              </a:tr>
              <a:tr h="0">
                <a:tc>
                  <a:txBody>
                    <a:bodyPr/>
                    <a:lstStyle/>
                    <a:p>
                      <a:r>
                        <a:rPr lang="en-US" sz="1400" b="0" i="0" u="none" strike="noStrike" kern="1200" baseline="0" dirty="0" err="1">
                          <a:solidFill>
                            <a:schemeClr val="dk1"/>
                          </a:solidFill>
                          <a:latin typeface="Courier New" panose="02070309020205020404" pitchFamily="49" charset="0"/>
                          <a:ea typeface="+mn-ea"/>
                          <a:cs typeface="Courier New" panose="02070309020205020404" pitchFamily="49" charset="0"/>
                        </a:rPr>
                        <a:t>isArray</a:t>
                      </a:r>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Used to check whether the object passed to it is an array.</a:t>
                      </a:r>
                      <a:r>
                        <a:rPr lang="en-US" sz="1400" baseline="0" dirty="0"/>
                        <a:t> Re</a:t>
                      </a:r>
                      <a:r>
                        <a:rPr lang="en-US" sz="1400" dirty="0"/>
                        <a:t>turns true if is and false if it’s not</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6205620"/>
                  </a:ext>
                </a:extLst>
              </a:tr>
              <a:tr h="141597">
                <a:tc>
                  <a:txBody>
                    <a:bodyPr/>
                    <a:lstStyle/>
                    <a:p>
                      <a:r>
                        <a:rPr lang="en-US" sz="1400" b="0" i="0" u="none" strike="noStrike" kern="1200" baseline="0" dirty="0">
                          <a:solidFill>
                            <a:schemeClr val="dk1"/>
                          </a:solidFill>
                          <a:latin typeface="Courier New" panose="02070309020205020404" pitchFamily="49" charset="0"/>
                          <a:ea typeface="+mn-ea"/>
                          <a:cs typeface="Courier New" panose="02070309020205020404" pitchFamily="49" charset="0"/>
                        </a:rPr>
                        <a:t>map()</a:t>
                      </a:r>
                      <a:endParaRPr lang="en-US" sz="1400" b="0" i="0" dirty="0">
                        <a:latin typeface="Courier New" panose="02070309020205020404" pitchFamily="49" charset="0"/>
                        <a:cs typeface="Courier New" panose="02070309020205020404"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Iterates through each element in the array and allows you to call a function repeatedly to process code on each element one at a time</a:t>
                      </a:r>
                      <a:r>
                        <a:rPr lang="en-US" sz="1400" b="0" i="0" u="none" strike="noStrike" kern="1200" baseline="0" dirty="0">
                          <a:solidFill>
                            <a:schemeClr val="dk1"/>
                          </a:solidFill>
                          <a:latin typeface="+mn-lt"/>
                          <a:ea typeface="+mn-ea"/>
                          <a:cs typeface="+mn-cs"/>
                        </a:rPr>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4120191501"/>
                  </a:ext>
                </a:extLst>
              </a:tr>
              <a:tr h="141597">
                <a:tc>
                  <a:txBody>
                    <a:bodyPr/>
                    <a:lstStyle/>
                    <a:p>
                      <a:r>
                        <a:rPr lang="en-US" sz="1400" b="0" i="0" dirty="0">
                          <a:latin typeface="+mn-lt"/>
                          <a:cs typeface="Courier New" panose="02070309020205020404" pitchFamily="49" charset="0"/>
                        </a:rPr>
                        <a:t>Rest operator</a:t>
                      </a: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841948195"/>
                  </a:ext>
                </a:extLst>
              </a:tr>
              <a:tr h="141597">
                <a:tc>
                  <a:txBody>
                    <a:bodyPr/>
                    <a:lstStyle/>
                    <a:p>
                      <a:r>
                        <a:rPr lang="en-US" sz="1400" b="0" i="0" dirty="0">
                          <a:latin typeface="+mn-lt"/>
                          <a:cs typeface="Courier New" panose="02070309020205020404" pitchFamily="49" charset="0"/>
                        </a:rPr>
                        <a:t>Spread operator</a:t>
                      </a: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431232771"/>
                  </a:ext>
                </a:extLst>
              </a:tr>
            </a:tbl>
          </a:graphicData>
        </a:graphic>
      </p:graphicFrame>
    </p:spTree>
    <p:extLst>
      <p:ext uri="{BB962C8B-B14F-4D97-AF65-F5344CB8AC3E}">
        <p14:creationId xmlns:p14="http://schemas.microsoft.com/office/powerpoint/2010/main" val="40463506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519183" cy="4679950"/>
          </a:xfrm>
        </p:spPr>
        <p:txBody>
          <a:bodyPr>
            <a:noAutofit/>
          </a:bodyPr>
          <a:lstStyle/>
          <a:p>
            <a:r>
              <a:rPr lang="en-US" sz="1600" dirty="0"/>
              <a:t>The Array object's </a:t>
            </a:r>
            <a:r>
              <a:rPr lang="en-US" sz="1600" dirty="0" err="1"/>
              <a:t>toString</a:t>
            </a:r>
            <a:r>
              <a:rPr lang="en-US" sz="1600" dirty="0"/>
              <a:t>() method works just like the </a:t>
            </a:r>
            <a:r>
              <a:rPr lang="en-US" sz="1600" dirty="0" err="1"/>
              <a:t>toString</a:t>
            </a:r>
            <a:r>
              <a:rPr lang="en-US" sz="1600" dirty="0"/>
              <a:t>() method works on other objects. It simply converts an array to a string and returns the result: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 'Jessica', 'John', 'Mike'];</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names</a:t>
            </a:r>
            <a:r>
              <a:rPr lang="en-US" sz="1600" b="1" dirty="0" err="1">
                <a:latin typeface="Courier New" panose="02070309020205020404" pitchFamily="49" charset="0"/>
                <a:cs typeface="Courier New" panose="02070309020205020404" pitchFamily="49" charset="0"/>
              </a:rPr>
              <a:t>.toString</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 </a:t>
            </a:r>
            <a:endParaRPr lang="en-US" sz="1600" dirty="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Zak,Fred,Sally,Jessica,John,Mike</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Instead of</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["Zak", "Fred", "Sally", "Jessica", "John", "Mike"]</a:t>
            </a:r>
          </a:p>
        </p:txBody>
      </p:sp>
      <p:sp>
        <p:nvSpPr>
          <p:cNvPr id="2" name="Text Placeholder 1"/>
          <p:cNvSpPr>
            <a:spLocks noGrp="1"/>
          </p:cNvSpPr>
          <p:nvPr>
            <p:ph type="body" sz="quarter" idx="11"/>
          </p:nvPr>
        </p:nvSpPr>
        <p:spPr/>
        <p:txBody>
          <a:bodyPr/>
          <a:lstStyle/>
          <a:p>
            <a:r>
              <a:rPr lang="en-US" dirty="0" err="1"/>
              <a:t>toString</a:t>
            </a:r>
            <a:r>
              <a:rPr lang="en-US" dirty="0"/>
              <a:t>()</a:t>
            </a:r>
          </a:p>
        </p:txBody>
      </p:sp>
    </p:spTree>
    <p:extLst>
      <p:ext uri="{BB962C8B-B14F-4D97-AF65-F5344CB8AC3E}">
        <p14:creationId xmlns:p14="http://schemas.microsoft.com/office/powerpoint/2010/main" val="42087729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542875" cy="4679950"/>
          </a:xfrm>
        </p:spPr>
        <p:txBody>
          <a:bodyPr>
            <a:noAutofit/>
          </a:bodyPr>
          <a:lstStyle/>
          <a:p>
            <a:r>
              <a:rPr lang="en-US" sz="1600" dirty="0"/>
              <a:t>The </a:t>
            </a:r>
            <a:r>
              <a:rPr lang="en-US" sz="1600" dirty="0" err="1"/>
              <a:t>isArray</a:t>
            </a:r>
            <a:r>
              <a:rPr lang="en-US" sz="1600" dirty="0"/>
              <a:t>() method is used to check whether the object passed to it is an array, It'll return true if is and false if it’s not: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names = ['Zak', 'Fred', 'Sally', 'Jessica', 'John', 'Mike'];</a:t>
            </a:r>
          </a:p>
          <a:p>
            <a:r>
              <a:rPr lang="en-US" sz="1600" dirty="0">
                <a:latin typeface="Courier New" panose="02070309020205020404" pitchFamily="49" charset="0"/>
                <a:cs typeface="Courier New" panose="02070309020205020404" pitchFamily="49" charset="0"/>
              </a:rPr>
              <a:t>console.log(</a:t>
            </a:r>
            <a:r>
              <a:rPr lang="en-US" sz="1600" b="1" dirty="0" err="1">
                <a:latin typeface="Courier New" panose="02070309020205020404" pitchFamily="49" charset="0"/>
                <a:cs typeface="Courier New" panose="02070309020205020404" pitchFamily="49" charset="0"/>
              </a:rPr>
              <a:t>Array.isArray</a:t>
            </a:r>
            <a:r>
              <a:rPr lang="en-US" sz="1600" b="1" dirty="0">
                <a:latin typeface="Courier New" panose="02070309020205020404" pitchFamily="49" charset="0"/>
                <a:cs typeface="Courier New" panose="02070309020205020404" pitchFamily="49" charset="0"/>
              </a:rPr>
              <a:t>(names)</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 </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true</a:t>
            </a:r>
          </a:p>
        </p:txBody>
      </p:sp>
      <p:sp>
        <p:nvSpPr>
          <p:cNvPr id="2" name="Text Placeholder 1"/>
          <p:cNvSpPr>
            <a:spLocks noGrp="1"/>
          </p:cNvSpPr>
          <p:nvPr>
            <p:ph type="body" sz="quarter" idx="11"/>
          </p:nvPr>
        </p:nvSpPr>
        <p:spPr/>
        <p:txBody>
          <a:bodyPr/>
          <a:lstStyle/>
          <a:p>
            <a:r>
              <a:rPr lang="en-US" dirty="0" err="1"/>
              <a:t>isArray</a:t>
            </a:r>
            <a:r>
              <a:rPr lang="en-US" dirty="0"/>
              <a:t>()</a:t>
            </a:r>
          </a:p>
        </p:txBody>
      </p:sp>
    </p:spTree>
    <p:extLst>
      <p:ext uri="{BB962C8B-B14F-4D97-AF65-F5344CB8AC3E}">
        <p14:creationId xmlns:p14="http://schemas.microsoft.com/office/powerpoint/2010/main" val="6272273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5981" cy="4679950"/>
          </a:xfrm>
        </p:spPr>
        <p:txBody>
          <a:bodyPr>
            <a:noAutofit/>
          </a:bodyPr>
          <a:lstStyle/>
          <a:p>
            <a:r>
              <a:rPr lang="en-US" sz="1600" dirty="0"/>
              <a:t>The map() method is used almost like a loop. It iterates through each element in the array and allows you to call a function repeatedly to process code on each element one at a time within the array: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nums</a:t>
            </a:r>
            <a:r>
              <a:rPr lang="en-US" sz="1600" dirty="0">
                <a:latin typeface="Courier New" panose="02070309020205020404" pitchFamily="49" charset="0"/>
                <a:cs typeface="Courier New" panose="02070309020205020404" pitchFamily="49" charset="0"/>
              </a:rPr>
              <a:t> = [1, 4, 9, 16];</a:t>
            </a: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numsSquared</a:t>
            </a:r>
            <a:r>
              <a:rPr lang="en-US" sz="1600"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nums.map</a:t>
            </a:r>
            <a:r>
              <a:rPr lang="en-US" sz="1600" dirty="0">
                <a:latin typeface="Courier New" panose="02070309020205020404" pitchFamily="49" charset="0"/>
                <a:cs typeface="Courier New" panose="02070309020205020404" pitchFamily="49" charset="0"/>
              </a:rPr>
              <a:t>((value) =&gt; {</a:t>
            </a:r>
          </a:p>
          <a:p>
            <a:r>
              <a:rPr lang="en-US" sz="1600" dirty="0">
                <a:latin typeface="Courier New" panose="02070309020205020404" pitchFamily="49" charset="0"/>
                <a:cs typeface="Courier New" panose="02070309020205020404" pitchFamily="49" charset="0"/>
              </a:rPr>
              <a:t>	return value * value;</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numsSquared</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b="1" dirty="0">
                <a:cs typeface="Courier New" panose="02070309020205020404" pitchFamily="49" charset="0"/>
              </a:rPr>
              <a:t>Returns </a:t>
            </a:r>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[1, 16, 81, 256</a:t>
            </a:r>
            <a:r>
              <a:rPr lang="en-US" sz="1600" dirty="0" smtClean="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smtClean="0">
                <a:solidFill>
                  <a:srgbClr val="FFFF00"/>
                </a:solidFill>
                <a:latin typeface="Courier New" panose="02070309020205020404" pitchFamily="49" charset="0"/>
                <a:cs typeface="Courier New" panose="02070309020205020404" pitchFamily="49" charset="0"/>
              </a:rPr>
              <a:t>Map() method really shines when we discuss Objects.  Map() great for JSON source and iterating through it</a:t>
            </a:r>
            <a:endParaRPr lang="en-US" sz="1600" dirty="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map()</a:t>
            </a:r>
          </a:p>
        </p:txBody>
      </p:sp>
    </p:spTree>
    <p:extLst>
      <p:ext uri="{BB962C8B-B14F-4D97-AF65-F5344CB8AC3E}">
        <p14:creationId xmlns:p14="http://schemas.microsoft.com/office/powerpoint/2010/main" val="33844484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5981" cy="4679950"/>
          </a:xfrm>
        </p:spPr>
        <p:txBody>
          <a:bodyPr>
            <a:noAutofit/>
          </a:bodyPr>
          <a:lstStyle/>
          <a:p>
            <a:r>
              <a:rPr lang="en-US" sz="1600" dirty="0"/>
              <a:t>The ES6 rest operator (...) allows a function to treat an indefinite number of arguments as an array: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function sum(...</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let sum = 0;</a:t>
            </a:r>
          </a:p>
          <a:p>
            <a:r>
              <a:rPr lang="en-US" sz="1600" dirty="0">
                <a:latin typeface="Courier New" panose="02070309020205020404" pitchFamily="49" charset="0"/>
                <a:cs typeface="Courier New" panose="02070309020205020404" pitchFamily="49" charset="0"/>
              </a:rPr>
              <a:t>	for (let </a:t>
            </a:r>
            <a:r>
              <a:rPr lang="en-US" sz="1600" dirty="0" err="1">
                <a:latin typeface="Courier New" panose="02070309020205020404" pitchFamily="49" charset="0"/>
                <a:cs typeface="Courier New" panose="02070309020205020404" pitchFamily="49" charset="0"/>
              </a:rPr>
              <a:t>arg</a:t>
            </a:r>
            <a:r>
              <a:rPr lang="en-US" sz="1600" dirty="0">
                <a:latin typeface="Courier New" panose="02070309020205020404" pitchFamily="49" charset="0"/>
                <a:cs typeface="Courier New" panose="02070309020205020404" pitchFamily="49" charset="0"/>
              </a:rPr>
              <a:t> of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sum += </a:t>
            </a:r>
            <a:r>
              <a:rPr lang="en-US" sz="1600" dirty="0" err="1">
                <a:latin typeface="Courier New" panose="02070309020205020404" pitchFamily="49" charset="0"/>
                <a:cs typeface="Courier New" panose="02070309020205020404" pitchFamily="49" charset="0"/>
              </a:rPr>
              <a:t>arg</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return sum;</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let x = sum(4, 9, 16, 25, 29, 100, 66, 77);</a:t>
            </a:r>
          </a:p>
          <a:p>
            <a:r>
              <a:rPr lang="en-US" sz="1600" dirty="0">
                <a:latin typeface="Courier New" panose="02070309020205020404" pitchFamily="49" charset="0"/>
                <a:cs typeface="Courier New" panose="02070309020205020404" pitchFamily="49" charset="0"/>
              </a:rPr>
              <a:t>console.log(x);						// 326</a:t>
            </a:r>
          </a:p>
        </p:txBody>
      </p:sp>
      <p:sp>
        <p:nvSpPr>
          <p:cNvPr id="2" name="Text Placeholder 1"/>
          <p:cNvSpPr>
            <a:spLocks noGrp="1"/>
          </p:cNvSpPr>
          <p:nvPr>
            <p:ph type="body" sz="quarter" idx="11"/>
          </p:nvPr>
        </p:nvSpPr>
        <p:spPr/>
        <p:txBody>
          <a:bodyPr/>
          <a:lstStyle/>
          <a:p>
            <a:r>
              <a:rPr lang="en-US" dirty="0"/>
              <a:t>The Rest Operator</a:t>
            </a:r>
          </a:p>
        </p:txBody>
      </p:sp>
    </p:spTree>
    <p:extLst>
      <p:ext uri="{BB962C8B-B14F-4D97-AF65-F5344CB8AC3E}">
        <p14:creationId xmlns:p14="http://schemas.microsoft.com/office/powerpoint/2010/main" val="42612651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800"/>
            <a:ext cx="11515981" cy="4679950"/>
          </a:xfrm>
        </p:spPr>
        <p:txBody>
          <a:bodyPr>
            <a:noAutofit/>
          </a:bodyPr>
          <a:lstStyle/>
          <a:p>
            <a:r>
              <a:rPr lang="en-US" sz="1600" dirty="0"/>
              <a:t>The ES5 Spread operator (...) allows an iterable such as an array to be expanded in places where zero or more arguments are expected:</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const sum = (x, y, z) =&gt; {return x + y + z};</a:t>
            </a:r>
          </a:p>
          <a:p>
            <a:r>
              <a:rPr lang="en-US" sz="1600" dirty="0">
                <a:latin typeface="Courier New" panose="02070309020205020404" pitchFamily="49" charset="0"/>
                <a:cs typeface="Courier New" panose="02070309020205020404" pitchFamily="49" charset="0"/>
              </a:rPr>
              <a:t>const numbers = [1, 2, 3];</a:t>
            </a:r>
          </a:p>
          <a:p>
            <a:r>
              <a:rPr lang="en-US" sz="1600" dirty="0">
                <a:latin typeface="Courier New" panose="02070309020205020404" pitchFamily="49" charset="0"/>
                <a:cs typeface="Courier New" panose="02070309020205020404" pitchFamily="49" charset="0"/>
              </a:rPr>
              <a:t>console.log(sum(numbers));				// 1,2,3undefined,undefined</a:t>
            </a:r>
          </a:p>
          <a:p>
            <a:endParaRPr lang="en-US" sz="1600" b="1"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Or with the spread operator</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const sum = (x, y, z) =&gt; {return x + y + z};</a:t>
            </a:r>
          </a:p>
          <a:p>
            <a:r>
              <a:rPr lang="en-US" sz="1600" dirty="0">
                <a:latin typeface="Courier New" panose="02070309020205020404" pitchFamily="49" charset="0"/>
                <a:cs typeface="Courier New" panose="02070309020205020404" pitchFamily="49" charset="0"/>
              </a:rPr>
              <a:t>const numbers = [1, 2, 3];</a:t>
            </a:r>
          </a:p>
          <a:p>
            <a:r>
              <a:rPr lang="en-US" sz="1600" dirty="0">
                <a:latin typeface="Courier New" panose="02070309020205020404" pitchFamily="49" charset="0"/>
                <a:cs typeface="Courier New" panose="02070309020205020404" pitchFamily="49" charset="0"/>
              </a:rPr>
              <a:t>console.log(sum(</a:t>
            </a:r>
            <a:r>
              <a:rPr lang="en-US" sz="1600" b="1" dirty="0">
                <a:latin typeface="Courier New" panose="02070309020205020404" pitchFamily="49" charset="0"/>
                <a:cs typeface="Courier New" panose="02070309020205020404" pitchFamily="49" charset="0"/>
              </a:rPr>
              <a:t>...numbers</a:t>
            </a:r>
            <a:r>
              <a:rPr lang="en-US" sz="1600" dirty="0">
                <a:latin typeface="Courier New" panose="02070309020205020404" pitchFamily="49" charset="0"/>
                <a:cs typeface="Courier New" panose="02070309020205020404" pitchFamily="49" charset="0"/>
              </a:rPr>
              <a:t>));				// 6</a:t>
            </a:r>
          </a:p>
        </p:txBody>
      </p:sp>
      <p:sp>
        <p:nvSpPr>
          <p:cNvPr id="2" name="Text Placeholder 1"/>
          <p:cNvSpPr>
            <a:spLocks noGrp="1"/>
          </p:cNvSpPr>
          <p:nvPr>
            <p:ph type="body" sz="quarter" idx="11"/>
          </p:nvPr>
        </p:nvSpPr>
        <p:spPr/>
        <p:txBody>
          <a:bodyPr/>
          <a:lstStyle/>
          <a:p>
            <a:r>
              <a:rPr lang="en-US" dirty="0"/>
              <a:t>The Spread Operator</a:t>
            </a:r>
          </a:p>
        </p:txBody>
      </p:sp>
    </p:spTree>
    <p:extLst>
      <p:ext uri="{BB962C8B-B14F-4D97-AF65-F5344CB8AC3E}">
        <p14:creationId xmlns:p14="http://schemas.microsoft.com/office/powerpoint/2010/main" val="30098148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 y="2279293"/>
            <a:ext cx="12191999" cy="2299415"/>
          </a:xfrm>
        </p:spPr>
        <p:txBody>
          <a:bodyPr/>
          <a:lstStyle/>
          <a:p>
            <a:pPr algn="ctr"/>
            <a:r>
              <a:rPr lang="en-US" dirty="0"/>
              <a:t>Lab 13</a:t>
            </a:r>
            <a:br>
              <a:rPr lang="en-US" dirty="0"/>
            </a:br>
            <a:r>
              <a:rPr lang="en-US" dirty="0"/>
              <a:t>The (Console-based) Employee </a:t>
            </a:r>
            <a:br>
              <a:rPr lang="en-US" dirty="0"/>
            </a:br>
            <a:r>
              <a:rPr lang="en-US" dirty="0"/>
              <a:t>Management Application</a:t>
            </a:r>
          </a:p>
        </p:txBody>
      </p:sp>
    </p:spTree>
    <p:extLst>
      <p:ext uri="{BB962C8B-B14F-4D97-AF65-F5344CB8AC3E}">
        <p14:creationId xmlns:p14="http://schemas.microsoft.com/office/powerpoint/2010/main" val="19330366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3068960"/>
            <a:ext cx="12191999" cy="720080"/>
          </a:xfrm>
        </p:spPr>
        <p:txBody>
          <a:bodyPr/>
          <a:lstStyle/>
          <a:p>
            <a:pPr algn="ctr"/>
            <a:r>
              <a:rPr lang="en-US" dirty="0"/>
              <a:t>Two-Dimensional Arrays</a:t>
            </a:r>
          </a:p>
        </p:txBody>
      </p:sp>
    </p:spTree>
    <p:extLst>
      <p:ext uri="{BB962C8B-B14F-4D97-AF65-F5344CB8AC3E}">
        <p14:creationId xmlns:p14="http://schemas.microsoft.com/office/powerpoint/2010/main" val="29550647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511019" cy="4679950"/>
          </a:xfrm>
        </p:spPr>
        <p:txBody>
          <a:bodyPr>
            <a:noAutofit/>
          </a:bodyPr>
          <a:lstStyle/>
          <a:p>
            <a:r>
              <a:rPr lang="en-US" sz="1600" dirty="0">
                <a:cs typeface="Courier New" panose="02070309020205020404" pitchFamily="49" charset="0"/>
              </a:rPr>
              <a:t>A two-dimensional array is an array nested within an array:</a:t>
            </a:r>
          </a:p>
          <a:p>
            <a:endParaRPr lang="en-US" sz="16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employees = [</a:t>
            </a:r>
          </a:p>
          <a:p>
            <a:r>
              <a:rPr lang="en-US" sz="1600" dirty="0">
                <a:latin typeface="Courier New" panose="02070309020205020404" pitchFamily="49" charset="0"/>
                <a:cs typeface="Courier New" panose="02070309020205020404" pitchFamily="49" charset="0"/>
              </a:rPr>
              <a:t>	['Jessica',10],</a:t>
            </a:r>
          </a:p>
          <a:p>
            <a:r>
              <a:rPr lang="en-US" sz="1600" dirty="0">
                <a:latin typeface="Courier New" panose="02070309020205020404" pitchFamily="49" charset="0"/>
                <a:cs typeface="Courier New" panose="02070309020205020404" pitchFamily="49" charset="0"/>
              </a:rPr>
              <a:t>	['Zak',9],</a:t>
            </a:r>
          </a:p>
          <a:p>
            <a:r>
              <a:rPr lang="en-US" sz="1600" dirty="0">
                <a:latin typeface="Courier New" panose="02070309020205020404" pitchFamily="49" charset="0"/>
                <a:cs typeface="Courier New" panose="02070309020205020404" pitchFamily="49" charset="0"/>
              </a:rPr>
              <a:t>	['Fred',15],</a:t>
            </a:r>
          </a:p>
          <a:p>
            <a:r>
              <a:rPr lang="en-US" sz="1600" dirty="0">
                <a:latin typeface="Courier New" panose="02070309020205020404" pitchFamily="49" charset="0"/>
                <a:cs typeface="Courier New" panose="02070309020205020404" pitchFamily="49" charset="0"/>
              </a:rPr>
              <a:t>	['Mike',5]</a:t>
            </a:r>
          </a:p>
          <a:p>
            <a:r>
              <a:rPr lang="en-US" sz="16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Two-Dimensional Arrays</a:t>
            </a:r>
          </a:p>
        </p:txBody>
      </p:sp>
    </p:spTree>
    <p:extLst>
      <p:ext uri="{BB962C8B-B14F-4D97-AF65-F5344CB8AC3E}">
        <p14:creationId xmlns:p14="http://schemas.microsoft.com/office/powerpoint/2010/main" val="38381191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0075465" cy="4679950"/>
          </a:xfrm>
        </p:spPr>
        <p:txBody>
          <a:bodyPr>
            <a:noAutofit/>
          </a:bodyPr>
          <a:lstStyle/>
          <a:p>
            <a:r>
              <a:rPr lang="en-US" sz="1600" dirty="0">
                <a:cs typeface="Courier New" panose="02070309020205020404" pitchFamily="49" charset="0"/>
              </a:rPr>
              <a:t>You can iterate through a two-dimensional array like this: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employees = [['Jessica',10], ['Zak',9], ['Fred',15], ['Mike',5]];</a:t>
            </a:r>
          </a:p>
          <a:p>
            <a:r>
              <a:rPr lang="en-US" sz="1600" dirty="0">
                <a:latin typeface="Courier New" panose="02070309020205020404" pitchFamily="49" charset="0"/>
                <a:cs typeface="Courier New" panose="02070309020205020404" pitchFamily="49" charset="0"/>
              </a:rPr>
              <a:t>for (let i = 0; i &lt; </a:t>
            </a:r>
            <a:r>
              <a:rPr lang="en-US" sz="1600" dirty="0" err="1">
                <a:latin typeface="Courier New" panose="02070309020205020404" pitchFamily="49" charset="0"/>
                <a:cs typeface="Courier New" panose="02070309020205020404" pitchFamily="49" charset="0"/>
              </a:rPr>
              <a:t>employees.length</a:t>
            </a:r>
            <a:r>
              <a:rPr lang="en-US" sz="1600" dirty="0">
                <a:latin typeface="Courier New" panose="02070309020205020404" pitchFamily="49" charset="0"/>
                <a:cs typeface="Courier New" panose="02070309020205020404" pitchFamily="49" charset="0"/>
              </a:rPr>
              <a:t>; i++) {</a:t>
            </a:r>
          </a:p>
          <a:p>
            <a:r>
              <a:rPr lang="en-US" sz="1600" dirty="0">
                <a:latin typeface="Courier New" panose="02070309020205020404" pitchFamily="49" charset="0"/>
                <a:cs typeface="Courier New" panose="02070309020205020404" pitchFamily="49" charset="0"/>
              </a:rPr>
              <a:t>	console.log(`${employees[i][0]} ${employees[i][1]}`);</a:t>
            </a:r>
          </a:p>
          <a:p>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Or like this: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employees = [['Jessica',10], ['Zak',9], ['Fred',15], ['Mike',5]];</a:t>
            </a:r>
          </a:p>
          <a:p>
            <a:r>
              <a:rPr lang="en-US" sz="1600" dirty="0" err="1">
                <a:latin typeface="Courier New" panose="02070309020205020404" pitchFamily="49" charset="0"/>
                <a:cs typeface="Courier New" panose="02070309020205020404" pitchFamily="49" charset="0"/>
              </a:rPr>
              <a:t>employees.forEach</a:t>
            </a:r>
            <a:r>
              <a:rPr lang="en-US" sz="1600" dirty="0">
                <a:latin typeface="Courier New" panose="02070309020205020404" pitchFamily="49" charset="0"/>
                <a:cs typeface="Courier New" panose="02070309020205020404" pitchFamily="49" charset="0"/>
              </a:rPr>
              <a:t>((item) =&gt; {</a:t>
            </a:r>
          </a:p>
          <a:p>
            <a:r>
              <a:rPr lang="en-US" sz="1600" dirty="0">
                <a:latin typeface="Courier New" panose="02070309020205020404" pitchFamily="49" charset="0"/>
                <a:cs typeface="Courier New" panose="02070309020205020404" pitchFamily="49" charset="0"/>
              </a:rPr>
              <a:t>	console.log(`${item[0]} ${item[1]}`);</a:t>
            </a:r>
          </a:p>
          <a:p>
            <a:r>
              <a:rPr lang="en-US" sz="16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Two-Dimensional Arrays</a:t>
            </a:r>
          </a:p>
        </p:txBody>
      </p:sp>
    </p:spTree>
    <p:extLst>
      <p:ext uri="{BB962C8B-B14F-4D97-AF65-F5344CB8AC3E}">
        <p14:creationId xmlns:p14="http://schemas.microsoft.com/office/powerpoint/2010/main" val="320377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511019" cy="4679950"/>
          </a:xfrm>
        </p:spPr>
        <p:txBody>
          <a:bodyPr>
            <a:noAutofit/>
          </a:bodyPr>
          <a:lstStyle/>
          <a:p>
            <a:pPr>
              <a:defRPr/>
            </a:pPr>
            <a:r>
              <a:rPr lang="en-US" sz="1600" dirty="0"/>
              <a:t>You can look up an element within an array by referencing the array name followed by the index of the element that you want to reference, enclosed in brackets: </a:t>
            </a:r>
          </a:p>
          <a:p>
            <a:pPr>
              <a:defRPr/>
            </a:pPr>
            <a:endParaRPr lang="en-US" sz="1600" dirty="0">
              <a:cs typeface="Courier New" panose="02070309020205020404" pitchFamily="49" charset="0"/>
            </a:endParaRPr>
          </a:p>
          <a:p>
            <a:pPr>
              <a:defRPr/>
            </a:pPr>
            <a:r>
              <a:rPr lang="en-US" sz="1600" dirty="0" err="1">
                <a:latin typeface="Courier New" panose="02070309020205020404" pitchFamily="49" charset="0"/>
                <a:cs typeface="Courier New" panose="02070309020205020404" pitchFamily="49" charset="0"/>
              </a:rPr>
              <a:t>arrayName</a:t>
            </a:r>
            <a:r>
              <a:rPr lang="en-US" sz="1600" dirty="0">
                <a:latin typeface="Courier New" panose="02070309020205020404" pitchFamily="49" charset="0"/>
                <a:cs typeface="Courier New" panose="02070309020205020404" pitchFamily="49" charset="0"/>
              </a:rPr>
              <a:t>[index];</a:t>
            </a:r>
          </a:p>
          <a:p>
            <a:pPr>
              <a:defRPr/>
            </a:pPr>
            <a:endParaRPr lang="en-US" sz="1600" dirty="0">
              <a:cs typeface="Courier New" panose="02070309020205020404" pitchFamily="49" charset="0"/>
            </a:endParaRPr>
          </a:p>
          <a:p>
            <a:pPr>
              <a:defRPr/>
            </a:pPr>
            <a:r>
              <a:rPr lang="en-US" sz="1600" b="1" dirty="0">
                <a:cs typeface="Courier New" panose="02070309020205020404" pitchFamily="49" charset="0"/>
              </a:rPr>
              <a:t>Example</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let rates = [14.95, 12.95, 11.95, 9.95];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a:t>
            </a:r>
            <a:r>
              <a:rPr lang="en-US" sz="1600" b="1" dirty="0">
                <a:latin typeface="Courier New" panose="02070309020205020404" pitchFamily="49" charset="0"/>
                <a:cs typeface="Courier New" panose="02070309020205020404" pitchFamily="49" charset="0"/>
              </a:rPr>
              <a:t>rates[1]</a:t>
            </a:r>
            <a:r>
              <a:rPr lang="en-US" sz="1600" dirty="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smtClean="0">
                <a:solidFill>
                  <a:srgbClr val="FFFF00"/>
                </a:solidFill>
                <a:latin typeface="Courier New" panose="02070309020205020404" pitchFamily="49" charset="0"/>
                <a:cs typeface="Courier New" panose="02070309020205020404" pitchFamily="49" charset="0"/>
              </a:rPr>
              <a:t>When you run in console, it shows the Array with:</a:t>
            </a:r>
          </a:p>
          <a:p>
            <a:pPr>
              <a:defRPr/>
            </a:pPr>
            <a:r>
              <a:rPr lang="en-US" sz="1600" dirty="0">
                <a:solidFill>
                  <a:srgbClr val="FFFF00"/>
                </a:solidFill>
              </a:rPr>
              <a:t>&lt;prototype&gt;: Array [</a:t>
            </a:r>
            <a:r>
              <a:rPr lang="en-US" sz="1600" dirty="0" smtClean="0">
                <a:solidFill>
                  <a:srgbClr val="FFFF00"/>
                </a:solidFill>
              </a:rPr>
              <a:t>]</a:t>
            </a:r>
          </a:p>
          <a:p>
            <a:pPr>
              <a:defRPr/>
            </a:pPr>
            <a:r>
              <a:rPr lang="en-US" sz="1600" dirty="0" smtClean="0">
                <a:solidFill>
                  <a:srgbClr val="FFFF00"/>
                </a:solidFill>
                <a:latin typeface="Courier New" panose="02070309020205020404" pitchFamily="49" charset="0"/>
                <a:cs typeface="Courier New" panose="02070309020205020404" pitchFamily="49" charset="0"/>
              </a:rPr>
              <a:t>Zak said he’ll talk about this later.</a:t>
            </a:r>
            <a:endParaRPr lang="en-US" sz="1600" dirty="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Referring to array elements</a:t>
            </a:r>
          </a:p>
        </p:txBody>
      </p:sp>
    </p:spTree>
    <p:extLst>
      <p:ext uri="{BB962C8B-B14F-4D97-AF65-F5344CB8AC3E}">
        <p14:creationId xmlns:p14="http://schemas.microsoft.com/office/powerpoint/2010/main" val="16688035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3068960"/>
            <a:ext cx="12191999" cy="720080"/>
          </a:xfrm>
        </p:spPr>
        <p:txBody>
          <a:bodyPr/>
          <a:lstStyle/>
          <a:p>
            <a:pPr algn="ctr"/>
            <a:r>
              <a:rPr lang="en-US" dirty="0"/>
              <a:t>Web Storage</a:t>
            </a:r>
          </a:p>
        </p:txBody>
      </p:sp>
    </p:spTree>
    <p:extLst>
      <p:ext uri="{BB962C8B-B14F-4D97-AF65-F5344CB8AC3E}">
        <p14:creationId xmlns:p14="http://schemas.microsoft.com/office/powerpoint/2010/main" val="1587166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Web Storage</a:t>
            </a:r>
            <a:endParaRPr lang="nl-NL" dirty="0"/>
          </a:p>
        </p:txBody>
      </p:sp>
      <p:sp>
        <p:nvSpPr>
          <p:cNvPr id="2" name="Text Placeholder 1"/>
          <p:cNvSpPr>
            <a:spLocks noGrp="1"/>
          </p:cNvSpPr>
          <p:nvPr>
            <p:ph type="body" sz="quarter" idx="11"/>
          </p:nvPr>
        </p:nvSpPr>
        <p:spPr/>
        <p:txBody>
          <a:bodyPr/>
          <a:lstStyle/>
          <a:p>
            <a:r>
              <a:rPr lang="en-US" dirty="0"/>
              <a:t>A native way to persist data</a:t>
            </a:r>
          </a:p>
        </p:txBody>
      </p:sp>
      <p:sp>
        <p:nvSpPr>
          <p:cNvPr id="3" name="Text Placeholder 2"/>
          <p:cNvSpPr>
            <a:spLocks noGrp="1"/>
          </p:cNvSpPr>
          <p:nvPr>
            <p:ph type="body" sz="quarter" idx="14"/>
          </p:nvPr>
        </p:nvSpPr>
        <p:spPr>
          <a:xfrm>
            <a:off x="335361" y="1628800"/>
            <a:ext cx="11584496" cy="4679950"/>
          </a:xfrm>
        </p:spPr>
        <p:txBody>
          <a:bodyPr>
            <a:noAutofit/>
          </a:bodyPr>
          <a:lstStyle/>
          <a:p>
            <a:pPr marL="342900" indent="-342900">
              <a:buFont typeface="Wingdings" pitchFamily="2" charset="2"/>
              <a:buChar char="v"/>
            </a:pPr>
            <a:r>
              <a:rPr lang="en-US" sz="1600" dirty="0">
                <a:solidFill>
                  <a:schemeClr val="tx1"/>
                </a:solidFill>
              </a:rPr>
              <a:t>Web storage is a new feature that lets the web site store and persist data on the user’s system. </a:t>
            </a:r>
          </a:p>
          <a:p>
            <a:pPr marL="342900" indent="-342900">
              <a:buFont typeface="Wingdings" pitchFamily="2" charset="2"/>
              <a:buChar char="v"/>
            </a:pPr>
            <a:endParaRPr lang="en-US" sz="1600" dirty="0">
              <a:solidFill>
                <a:schemeClr val="tx1"/>
              </a:solidFill>
            </a:endParaRPr>
          </a:p>
          <a:p>
            <a:pPr marL="342900" indent="-342900">
              <a:buFont typeface="Wingdings" pitchFamily="2" charset="2"/>
              <a:buChar char="v"/>
            </a:pPr>
            <a:r>
              <a:rPr lang="en-US" sz="1600" dirty="0">
                <a:solidFill>
                  <a:schemeClr val="tx1"/>
                </a:solidFill>
              </a:rPr>
              <a:t>Data persistence in JavaScript can be handled by using hidden fields, cookies, </a:t>
            </a:r>
            <a:r>
              <a:rPr lang="en-US" sz="1600" b="1" dirty="0">
                <a:solidFill>
                  <a:schemeClr val="tx1"/>
                </a:solidFill>
              </a:rPr>
              <a:t>Local Storage </a:t>
            </a:r>
            <a:r>
              <a:rPr lang="en-US" sz="1600" dirty="0">
                <a:solidFill>
                  <a:schemeClr val="tx1"/>
                </a:solidFill>
              </a:rPr>
              <a:t>and </a:t>
            </a:r>
            <a:r>
              <a:rPr lang="en-US" sz="1600" b="1" dirty="0">
                <a:solidFill>
                  <a:schemeClr val="tx1"/>
                </a:solidFill>
              </a:rPr>
              <a:t>Session Storage</a:t>
            </a:r>
            <a:r>
              <a:rPr lang="en-US" sz="1600" dirty="0">
                <a:solidFill>
                  <a:schemeClr val="tx1"/>
                </a:solidFill>
              </a:rPr>
              <a:t>.</a:t>
            </a:r>
          </a:p>
          <a:p>
            <a:pPr marL="342900" indent="-342900">
              <a:buFont typeface="Wingdings" pitchFamily="2" charset="2"/>
              <a:buChar char="v"/>
            </a:pPr>
            <a:endParaRPr lang="en-US" sz="1600" dirty="0">
              <a:solidFill>
                <a:schemeClr val="tx1"/>
              </a:solidFill>
            </a:endParaRPr>
          </a:p>
          <a:p>
            <a:pPr marL="342900" indent="-342900">
              <a:buFont typeface="Wingdings" pitchFamily="2" charset="2"/>
              <a:buChar char="v"/>
            </a:pPr>
            <a:r>
              <a:rPr lang="en-US" sz="1600" dirty="0">
                <a:solidFill>
                  <a:schemeClr val="tx1"/>
                </a:solidFill>
              </a:rPr>
              <a:t>Local storage is retained indefinitely whereas session storage is lost once the browser is closed.</a:t>
            </a:r>
          </a:p>
          <a:p>
            <a:pPr marL="342900" indent="-342900">
              <a:buFont typeface="Wingdings" pitchFamily="2" charset="2"/>
              <a:buChar char="v"/>
            </a:pPr>
            <a:endParaRPr lang="en-US" sz="1600" dirty="0">
              <a:solidFill>
                <a:schemeClr val="tx1"/>
              </a:solidFill>
            </a:endParaRPr>
          </a:p>
          <a:p>
            <a:pPr marL="342900" indent="-342900">
              <a:buFont typeface="Wingdings" pitchFamily="2" charset="2"/>
              <a:buChar char="v"/>
            </a:pPr>
            <a:r>
              <a:rPr lang="en-US" sz="1600" dirty="0">
                <a:solidFill>
                  <a:schemeClr val="tx1"/>
                </a:solidFill>
              </a:rPr>
              <a:t>Web storage works like cookies. Unlike cookies however, web storage is much simpler to work with. </a:t>
            </a:r>
          </a:p>
          <a:p>
            <a:pPr marL="342900" indent="-342900">
              <a:buFont typeface="Wingdings" pitchFamily="2" charset="2"/>
              <a:buChar char="v"/>
            </a:pPr>
            <a:endParaRPr lang="en-US" sz="1600" dirty="0">
              <a:solidFill>
                <a:schemeClr val="tx1"/>
              </a:solidFill>
            </a:endParaRPr>
          </a:p>
          <a:p>
            <a:pPr marL="342900" indent="-342900">
              <a:buFont typeface="Wingdings" pitchFamily="2" charset="2"/>
              <a:buChar char="v"/>
            </a:pPr>
            <a:r>
              <a:rPr lang="en-US" sz="1600" dirty="0">
                <a:solidFill>
                  <a:schemeClr val="tx1"/>
                </a:solidFill>
              </a:rPr>
              <a:t>The storage limit for cookies is 4K. The storage limit for web storage is 10MB in IE and 5MB in every other browser.</a:t>
            </a:r>
          </a:p>
          <a:p>
            <a:pPr marL="342900" indent="-342900">
              <a:buFont typeface="Wingdings" pitchFamily="2" charset="2"/>
              <a:buChar char="v"/>
            </a:pPr>
            <a:endParaRPr lang="en-US" sz="1600" dirty="0">
              <a:solidFill>
                <a:schemeClr val="tx1"/>
              </a:solidFill>
            </a:endParaRPr>
          </a:p>
          <a:p>
            <a:pPr marL="342900" indent="-342900">
              <a:buFont typeface="Wingdings" pitchFamily="2" charset="2"/>
              <a:buChar char="v"/>
            </a:pPr>
            <a:r>
              <a:rPr lang="en-US" sz="1600" dirty="0">
                <a:solidFill>
                  <a:schemeClr val="tx1"/>
                </a:solidFill>
              </a:rPr>
              <a:t>To refer to web storage from JavaScript, you use the </a:t>
            </a:r>
            <a:r>
              <a:rPr lang="en-US" sz="1600" b="1" dirty="0" err="1">
                <a:solidFill>
                  <a:schemeClr val="tx1"/>
                </a:solidFill>
              </a:rPr>
              <a:t>localStorage</a:t>
            </a:r>
            <a:r>
              <a:rPr lang="en-US" sz="1600" dirty="0">
                <a:solidFill>
                  <a:schemeClr val="tx1"/>
                </a:solidFill>
              </a:rPr>
              <a:t> or </a:t>
            </a:r>
            <a:r>
              <a:rPr lang="en-US" sz="1600" b="1" dirty="0" err="1">
                <a:solidFill>
                  <a:schemeClr val="tx1"/>
                </a:solidFill>
              </a:rPr>
              <a:t>sessionStorage</a:t>
            </a:r>
            <a:r>
              <a:rPr lang="en-US" sz="1600" dirty="0">
                <a:solidFill>
                  <a:schemeClr val="tx1"/>
                </a:solidFill>
              </a:rPr>
              <a:t> objects. </a:t>
            </a:r>
          </a:p>
          <a:p>
            <a:pPr marL="342900" indent="-342900">
              <a:buFont typeface="Wingdings" pitchFamily="2" charset="2"/>
              <a:buChar char="v"/>
            </a:pPr>
            <a:endParaRPr lang="en-US" sz="1600" dirty="0">
              <a:solidFill>
                <a:schemeClr val="tx1"/>
              </a:solidFill>
            </a:endParaRPr>
          </a:p>
          <a:p>
            <a:pPr marL="342900" indent="-342900">
              <a:buFont typeface="Wingdings" pitchFamily="2" charset="2"/>
              <a:buChar char="v"/>
            </a:pPr>
            <a:r>
              <a:rPr lang="en-US" sz="1600" dirty="0">
                <a:solidFill>
                  <a:schemeClr val="tx1"/>
                </a:solidFill>
              </a:rPr>
              <a:t>Web storage is currently supported in every modern browser.</a:t>
            </a:r>
          </a:p>
          <a:p>
            <a:endParaRPr lang="en-US" sz="1600" dirty="0">
              <a:solidFill>
                <a:schemeClr val="tx1"/>
              </a:solidFill>
            </a:endParaRPr>
          </a:p>
        </p:txBody>
      </p:sp>
    </p:spTree>
    <p:extLst>
      <p:ext uri="{BB962C8B-B14F-4D97-AF65-F5344CB8AC3E}">
        <p14:creationId xmlns:p14="http://schemas.microsoft.com/office/powerpoint/2010/main" val="30420933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Web Storage</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a:defRPr/>
            </a:pPr>
            <a:r>
              <a:rPr lang="en-US" sz="1600" b="1" dirty="0">
                <a:solidFill>
                  <a:schemeClr val="tx1"/>
                </a:solidFill>
              </a:rPr>
              <a:t>The syntax for working with local storage</a:t>
            </a:r>
          </a:p>
          <a:p>
            <a:pPr>
              <a:defRPr/>
            </a:pPr>
            <a:endParaRPr lang="en-US" sz="1600" b="1" dirty="0">
              <a:solidFill>
                <a:schemeClr val="tx1"/>
              </a:solidFill>
            </a:endParaRPr>
          </a:p>
          <a:p>
            <a:pPr>
              <a:defRPr/>
            </a:pPr>
            <a:r>
              <a:rPr lang="en-US" sz="1600" dirty="0" err="1">
                <a:solidFill>
                  <a:schemeClr val="tx1"/>
                </a:solidFill>
                <a:latin typeface="Courier New" pitchFamily="49" charset="0"/>
                <a:cs typeface="Courier New" pitchFamily="49" charset="0"/>
              </a:rPr>
              <a:t>localStorage.saveItem</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itemname</a:t>
            </a:r>
            <a:r>
              <a:rPr lang="en-US" sz="1600" dirty="0">
                <a:solidFill>
                  <a:schemeClr val="tx1"/>
                </a:solidFill>
                <a:latin typeface="Courier New" pitchFamily="49" charset="0"/>
                <a:cs typeface="Courier New" pitchFamily="49" charset="0"/>
              </a:rPr>
              <a:t>', 'value')   	// saves the data in the item</a:t>
            </a:r>
          </a:p>
          <a:p>
            <a:pPr>
              <a:defRPr/>
            </a:pPr>
            <a:r>
              <a:rPr lang="en-US" sz="1600" dirty="0" err="1">
                <a:solidFill>
                  <a:schemeClr val="tx1"/>
                </a:solidFill>
                <a:latin typeface="Courier New" pitchFamily="49" charset="0"/>
                <a:cs typeface="Courier New" pitchFamily="49" charset="0"/>
              </a:rPr>
              <a:t>localStorage.getItem</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itemname</a:t>
            </a:r>
            <a:r>
              <a:rPr lang="en-US" sz="1600" dirty="0">
                <a:solidFill>
                  <a:schemeClr val="tx1"/>
                </a:solidFill>
                <a:latin typeface="Courier New" pitchFamily="49" charset="0"/>
                <a:cs typeface="Courier New" pitchFamily="49" charset="0"/>
              </a:rPr>
              <a:t>')             	// gets the data in the item</a:t>
            </a:r>
          </a:p>
          <a:p>
            <a:pPr>
              <a:defRPr/>
            </a:pPr>
            <a:r>
              <a:rPr lang="en-US" sz="1600" dirty="0" err="1">
                <a:solidFill>
                  <a:schemeClr val="tx1"/>
                </a:solidFill>
                <a:latin typeface="Courier New" pitchFamily="49" charset="0"/>
                <a:cs typeface="Courier New" pitchFamily="49" charset="0"/>
              </a:rPr>
              <a:t>localStorage.removeItem</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itemname</a:t>
            </a:r>
            <a:r>
              <a:rPr lang="en-US" sz="1600" dirty="0">
                <a:solidFill>
                  <a:schemeClr val="tx1"/>
                </a:solidFill>
                <a:latin typeface="Courier New" pitchFamily="49" charset="0"/>
                <a:cs typeface="Courier New" pitchFamily="49" charset="0"/>
              </a:rPr>
              <a:t>')          	// removes the item</a:t>
            </a:r>
          </a:p>
          <a:p>
            <a:pPr>
              <a:defRPr/>
            </a:pPr>
            <a:r>
              <a:rPr lang="en-US" sz="1600" dirty="0" err="1">
                <a:solidFill>
                  <a:schemeClr val="tx1"/>
                </a:solidFill>
                <a:latin typeface="Courier New" pitchFamily="49" charset="0"/>
                <a:cs typeface="Courier New" pitchFamily="49" charset="0"/>
              </a:rPr>
              <a:t>localStorage.clear</a:t>
            </a:r>
            <a:r>
              <a:rPr lang="en-US" sz="1600" dirty="0">
                <a:solidFill>
                  <a:schemeClr val="tx1"/>
                </a:solidFill>
                <a:latin typeface="Courier New" pitchFamily="49" charset="0"/>
                <a:cs typeface="Courier New" pitchFamily="49" charset="0"/>
              </a:rPr>
              <a:t>()                         	// removes all items</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
            </a:r>
            <a:br>
              <a:rPr lang="en-US" sz="1600" dirty="0">
                <a:solidFill>
                  <a:schemeClr val="tx1"/>
                </a:solidFill>
                <a:latin typeface="Courier New" pitchFamily="49" charset="0"/>
                <a:cs typeface="Courier New" pitchFamily="49" charset="0"/>
              </a:rPr>
            </a:br>
            <a:r>
              <a:rPr lang="en-US" sz="1600" b="1" dirty="0">
                <a:solidFill>
                  <a:schemeClr val="tx1"/>
                </a:solidFill>
              </a:rPr>
              <a:t>The shortcut syntax for getting or saving an item</a:t>
            </a:r>
          </a:p>
          <a:p>
            <a:pPr>
              <a:defRPr/>
            </a:pPr>
            <a:endParaRPr lang="en-US" sz="1600" b="1" dirty="0">
              <a:solidFill>
                <a:schemeClr val="tx1"/>
              </a:solidFill>
            </a:endParaRPr>
          </a:p>
          <a:p>
            <a:pPr>
              <a:defRPr/>
            </a:pPr>
            <a:r>
              <a:rPr lang="en-US" sz="1600" dirty="0" err="1">
                <a:solidFill>
                  <a:schemeClr val="tx1"/>
                </a:solidFill>
                <a:latin typeface="Courier New" pitchFamily="49" charset="0"/>
                <a:cs typeface="Courier New" pitchFamily="49" charset="0"/>
              </a:rPr>
              <a:t>localStorage.itemname</a:t>
            </a:r>
            <a:r>
              <a:rPr lang="en-US" sz="1600" dirty="0">
                <a:solidFill>
                  <a:schemeClr val="tx1"/>
                </a:solidFill>
                <a:latin typeface="Courier New" pitchFamily="49" charset="0"/>
                <a:cs typeface="Courier New" pitchFamily="49" charset="0"/>
              </a:rPr>
              <a:t>                			// saves or gets the data in the item</a:t>
            </a:r>
          </a:p>
        </p:txBody>
      </p:sp>
      <p:sp>
        <p:nvSpPr>
          <p:cNvPr id="2" name="Text Placeholder 1"/>
          <p:cNvSpPr>
            <a:spLocks noGrp="1"/>
          </p:cNvSpPr>
          <p:nvPr>
            <p:ph type="body" sz="quarter" idx="11"/>
          </p:nvPr>
        </p:nvSpPr>
        <p:spPr/>
        <p:txBody>
          <a:bodyPr/>
          <a:lstStyle/>
          <a:p>
            <a:r>
              <a:rPr lang="en-US" dirty="0"/>
              <a:t>The syntax for working with web storage</a:t>
            </a:r>
          </a:p>
        </p:txBody>
      </p:sp>
    </p:spTree>
    <p:extLst>
      <p:ext uri="{BB962C8B-B14F-4D97-AF65-F5344CB8AC3E}">
        <p14:creationId xmlns:p14="http://schemas.microsoft.com/office/powerpoint/2010/main" val="25526647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Web Storage</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a:defRPr/>
            </a:pPr>
            <a:r>
              <a:rPr lang="en-US" sz="1600" b="1" dirty="0">
                <a:solidFill>
                  <a:schemeClr val="tx1"/>
                </a:solidFill>
              </a:rPr>
              <a:t>The syntax for working with session storage</a:t>
            </a:r>
          </a:p>
          <a:p>
            <a:pPr>
              <a:defRPr/>
            </a:pPr>
            <a:endParaRPr lang="en-US" sz="1600" b="1" dirty="0">
              <a:solidFill>
                <a:schemeClr val="tx1"/>
              </a:solidFill>
            </a:endParaRPr>
          </a:p>
          <a:p>
            <a:pPr>
              <a:defRPr/>
            </a:pPr>
            <a:r>
              <a:rPr lang="en-US" sz="1600" dirty="0" err="1">
                <a:solidFill>
                  <a:schemeClr val="tx1"/>
                </a:solidFill>
                <a:latin typeface="Courier New" pitchFamily="49" charset="0"/>
                <a:cs typeface="Courier New" pitchFamily="49" charset="0"/>
              </a:rPr>
              <a:t>sessionStorage.saveItem</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itemname</a:t>
            </a:r>
            <a:r>
              <a:rPr lang="en-US" sz="1600" dirty="0">
                <a:solidFill>
                  <a:schemeClr val="tx1"/>
                </a:solidFill>
                <a:latin typeface="Courier New" pitchFamily="49" charset="0"/>
                <a:cs typeface="Courier New" pitchFamily="49" charset="0"/>
              </a:rPr>
              <a:t>', 'value') 	// saves the data in the item</a:t>
            </a:r>
          </a:p>
          <a:p>
            <a:pPr>
              <a:defRPr/>
            </a:pPr>
            <a:r>
              <a:rPr lang="en-US" sz="1600" dirty="0" err="1">
                <a:solidFill>
                  <a:schemeClr val="tx1"/>
                </a:solidFill>
                <a:latin typeface="Courier New" pitchFamily="49" charset="0"/>
                <a:cs typeface="Courier New" pitchFamily="49" charset="0"/>
              </a:rPr>
              <a:t>sessionStorage.getItem</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itemname</a:t>
            </a:r>
            <a:r>
              <a:rPr lang="en-US" sz="1600" dirty="0">
                <a:solidFill>
                  <a:schemeClr val="tx1"/>
                </a:solidFill>
                <a:latin typeface="Courier New" pitchFamily="49" charset="0"/>
                <a:cs typeface="Courier New" pitchFamily="49" charset="0"/>
              </a:rPr>
              <a:t>')           	// gets the data in the item</a:t>
            </a:r>
          </a:p>
          <a:p>
            <a:pPr>
              <a:defRPr/>
            </a:pPr>
            <a:r>
              <a:rPr lang="en-US" sz="1600" dirty="0" err="1">
                <a:solidFill>
                  <a:schemeClr val="tx1"/>
                </a:solidFill>
                <a:latin typeface="Courier New" pitchFamily="49" charset="0"/>
                <a:cs typeface="Courier New" pitchFamily="49" charset="0"/>
              </a:rPr>
              <a:t>sessionStorage.removeItem</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itemname</a:t>
            </a:r>
            <a:r>
              <a:rPr lang="en-US" sz="1600" dirty="0">
                <a:solidFill>
                  <a:schemeClr val="tx1"/>
                </a:solidFill>
                <a:latin typeface="Courier New" pitchFamily="49" charset="0"/>
                <a:cs typeface="Courier New" pitchFamily="49" charset="0"/>
              </a:rPr>
              <a:t>')        	// removes the item</a:t>
            </a:r>
          </a:p>
          <a:p>
            <a:pPr>
              <a:defRPr/>
            </a:pPr>
            <a:r>
              <a:rPr lang="en-US" sz="1600" dirty="0" err="1">
                <a:solidFill>
                  <a:schemeClr val="tx1"/>
                </a:solidFill>
                <a:latin typeface="Courier New" pitchFamily="49" charset="0"/>
                <a:cs typeface="Courier New" pitchFamily="49" charset="0"/>
              </a:rPr>
              <a:t>sessionStorage.clear</a:t>
            </a:r>
            <a:r>
              <a:rPr lang="en-US" sz="1600" dirty="0">
                <a:solidFill>
                  <a:schemeClr val="tx1"/>
                </a:solidFill>
                <a:latin typeface="Courier New" pitchFamily="49" charset="0"/>
                <a:cs typeface="Courier New" pitchFamily="49" charset="0"/>
              </a:rPr>
              <a:t>()                       	// removes all items</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
            </a:r>
            <a:br>
              <a:rPr lang="en-US" sz="1600" dirty="0">
                <a:solidFill>
                  <a:schemeClr val="tx1"/>
                </a:solidFill>
                <a:latin typeface="Courier New" pitchFamily="49" charset="0"/>
                <a:cs typeface="Courier New" pitchFamily="49" charset="0"/>
              </a:rPr>
            </a:br>
            <a:r>
              <a:rPr lang="en-US" sz="1600" b="1" dirty="0">
                <a:solidFill>
                  <a:schemeClr val="tx1"/>
                </a:solidFill>
              </a:rPr>
              <a:t>The shortcut syntax for getting or saving an item</a:t>
            </a:r>
          </a:p>
          <a:p>
            <a:pPr>
              <a:defRPr/>
            </a:pPr>
            <a:endParaRPr lang="en-US" sz="1600" b="1" dirty="0">
              <a:solidFill>
                <a:schemeClr val="tx1"/>
              </a:solidFill>
            </a:endParaRPr>
          </a:p>
          <a:p>
            <a:pPr>
              <a:defRPr/>
            </a:pPr>
            <a:r>
              <a:rPr lang="en-US" sz="1600" dirty="0" err="1">
                <a:solidFill>
                  <a:schemeClr val="tx1"/>
                </a:solidFill>
                <a:latin typeface="Courier New" pitchFamily="49" charset="0"/>
                <a:cs typeface="Courier New" pitchFamily="49" charset="0"/>
              </a:rPr>
              <a:t>sessionStorage.itemname</a:t>
            </a:r>
            <a:r>
              <a:rPr lang="en-US" sz="1600" dirty="0">
                <a:solidFill>
                  <a:schemeClr val="tx1"/>
                </a:solidFill>
                <a:latin typeface="Courier New" pitchFamily="49" charset="0"/>
                <a:cs typeface="Courier New" pitchFamily="49" charset="0"/>
              </a:rPr>
              <a:t>              			// saves or gets the data in the item</a:t>
            </a:r>
          </a:p>
        </p:txBody>
      </p:sp>
      <p:sp>
        <p:nvSpPr>
          <p:cNvPr id="2" name="Text Placeholder 1"/>
          <p:cNvSpPr>
            <a:spLocks noGrp="1"/>
          </p:cNvSpPr>
          <p:nvPr>
            <p:ph type="body" sz="quarter" idx="11"/>
          </p:nvPr>
        </p:nvSpPr>
        <p:spPr/>
        <p:txBody>
          <a:bodyPr/>
          <a:lstStyle/>
          <a:p>
            <a:r>
              <a:rPr lang="en-US" dirty="0"/>
              <a:t>The syntax for working with web storage</a:t>
            </a:r>
          </a:p>
        </p:txBody>
      </p:sp>
    </p:spTree>
    <p:extLst>
      <p:ext uri="{BB962C8B-B14F-4D97-AF65-F5344CB8AC3E}">
        <p14:creationId xmlns:p14="http://schemas.microsoft.com/office/powerpoint/2010/main" val="13003965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a:spLocks noGrp="1"/>
          </p:cNvSpPr>
          <p:nvPr>
            <p:ph type="body" sz="quarter" idx="14"/>
          </p:nvPr>
        </p:nvSpPr>
        <p:spPr>
          <a:xfrm>
            <a:off x="335360" y="1628800"/>
            <a:ext cx="9649072" cy="4679950"/>
          </a:xfrm>
        </p:spPr>
        <p:txBody>
          <a:bodyPr>
            <a:noAutofit/>
          </a:bodyPr>
          <a:lstStyle/>
          <a:p>
            <a:r>
              <a:rPr lang="en-US" sz="1600" dirty="0">
                <a:solidFill>
                  <a:schemeClr val="tx1"/>
                </a:solidFill>
                <a:latin typeface="Courier New" pitchFamily="49" charset="0"/>
                <a:cs typeface="Courier New" pitchFamily="49" charset="0"/>
              </a:rPr>
              <a:t>&lt;p&gt;You have visited this page</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&lt;output&gt;</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    &lt;script&gt;</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        if (</a:t>
            </a:r>
            <a:r>
              <a:rPr lang="en-US" sz="1600" dirty="0" err="1">
                <a:solidFill>
                  <a:schemeClr val="tx1"/>
                </a:solidFill>
                <a:latin typeface="Courier New" pitchFamily="49" charset="0"/>
                <a:cs typeface="Courier New" pitchFamily="49" charset="0"/>
              </a:rPr>
              <a:t>localStorage.hits</a:t>
            </a:r>
            <a:r>
              <a:rPr lang="en-US" sz="1600" dirty="0">
                <a:solidFill>
                  <a:schemeClr val="tx1"/>
                </a:solidFill>
                <a:latin typeface="Courier New" pitchFamily="49" charset="0"/>
                <a:cs typeface="Courier New" pitchFamily="49" charset="0"/>
              </a:rPr>
              <a:t>) {</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localStorage.hits</a:t>
            </a:r>
            <a:r>
              <a:rPr lang="en-US" sz="1600" dirty="0">
                <a:solidFill>
                  <a:schemeClr val="tx1"/>
                </a:solidFill>
                <a:latin typeface="Courier New" pitchFamily="49" charset="0"/>
                <a:cs typeface="Courier New" pitchFamily="49" charset="0"/>
              </a:rPr>
              <a:t> = Number(</a:t>
            </a:r>
            <a:r>
              <a:rPr lang="en-US" sz="1600" dirty="0" err="1">
                <a:solidFill>
                  <a:schemeClr val="tx1"/>
                </a:solidFill>
                <a:latin typeface="Courier New" pitchFamily="49" charset="0"/>
                <a:cs typeface="Courier New" pitchFamily="49" charset="0"/>
              </a:rPr>
              <a:t>localStorage.hits</a:t>
            </a:r>
            <a:r>
              <a:rPr lang="en-US" sz="1600" dirty="0">
                <a:solidFill>
                  <a:schemeClr val="tx1"/>
                </a:solidFill>
                <a:latin typeface="Courier New" pitchFamily="49" charset="0"/>
                <a:cs typeface="Courier New" pitchFamily="49" charset="0"/>
              </a:rPr>
              <a:t>) + 1;</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        } else {</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localStorage.hits</a:t>
            </a:r>
            <a:r>
              <a:rPr lang="en-US" sz="1600" dirty="0">
                <a:solidFill>
                  <a:schemeClr val="tx1"/>
                </a:solidFill>
                <a:latin typeface="Courier New" pitchFamily="49" charset="0"/>
                <a:cs typeface="Courier New" pitchFamily="49" charset="0"/>
              </a:rPr>
              <a:t> = 1;</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        }</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document.write</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localStorage.hits</a:t>
            </a:r>
            <a:r>
              <a:rPr lang="en-US" sz="1600" dirty="0">
                <a:solidFill>
                  <a:schemeClr val="tx1"/>
                </a:solidFill>
                <a:latin typeface="Courier New" pitchFamily="49" charset="0"/>
                <a:cs typeface="Courier New" pitchFamily="49" charset="0"/>
              </a:rPr>
              <a:t>);</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    &lt;/script&gt;</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&lt;/output&gt;</a:t>
            </a:r>
            <a:br>
              <a:rPr lang="en-US" sz="1600" dirty="0">
                <a:solidFill>
                  <a:schemeClr val="tx1"/>
                </a:solidFill>
                <a:latin typeface="Courier New" pitchFamily="49" charset="0"/>
                <a:cs typeface="Courier New" pitchFamily="49" charset="0"/>
              </a:rPr>
            </a:br>
            <a:r>
              <a:rPr lang="en-US" sz="1600" dirty="0">
                <a:solidFill>
                  <a:schemeClr val="tx1"/>
                </a:solidFill>
                <a:latin typeface="Courier New" pitchFamily="49" charset="0"/>
                <a:cs typeface="Courier New" pitchFamily="49" charset="0"/>
              </a:rPr>
              <a:t>time(s).&lt;/p&gt;</a:t>
            </a:r>
          </a:p>
        </p:txBody>
      </p:sp>
      <p:sp>
        <p:nvSpPr>
          <p:cNvPr id="5" name="Title 4"/>
          <p:cNvSpPr>
            <a:spLocks noGrp="1"/>
          </p:cNvSpPr>
          <p:nvPr>
            <p:ph type="title"/>
          </p:nvPr>
        </p:nvSpPr>
        <p:spPr/>
        <p:txBody>
          <a:bodyPr/>
          <a:lstStyle/>
          <a:p>
            <a:r>
              <a:rPr lang="en-US" dirty="0"/>
              <a:t>Web Storage</a:t>
            </a:r>
            <a:endParaRPr lang="nl-NL" dirty="0"/>
          </a:p>
        </p:txBody>
      </p:sp>
      <p:sp>
        <p:nvSpPr>
          <p:cNvPr id="2" name="Text Placeholder 1"/>
          <p:cNvSpPr>
            <a:spLocks noGrp="1"/>
          </p:cNvSpPr>
          <p:nvPr>
            <p:ph type="body" sz="quarter" idx="11"/>
          </p:nvPr>
        </p:nvSpPr>
        <p:spPr/>
        <p:txBody>
          <a:bodyPr/>
          <a:lstStyle/>
          <a:p>
            <a:r>
              <a:rPr lang="en-US" dirty="0"/>
              <a:t>Using web storage to create a simple page hit counter</a:t>
            </a:r>
          </a:p>
        </p:txBody>
      </p:sp>
    </p:spTree>
    <p:extLst>
      <p:ext uri="{BB962C8B-B14F-4D97-AF65-F5344CB8AC3E}">
        <p14:creationId xmlns:p14="http://schemas.microsoft.com/office/powerpoint/2010/main" val="33977409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a:spLocks noGrp="1"/>
          </p:cNvSpPr>
          <p:nvPr>
            <p:ph type="body" sz="quarter" idx="14"/>
          </p:nvPr>
        </p:nvSpPr>
        <p:spPr>
          <a:xfrm>
            <a:off x="335359" y="1628800"/>
            <a:ext cx="11505791" cy="4679950"/>
          </a:xfrm>
        </p:spPr>
        <p:txBody>
          <a:bodyPr>
            <a:noAutofit/>
          </a:bodyPr>
          <a:lstStyle/>
          <a:p>
            <a:r>
              <a:rPr lang="en-US" sz="1600" dirty="0">
                <a:solidFill>
                  <a:schemeClr val="tx1"/>
                </a:solidFill>
                <a:cs typeface="Courier New" pitchFamily="49" charset="0"/>
              </a:rPr>
              <a:t>By default, web storage stores data as a string. If you wanted to store an array in storage, that array would first have to be converted to a string:</a:t>
            </a:r>
          </a:p>
          <a:p>
            <a:endParaRPr lang="en-US" sz="1600" dirty="0">
              <a:solidFill>
                <a:schemeClr val="tx1"/>
              </a:solidFill>
              <a:cs typeface="Courier New" pitchFamily="49" charset="0"/>
            </a:endParaRPr>
          </a:p>
          <a:p>
            <a:r>
              <a:rPr lang="en-US" sz="1600" dirty="0">
                <a:solidFill>
                  <a:schemeClr val="tx1"/>
                </a:solidFill>
                <a:latin typeface="Courier New" panose="02070309020205020404" pitchFamily="49" charset="0"/>
                <a:cs typeface="Courier New" panose="02070309020205020404" pitchFamily="49" charset="0"/>
              </a:rPr>
              <a:t>let employees = ['Zak', 'Sally', 'Mark'];</a:t>
            </a:r>
          </a:p>
          <a:p>
            <a:r>
              <a:rPr lang="en-US" sz="1600" dirty="0" err="1">
                <a:solidFill>
                  <a:schemeClr val="tx1"/>
                </a:solidFill>
                <a:latin typeface="Courier New" panose="02070309020205020404" pitchFamily="49" charset="0"/>
                <a:cs typeface="Courier New" panose="02070309020205020404" pitchFamily="49" charset="0"/>
              </a:rPr>
              <a:t>sessionStorage.setItem</a:t>
            </a:r>
            <a:r>
              <a:rPr lang="en-US" sz="1600" dirty="0">
                <a:solidFill>
                  <a:schemeClr val="tx1"/>
                </a:solidFill>
                <a:latin typeface="Courier New" panose="02070309020205020404" pitchFamily="49" charset="0"/>
                <a:cs typeface="Courier New" panose="02070309020205020404" pitchFamily="49" charset="0"/>
              </a:rPr>
              <a:t>('employees', </a:t>
            </a:r>
            <a:r>
              <a:rPr lang="en-US" sz="1600" b="1" dirty="0" err="1">
                <a:solidFill>
                  <a:schemeClr val="tx1"/>
                </a:solidFill>
                <a:latin typeface="Courier New" panose="02070309020205020404" pitchFamily="49" charset="0"/>
                <a:cs typeface="Courier New" panose="02070309020205020404" pitchFamily="49" charset="0"/>
              </a:rPr>
              <a:t>JSON.stringify</a:t>
            </a:r>
            <a:r>
              <a:rPr lang="en-US" sz="1600" dirty="0">
                <a:solidFill>
                  <a:schemeClr val="tx1"/>
                </a:solidFill>
                <a:latin typeface="Courier New" panose="02070309020205020404" pitchFamily="49" charset="0"/>
                <a:cs typeface="Courier New" panose="02070309020205020404" pitchFamily="49" charset="0"/>
              </a:rPr>
              <a:t>(employees));</a:t>
            </a:r>
          </a:p>
          <a:p>
            <a:endParaRPr lang="en-US" sz="1600" dirty="0">
              <a:solidFill>
                <a:schemeClr val="tx1"/>
              </a:solidFill>
              <a:cs typeface="Courier New" pitchFamily="49" charset="0"/>
            </a:endParaRPr>
          </a:p>
          <a:p>
            <a:r>
              <a:rPr lang="en-US" sz="1600" dirty="0">
                <a:solidFill>
                  <a:schemeClr val="tx1"/>
                </a:solidFill>
                <a:cs typeface="Courier New" pitchFamily="49" charset="0"/>
              </a:rPr>
              <a:t>To retrieve an array from storage, you can use the </a:t>
            </a:r>
            <a:r>
              <a:rPr lang="en-US" sz="1600" dirty="0" err="1">
                <a:solidFill>
                  <a:schemeClr val="tx1"/>
                </a:solidFill>
                <a:cs typeface="Courier New" pitchFamily="49" charset="0"/>
              </a:rPr>
              <a:t>JSON.parse</a:t>
            </a:r>
            <a:r>
              <a:rPr lang="en-US" sz="1600" dirty="0">
                <a:solidFill>
                  <a:schemeClr val="tx1"/>
                </a:solidFill>
                <a:cs typeface="Courier New" pitchFamily="49" charset="0"/>
              </a:rPr>
              <a:t>() method to convert the string back into an array:</a:t>
            </a:r>
          </a:p>
          <a:p>
            <a:endParaRPr lang="en-US" sz="1600" dirty="0">
              <a:solidFill>
                <a:schemeClr val="tx1"/>
              </a:solidFill>
              <a:cs typeface="Courier New" pitchFamily="49" charset="0"/>
            </a:endParaRPr>
          </a:p>
          <a:p>
            <a:r>
              <a:rPr lang="en-US" sz="1600" dirty="0">
                <a:solidFill>
                  <a:schemeClr val="tx1"/>
                </a:solidFill>
                <a:latin typeface="Courier New" panose="02070309020205020404" pitchFamily="49" charset="0"/>
                <a:cs typeface="Courier New" panose="02070309020205020404" pitchFamily="49" charset="0"/>
              </a:rPr>
              <a:t>console.log(</a:t>
            </a:r>
            <a:r>
              <a:rPr lang="en-US" sz="1600" b="1" dirty="0" err="1">
                <a:solidFill>
                  <a:schemeClr val="tx1"/>
                </a:solidFill>
                <a:latin typeface="Courier New" panose="02070309020205020404" pitchFamily="49" charset="0"/>
                <a:cs typeface="Courier New" panose="02070309020205020404" pitchFamily="49" charset="0"/>
              </a:rPr>
              <a:t>JSON.parse</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sessionStorage.getItem</a:t>
            </a:r>
            <a:r>
              <a:rPr lang="en-US" sz="1600" dirty="0">
                <a:solidFill>
                  <a:schemeClr val="tx1"/>
                </a:solidFill>
                <a:latin typeface="Courier New" panose="02070309020205020404" pitchFamily="49" charset="0"/>
                <a:cs typeface="Courier New" panose="02070309020205020404" pitchFamily="49" charset="0"/>
              </a:rPr>
              <a:t>('employees')));</a:t>
            </a:r>
          </a:p>
        </p:txBody>
      </p:sp>
      <p:sp>
        <p:nvSpPr>
          <p:cNvPr id="5" name="Title 4"/>
          <p:cNvSpPr>
            <a:spLocks noGrp="1"/>
          </p:cNvSpPr>
          <p:nvPr>
            <p:ph type="title"/>
          </p:nvPr>
        </p:nvSpPr>
        <p:spPr/>
        <p:txBody>
          <a:bodyPr/>
          <a:lstStyle/>
          <a:p>
            <a:r>
              <a:rPr lang="en-US" dirty="0"/>
              <a:t>Web Storage</a:t>
            </a:r>
            <a:endParaRPr lang="nl-NL" dirty="0"/>
          </a:p>
        </p:txBody>
      </p:sp>
      <p:sp>
        <p:nvSpPr>
          <p:cNvPr id="2" name="Text Placeholder 1"/>
          <p:cNvSpPr>
            <a:spLocks noGrp="1"/>
          </p:cNvSpPr>
          <p:nvPr>
            <p:ph type="body" sz="quarter" idx="11"/>
          </p:nvPr>
        </p:nvSpPr>
        <p:spPr/>
        <p:txBody>
          <a:bodyPr/>
          <a:lstStyle/>
          <a:p>
            <a:r>
              <a:rPr lang="en-US" dirty="0"/>
              <a:t>Storing objects within web storage</a:t>
            </a:r>
          </a:p>
        </p:txBody>
      </p:sp>
    </p:spTree>
    <p:extLst>
      <p:ext uri="{BB962C8B-B14F-4D97-AF65-F5344CB8AC3E}">
        <p14:creationId xmlns:p14="http://schemas.microsoft.com/office/powerpoint/2010/main" val="12643941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 y="2608084"/>
            <a:ext cx="12191999" cy="1641833"/>
          </a:xfrm>
        </p:spPr>
        <p:txBody>
          <a:bodyPr/>
          <a:lstStyle/>
          <a:p>
            <a:pPr algn="ctr"/>
            <a:r>
              <a:rPr lang="en-US" dirty="0"/>
              <a:t>Lab 14</a:t>
            </a:r>
            <a:br>
              <a:rPr lang="en-US" dirty="0"/>
            </a:br>
            <a:r>
              <a:rPr lang="en-US" dirty="0"/>
              <a:t>The Task Manager Application</a:t>
            </a:r>
          </a:p>
        </p:txBody>
      </p:sp>
    </p:spTree>
    <p:extLst>
      <p:ext uri="{BB962C8B-B14F-4D97-AF65-F5344CB8AC3E}">
        <p14:creationId xmlns:p14="http://schemas.microsoft.com/office/powerpoint/2010/main" val="83122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58454"/>
            <a:ext cx="8352928" cy="1541092"/>
          </a:xfrm>
        </p:spPr>
        <p:txBody>
          <a:bodyPr/>
          <a:lstStyle/>
          <a:p>
            <a:pPr algn="ctr"/>
            <a:r>
              <a:rPr lang="en-US" dirty="0"/>
              <a:t>Adding and Removing Items Manually</a:t>
            </a:r>
          </a:p>
        </p:txBody>
      </p:sp>
    </p:spTree>
    <p:extLst>
      <p:ext uri="{BB962C8B-B14F-4D97-AF65-F5344CB8AC3E}">
        <p14:creationId xmlns:p14="http://schemas.microsoft.com/office/powerpoint/2010/main" val="1793242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60" y="1628800"/>
            <a:ext cx="11502854" cy="4679950"/>
          </a:xfrm>
        </p:spPr>
        <p:txBody>
          <a:bodyPr>
            <a:noAutofit/>
          </a:bodyPr>
          <a:lstStyle/>
          <a:p>
            <a:pPr>
              <a:defRPr/>
            </a:pPr>
            <a:r>
              <a:rPr lang="en-US" sz="1600" dirty="0"/>
              <a:t>In the previous slide you added elements to an array directly within the constructor. You can also explicitly define an array with a fixed length and then add an item within each index: </a:t>
            </a:r>
            <a:endParaRPr lang="en-US" sz="1600" dirty="0">
              <a:cs typeface="Courier New" panose="02070309020205020404" pitchFamily="49" charset="0"/>
            </a:endParaRPr>
          </a:p>
          <a:p>
            <a:pPr>
              <a:defRPr/>
            </a:pPr>
            <a:endParaRPr lang="en-US" sz="1600" dirty="0">
              <a:cs typeface="Courier New" panose="02070309020205020404" pitchFamily="49" charset="0"/>
            </a:endParaRPr>
          </a:p>
          <a:p>
            <a:r>
              <a:rPr lang="en-US" sz="1600" b="1" dirty="0"/>
              <a:t>An array that starts with four undefined elements</a:t>
            </a:r>
            <a:br>
              <a:rPr lang="en-US" sz="1600" b="1" dirty="0"/>
            </a:br>
            <a:r>
              <a:rPr lang="en-US" sz="1600" dirty="0">
                <a:latin typeface="Courier New" panose="02070309020205020404" pitchFamily="49" charset="0"/>
                <a:cs typeface="Courier New" panose="02070309020205020404" pitchFamily="49" charset="0"/>
              </a:rPr>
              <a:t>let rates = new Array(3);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rates[0] = 14.95;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rates[1] = 12.95;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rates[2] = 11.95;</a:t>
            </a:r>
            <a:br>
              <a:rPr lang="en-US" sz="1600" dirty="0">
                <a:latin typeface="Courier New" panose="02070309020205020404" pitchFamily="49" charset="0"/>
                <a:cs typeface="Courier New" panose="02070309020205020404" pitchFamily="49" charset="0"/>
              </a:rPr>
            </a:br>
            <a:endParaRPr lang="en-US" sz="1600" dirty="0"/>
          </a:p>
          <a:p>
            <a:r>
              <a:rPr lang="en-US" sz="1600" b="1" dirty="0"/>
              <a:t>An array that starts with no elements</a:t>
            </a:r>
            <a:br>
              <a:rPr lang="en-US" sz="1600" b="1" dirty="0"/>
            </a:br>
            <a:r>
              <a:rPr lang="en-US" sz="1600" dirty="0">
                <a:latin typeface="Courier New" panose="02070309020205020404" pitchFamily="49" charset="0"/>
                <a:cs typeface="Courier New" panose="02070309020205020404" pitchFamily="49" charset="0"/>
              </a:rPr>
              <a:t>let names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names[0] = 'Ted Lewis';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names[1] = 'Sue Jones';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names[2] = 'Ray Thomas';</a:t>
            </a:r>
          </a:p>
        </p:txBody>
      </p:sp>
      <p:sp>
        <p:nvSpPr>
          <p:cNvPr id="2" name="Text Placeholder 1"/>
          <p:cNvSpPr>
            <a:spLocks noGrp="1"/>
          </p:cNvSpPr>
          <p:nvPr>
            <p:ph type="body" sz="quarter" idx="11"/>
          </p:nvPr>
        </p:nvSpPr>
        <p:spPr/>
        <p:txBody>
          <a:bodyPr/>
          <a:lstStyle/>
          <a:p>
            <a:r>
              <a:rPr lang="en-US" dirty="0"/>
              <a:t>Declaring an array and then populating it with elements</a:t>
            </a:r>
          </a:p>
        </p:txBody>
      </p:sp>
    </p:spTree>
    <p:extLst>
      <p:ext uri="{BB962C8B-B14F-4D97-AF65-F5344CB8AC3E}">
        <p14:creationId xmlns:p14="http://schemas.microsoft.com/office/powerpoint/2010/main" val="2137986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Arrays</a:t>
            </a:r>
            <a:endParaRPr lang="nl-NL" dirty="0"/>
          </a:p>
        </p:txBody>
      </p:sp>
      <p:sp>
        <p:nvSpPr>
          <p:cNvPr id="7" name="Text Placeholder 6"/>
          <p:cNvSpPr>
            <a:spLocks noGrp="1"/>
          </p:cNvSpPr>
          <p:nvPr>
            <p:ph type="body" sz="quarter" idx="14"/>
          </p:nvPr>
        </p:nvSpPr>
        <p:spPr>
          <a:xfrm>
            <a:off x="335359" y="1628799"/>
            <a:ext cx="11511019" cy="4758843"/>
          </a:xfrm>
        </p:spPr>
        <p:txBody>
          <a:bodyPr>
            <a:noAutofit/>
          </a:bodyPr>
          <a:lstStyle/>
          <a:p>
            <a:pPr>
              <a:defRPr/>
            </a:pPr>
            <a:r>
              <a:rPr lang="en-US" sz="1600" dirty="0"/>
              <a:t>Remember, arrays are dynamic, and you can add items to and delete items from an array. You can always programmatically determine the length of an array as follows: </a:t>
            </a:r>
          </a:p>
          <a:p>
            <a:pPr>
              <a:defRPr/>
            </a:pPr>
            <a:endParaRPr lang="en-US" sz="1600" dirty="0">
              <a:cs typeface="Courier New" panose="02070309020205020404" pitchFamily="49" charset="0"/>
            </a:endParaRPr>
          </a:p>
          <a:p>
            <a:pPr>
              <a:defRPr/>
            </a:pPr>
            <a:r>
              <a:rPr lang="en-US" sz="1600" dirty="0" err="1">
                <a:latin typeface="Courier New" panose="02070309020205020404" pitchFamily="49" charset="0"/>
                <a:cs typeface="Courier New" panose="02070309020205020404" pitchFamily="49" charset="0"/>
              </a:rPr>
              <a:t>arrayName.length</a:t>
            </a:r>
            <a:endParaRPr lang="en-US" sz="1600" dirty="0">
              <a:latin typeface="Courier New" panose="02070309020205020404" pitchFamily="49" charset="0"/>
              <a:cs typeface="Courier New" panose="02070309020205020404" pitchFamily="49" charset="0"/>
            </a:endParaRPr>
          </a:p>
          <a:p>
            <a:pPr>
              <a:defRPr/>
            </a:pPr>
            <a:endParaRPr lang="en-US" sz="1600" dirty="0">
              <a:cs typeface="Courier New" panose="02070309020205020404" pitchFamily="49" charset="0"/>
            </a:endParaRPr>
          </a:p>
          <a:p>
            <a:pPr>
              <a:defRPr/>
            </a:pPr>
            <a:r>
              <a:rPr lang="en-US" sz="1600" b="1" dirty="0">
                <a:cs typeface="Courier New" panose="02070309020205020404" pitchFamily="49" charset="0"/>
              </a:rPr>
              <a:t>Example</a:t>
            </a:r>
          </a:p>
          <a:p>
            <a:r>
              <a:rPr lang="en-US" sz="1600" dirty="0">
                <a:latin typeface="Courier New" panose="02070309020205020404" pitchFamily="49" charset="0"/>
                <a:cs typeface="Courier New" panose="02070309020205020404" pitchFamily="49" charset="0"/>
              </a:rPr>
              <a:t>let names = ['Ted Lewis', 'Sue Jones', 'Ray Thomas'];</a:t>
            </a:r>
          </a:p>
          <a:p>
            <a:r>
              <a:rPr lang="en-US" sz="1600" dirty="0">
                <a:latin typeface="Courier New" panose="02070309020205020404" pitchFamily="49" charset="0"/>
                <a:cs typeface="Courier New" panose="02070309020205020404" pitchFamily="49" charset="0"/>
              </a:rPr>
              <a:t>console.log(</a:t>
            </a:r>
            <a:r>
              <a:rPr lang="en-US" sz="1600" b="1" dirty="0" err="1">
                <a:latin typeface="Courier New" panose="02070309020205020404" pitchFamily="49" charset="0"/>
                <a:cs typeface="Courier New" panose="02070309020205020404" pitchFamily="49" charset="0"/>
              </a:rPr>
              <a:t>names.length</a:t>
            </a:r>
            <a:r>
              <a:rPr lang="en-US" sz="1600" dirty="0">
                <a:latin typeface="Courier New" panose="02070309020205020404" pitchFamily="49" charset="0"/>
                <a:cs typeface="Courier New" panose="02070309020205020404" pitchFamily="49" charset="0"/>
              </a:rPr>
              <a:t>);					// Returns 3</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Can you guess what the length of this array is?</a:t>
            </a:r>
          </a:p>
          <a:p>
            <a:r>
              <a:rPr lang="en-US" sz="1600" dirty="0">
                <a:latin typeface="Courier New" panose="02070309020205020404" pitchFamily="49" charset="0"/>
                <a:cs typeface="Courier New" panose="02070309020205020404" pitchFamily="49" charset="0"/>
              </a:rPr>
              <a:t>let names = [];</a:t>
            </a:r>
          </a:p>
          <a:p>
            <a:r>
              <a:rPr lang="en-US" sz="1600" dirty="0">
                <a:latin typeface="Courier New" panose="02070309020205020404" pitchFamily="49" charset="0"/>
                <a:cs typeface="Courier New" panose="02070309020205020404" pitchFamily="49" charset="0"/>
              </a:rPr>
              <a:t>names[30] = ['Zak'];</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names.length</a:t>
            </a:r>
            <a:r>
              <a:rPr lang="en-US" sz="1600" dirty="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		// </a:t>
            </a:r>
            <a:r>
              <a:rPr lang="en-US" sz="1600" dirty="0" smtClean="0">
                <a:solidFill>
                  <a:srgbClr val="FFFF00"/>
                </a:solidFill>
                <a:latin typeface="Courier New" panose="02070309020205020404" pitchFamily="49" charset="0"/>
                <a:cs typeface="Courier New" panose="02070309020205020404" pitchFamily="49" charset="0"/>
              </a:rPr>
              <a:t>Will be 31 length</a:t>
            </a:r>
          </a:p>
          <a:p>
            <a:r>
              <a:rPr lang="en-US" sz="1600" dirty="0" smtClean="0">
                <a:solidFill>
                  <a:srgbClr val="FFFF00"/>
                </a:solidFill>
                <a:latin typeface="Courier New" panose="02070309020205020404" pitchFamily="49" charset="0"/>
                <a:cs typeface="Courier New" panose="02070309020205020404" pitchFamily="49" charset="0"/>
              </a:rPr>
              <a:t>It will fill in all the intermediate elements with “undefined” values</a:t>
            </a:r>
            <a:endParaRPr lang="en-US" sz="1600" dirty="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How to determine the length of an array</a:t>
            </a:r>
          </a:p>
        </p:txBody>
      </p:sp>
    </p:spTree>
    <p:extLst>
      <p:ext uri="{BB962C8B-B14F-4D97-AF65-F5344CB8AC3E}">
        <p14:creationId xmlns:p14="http://schemas.microsoft.com/office/powerpoint/2010/main" val="2728760544"/>
      </p:ext>
    </p:extLst>
  </p:cSld>
  <p:clrMapOvr>
    <a:masterClrMapping/>
  </p:clrMapOvr>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2536</Words>
  <Application>Microsoft Macintosh PowerPoint</Application>
  <PresentationFormat>Custom</PresentationFormat>
  <Paragraphs>619</Paragraphs>
  <Slides>66</Slides>
  <Notes>0</Notes>
  <HiddenSlides>0</HiddenSlides>
  <MMClips>0</MMClips>
  <ScaleCrop>false</ScaleCrop>
  <HeadingPairs>
    <vt:vector size="4" baseType="variant">
      <vt:variant>
        <vt:lpstr>Theme</vt:lpstr>
      </vt:variant>
      <vt:variant>
        <vt:i4>2</vt:i4>
      </vt:variant>
      <vt:variant>
        <vt:lpstr>Slide Titles</vt:lpstr>
      </vt:variant>
      <vt:variant>
        <vt:i4>66</vt:i4>
      </vt:variant>
    </vt:vector>
  </HeadingPairs>
  <TitlesOfParts>
    <vt:vector size="68" baseType="lpstr">
      <vt:lpstr>Master light</vt:lpstr>
      <vt:lpstr>Master dark</vt:lpstr>
      <vt:lpstr>COMM 644 Web Programming Intermediate</vt:lpstr>
      <vt:lpstr>This week at a glance…</vt:lpstr>
      <vt:lpstr>Working with Arrays</vt:lpstr>
      <vt:lpstr>Working with Arrays</vt:lpstr>
      <vt:lpstr>Working with Arrays</vt:lpstr>
      <vt:lpstr>Working with Arrays</vt:lpstr>
      <vt:lpstr>Adding and Removing Items Manually</vt:lpstr>
      <vt:lpstr>Working with Arrays</vt:lpstr>
      <vt:lpstr>Working with Arrays</vt:lpstr>
      <vt:lpstr>Working with Arrays</vt:lpstr>
      <vt:lpstr>Working with Arrays</vt:lpstr>
      <vt:lpstr>Processing the Items in an Array</vt:lpstr>
      <vt:lpstr>Working with Arrays</vt:lpstr>
      <vt:lpstr>Working with Arrays</vt:lpstr>
      <vt:lpstr>Working with Arrays</vt:lpstr>
      <vt:lpstr>Working with Arrays</vt:lpstr>
      <vt:lpstr>Working with Arrays</vt:lpstr>
      <vt:lpstr>Working with Arrays</vt:lpstr>
      <vt:lpstr>Members of the Array Object</vt:lpstr>
      <vt:lpstr>Working with Arrays</vt:lpstr>
      <vt:lpstr>Working with Arrays</vt:lpstr>
      <vt:lpstr>Working with Arrays</vt:lpstr>
      <vt:lpstr>Functions for Adding and Removing Items</vt:lpstr>
      <vt:lpstr>Adding and Removing Items</vt:lpstr>
      <vt:lpstr>Working with Arrays</vt:lpstr>
      <vt:lpstr>Working with Arrays</vt:lpstr>
      <vt:lpstr>Working with Arrays</vt:lpstr>
      <vt:lpstr>Working with Arrays</vt:lpstr>
      <vt:lpstr>Searching, Reversing, and Sorting Arrays</vt:lpstr>
      <vt:lpstr>Searching, Reversing, and Sorting</vt:lpstr>
      <vt:lpstr>Working with Arrays</vt:lpstr>
      <vt:lpstr>Working with Arrays</vt:lpstr>
      <vt:lpstr>Working with Arrays</vt:lpstr>
      <vt:lpstr>Working with Arrays</vt:lpstr>
      <vt:lpstr>Working with Arrays</vt:lpstr>
      <vt:lpstr>Working with Arrays</vt:lpstr>
      <vt:lpstr>Copying, Slicing, and Concatenating Arrays</vt:lpstr>
      <vt:lpstr>Copying, Slicing, and Concatenating</vt:lpstr>
      <vt:lpstr>Working with Arrays</vt:lpstr>
      <vt:lpstr>Working with Arrays</vt:lpstr>
      <vt:lpstr>Working with Arrays</vt:lpstr>
      <vt:lpstr>Working with Arrays</vt:lpstr>
      <vt:lpstr>Functions for Filtering</vt:lpstr>
      <vt:lpstr>Functions for Filtering</vt:lpstr>
      <vt:lpstr>Working with Arrays</vt:lpstr>
      <vt:lpstr>Working with Arrays</vt:lpstr>
      <vt:lpstr>Working with Arrays</vt:lpstr>
      <vt:lpstr>Working with Arrays</vt:lpstr>
      <vt:lpstr>Utility Functions and Operators</vt:lpstr>
      <vt:lpstr>Utility Functions</vt:lpstr>
      <vt:lpstr>Working with Arrays</vt:lpstr>
      <vt:lpstr>Working with Arrays</vt:lpstr>
      <vt:lpstr>Working with Arrays</vt:lpstr>
      <vt:lpstr>Working with Arrays</vt:lpstr>
      <vt:lpstr>Working with Arrays</vt:lpstr>
      <vt:lpstr>Lab 13 The (Console-based) Employee  Management Application</vt:lpstr>
      <vt:lpstr>Two-Dimensional Arrays</vt:lpstr>
      <vt:lpstr>Working with Arrays</vt:lpstr>
      <vt:lpstr>Working with Arrays</vt:lpstr>
      <vt:lpstr>Web Storage</vt:lpstr>
      <vt:lpstr>Web Storage</vt:lpstr>
      <vt:lpstr>Web Storage</vt:lpstr>
      <vt:lpstr>Web Storage</vt:lpstr>
      <vt:lpstr>Web Storage</vt:lpstr>
      <vt:lpstr>Web Storage</vt:lpstr>
      <vt:lpstr>Lab 14 The Task Manager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Darren Yamaguchi</cp:lastModifiedBy>
  <cp:revision>382</cp:revision>
  <dcterms:created xsi:type="dcterms:W3CDTF">2011-04-02T17:19:46Z</dcterms:created>
  <dcterms:modified xsi:type="dcterms:W3CDTF">2021-04-08T03:24:35Z</dcterms:modified>
</cp:coreProperties>
</file>