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9"/>
  </p:notesMasterIdLst>
  <p:handoutMasterIdLst>
    <p:handoutMasterId r:id="rId70"/>
  </p:handoutMasterIdLst>
  <p:sldIdLst>
    <p:sldId id="309" r:id="rId3"/>
    <p:sldId id="310" r:id="rId4"/>
    <p:sldId id="399" r:id="rId5"/>
    <p:sldId id="311" r:id="rId6"/>
    <p:sldId id="312" r:id="rId7"/>
    <p:sldId id="313" r:id="rId8"/>
    <p:sldId id="406" r:id="rId9"/>
    <p:sldId id="407" r:id="rId10"/>
    <p:sldId id="408" r:id="rId11"/>
    <p:sldId id="314" r:id="rId12"/>
    <p:sldId id="315" r:id="rId13"/>
    <p:sldId id="316" r:id="rId14"/>
    <p:sldId id="355" r:id="rId15"/>
    <p:sldId id="317" r:id="rId16"/>
    <p:sldId id="318" r:id="rId17"/>
    <p:sldId id="320" r:id="rId18"/>
    <p:sldId id="321" r:id="rId19"/>
    <p:sldId id="322" r:id="rId20"/>
    <p:sldId id="323" r:id="rId21"/>
    <p:sldId id="324" r:id="rId22"/>
    <p:sldId id="325" r:id="rId23"/>
    <p:sldId id="326" r:id="rId24"/>
    <p:sldId id="327" r:id="rId25"/>
    <p:sldId id="400" r:id="rId26"/>
    <p:sldId id="386" r:id="rId27"/>
    <p:sldId id="387" r:id="rId28"/>
    <p:sldId id="388" r:id="rId29"/>
    <p:sldId id="393" r:id="rId30"/>
    <p:sldId id="389" r:id="rId31"/>
    <p:sldId id="390" r:id="rId32"/>
    <p:sldId id="394" r:id="rId33"/>
    <p:sldId id="395" r:id="rId34"/>
    <p:sldId id="391" r:id="rId35"/>
    <p:sldId id="396" r:id="rId36"/>
    <p:sldId id="397" r:id="rId37"/>
    <p:sldId id="392" r:id="rId38"/>
    <p:sldId id="398" r:id="rId39"/>
    <p:sldId id="405" r:id="rId40"/>
    <p:sldId id="401" r:id="rId41"/>
    <p:sldId id="362" r:id="rId42"/>
    <p:sldId id="363" r:id="rId43"/>
    <p:sldId id="364" r:id="rId44"/>
    <p:sldId id="365" r:id="rId45"/>
    <p:sldId id="366" r:id="rId46"/>
    <p:sldId id="367" r:id="rId47"/>
    <p:sldId id="368" r:id="rId48"/>
    <p:sldId id="369" r:id="rId49"/>
    <p:sldId id="370" r:id="rId50"/>
    <p:sldId id="371" r:id="rId51"/>
    <p:sldId id="372" r:id="rId52"/>
    <p:sldId id="373" r:id="rId53"/>
    <p:sldId id="404" r:id="rId54"/>
    <p:sldId id="402" r:id="rId55"/>
    <p:sldId id="374" r:id="rId56"/>
    <p:sldId id="375" r:id="rId57"/>
    <p:sldId id="376" r:id="rId58"/>
    <p:sldId id="377" r:id="rId59"/>
    <p:sldId id="378" r:id="rId60"/>
    <p:sldId id="379" r:id="rId61"/>
    <p:sldId id="380" r:id="rId62"/>
    <p:sldId id="381" r:id="rId63"/>
    <p:sldId id="382" r:id="rId64"/>
    <p:sldId id="383" r:id="rId65"/>
    <p:sldId id="384" r:id="rId66"/>
    <p:sldId id="385" r:id="rId67"/>
    <p:sldId id="403" r:id="rId6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39" autoAdjust="0"/>
    <p:restoredTop sz="77262" autoAdjust="0"/>
  </p:normalViewPr>
  <p:slideViewPr>
    <p:cSldViewPr snapToGrid="0">
      <p:cViewPr varScale="1">
        <p:scale>
          <a:sx n="108" d="100"/>
          <a:sy n="108" d="100"/>
        </p:scale>
        <p:origin x="-120" y="-2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0" d="100"/>
          <a:sy n="90" d="100"/>
        </p:scale>
        <p:origin x="-37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notesMaster" Target="notesMasters/notesMaster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handoutMaster" Target="handoutMasters/handoutMaster1.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4/21/21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4/21/21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baseline="0">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n-lt"/>
                <a:ea typeface="+mn-ea"/>
                <a:cs typeface="+mn-cs"/>
              </a:rPr>
              <a:t>Copyright © Zak Ruvalcaba</a:t>
            </a:r>
            <a:endParaRPr kumimoji="0" lang="nl-NL" sz="1200" b="0"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asciitab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tothenew.com/blog/javascript-slice-vs-substring-vs-subst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10</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the character at the specified index.</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'Chevy';</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charAt</a:t>
            </a:r>
            <a:r>
              <a:rPr lang="en-US" sz="1600" b="1" dirty="0">
                <a:solidFill>
                  <a:schemeClr val="tx2"/>
                </a:solidFill>
                <a:latin typeface="Courier New" panose="02070309020205020404" pitchFamily="49" charset="0"/>
                <a:cs typeface="Courier New" panose="02070309020205020404" pitchFamily="49" charset="0"/>
              </a:rPr>
              <a:t>(0)</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C</a:t>
            </a:r>
          </a:p>
        </p:txBody>
      </p:sp>
      <p:sp>
        <p:nvSpPr>
          <p:cNvPr id="2" name="Text Placeholder 1"/>
          <p:cNvSpPr>
            <a:spLocks noGrp="1"/>
          </p:cNvSpPr>
          <p:nvPr>
            <p:ph type="body" sz="quarter" idx="11"/>
          </p:nvPr>
        </p:nvSpPr>
        <p:spPr/>
        <p:txBody>
          <a:bodyPr/>
          <a:lstStyle/>
          <a:p>
            <a:r>
              <a:rPr lang="en-US" dirty="0"/>
              <a:t>The </a:t>
            </a:r>
            <a:r>
              <a:rPr lang="en-US" dirty="0" err="1"/>
              <a:t>charAt</a:t>
            </a:r>
            <a:r>
              <a:rPr lang="en-US" dirty="0"/>
              <a:t>() method</a:t>
            </a:r>
          </a:p>
        </p:txBody>
      </p:sp>
    </p:spTree>
    <p:extLst>
      <p:ext uri="{BB962C8B-B14F-4D97-AF65-F5344CB8AC3E}">
        <p14:creationId xmlns:p14="http://schemas.microsoft.com/office/powerpoint/2010/main" val="90554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11487832" cy="4679950"/>
          </a:xfrm>
        </p:spPr>
        <p:txBody>
          <a:bodyPr>
            <a:noAutofit/>
          </a:bodyPr>
          <a:lstStyle/>
          <a:p>
            <a:pPr>
              <a:defRPr/>
            </a:pPr>
            <a:r>
              <a:rPr lang="en-US" sz="1600" dirty="0">
                <a:solidFill>
                  <a:schemeClr val="tx2"/>
                </a:solidFill>
              </a:rPr>
              <a:t>Returns the Unicode of the character at the specified index.</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'Chevy';</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charCodeAt</a:t>
            </a:r>
            <a:r>
              <a:rPr lang="en-US" sz="1600" b="1" dirty="0">
                <a:solidFill>
                  <a:schemeClr val="tx2"/>
                </a:solidFill>
                <a:latin typeface="Courier New" panose="02070309020205020404" pitchFamily="49" charset="0"/>
                <a:cs typeface="Courier New" panose="02070309020205020404" pitchFamily="49" charset="0"/>
              </a:rPr>
              <a:t>(0)</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67</a:t>
            </a:r>
            <a:br>
              <a:rPr lang="en-US" sz="1600" dirty="0">
                <a:solidFill>
                  <a:schemeClr val="tx2"/>
                </a:solidFill>
                <a:latin typeface="Courier New" panose="02070309020205020404" pitchFamily="49" charset="0"/>
                <a:cs typeface="Courier New" panose="02070309020205020404" pitchFamily="49" charset="0"/>
              </a:rPr>
            </a:b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67 is the character code for the capital C.</a:t>
            </a:r>
          </a:p>
          <a:p>
            <a:pPr>
              <a:defRPr/>
            </a:pPr>
            <a:endParaRPr lang="en-US" sz="1600" dirty="0">
              <a:solidFill>
                <a:schemeClr val="tx2"/>
              </a:solidFill>
              <a:cs typeface="Courier New" panose="02070309020205020404" pitchFamily="49" charset="0"/>
            </a:endParaRPr>
          </a:p>
          <a:p>
            <a:pPr>
              <a:defRPr/>
            </a:pPr>
            <a:r>
              <a:rPr lang="en-US" sz="1600" i="1" dirty="0">
                <a:solidFill>
                  <a:schemeClr val="tx2"/>
                </a:solidFill>
                <a:cs typeface="Courier New" panose="02070309020205020404" pitchFamily="49" charset="0"/>
              </a:rPr>
              <a:t>Note: For a complete list of character codes including decimal, hexadecimal, HTML special character entities, and more, visit the following site: </a:t>
            </a:r>
            <a:r>
              <a:rPr lang="en-US" sz="1600" i="1" dirty="0">
                <a:solidFill>
                  <a:schemeClr val="tx2"/>
                </a:solidFill>
                <a:cs typeface="Courier New" panose="02070309020205020404" pitchFamily="49" charset="0"/>
                <a:hlinkClick r:id="rId2"/>
              </a:rPr>
              <a:t>www.asciitable.com</a:t>
            </a:r>
            <a:r>
              <a:rPr lang="en-US" sz="1600" i="1" dirty="0">
                <a:solidFill>
                  <a:schemeClr val="tx2"/>
                </a:solidFill>
                <a:cs typeface="Courier New" panose="02070309020205020404" pitchFamily="49" charset="0"/>
              </a:rPr>
              <a:t>.</a:t>
            </a:r>
          </a:p>
          <a:p>
            <a:pPr>
              <a:defRPr/>
            </a:pPr>
            <a:endParaRPr lang="en-US" sz="1600"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charCodeAt</a:t>
            </a:r>
            <a:r>
              <a:rPr lang="en-US" dirty="0"/>
              <a:t>() method</a:t>
            </a:r>
          </a:p>
        </p:txBody>
      </p:sp>
    </p:spTree>
    <p:extLst>
      <p:ext uri="{BB962C8B-B14F-4D97-AF65-F5344CB8AC3E}">
        <p14:creationId xmlns:p14="http://schemas.microsoft.com/office/powerpoint/2010/main" val="3356309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Joins two or more strings and returns a copy of the joined strings.</a:t>
            </a:r>
          </a:p>
          <a:p>
            <a:pPr>
              <a:defRPr/>
            </a:pPr>
            <a:endParaRPr lang="en-US" sz="1600" dirty="0">
              <a:solidFill>
                <a:schemeClr val="tx2"/>
              </a:solidFill>
            </a:endParaRPr>
          </a:p>
          <a:p>
            <a:pPr>
              <a:defRPr/>
            </a:pPr>
            <a:r>
              <a:rPr lang="fr-FR" sz="1600" dirty="0">
                <a:solidFill>
                  <a:schemeClr val="tx2"/>
                </a:solidFill>
                <a:latin typeface="Courier New" panose="02070309020205020404" pitchFamily="49" charset="0"/>
                <a:cs typeface="Courier New" panose="02070309020205020404" pitchFamily="49" charset="0"/>
              </a:rPr>
              <a:t>let make = 'Chevy';</a:t>
            </a:r>
            <a:br>
              <a:rPr lang="fr-FR" sz="1600" dirty="0">
                <a:solidFill>
                  <a:schemeClr val="tx2"/>
                </a:solidFill>
                <a:latin typeface="Courier New" panose="02070309020205020404" pitchFamily="49" charset="0"/>
                <a:cs typeface="Courier New" panose="02070309020205020404" pitchFamily="49" charset="0"/>
              </a:rPr>
            </a:br>
            <a:r>
              <a:rPr lang="fr-FR" sz="1600" dirty="0">
                <a:solidFill>
                  <a:schemeClr val="tx2"/>
                </a:solidFill>
                <a:latin typeface="Courier New" panose="02070309020205020404" pitchFamily="49" charset="0"/>
                <a:cs typeface="Courier New" panose="02070309020205020404" pitchFamily="49" charset="0"/>
              </a:rPr>
              <a:t>let model = 'Camaro';</a:t>
            </a:r>
            <a:br>
              <a:rPr lang="fr-FR" sz="1600" dirty="0">
                <a:solidFill>
                  <a:schemeClr val="tx2"/>
                </a:solidFill>
                <a:latin typeface="Courier New" panose="02070309020205020404" pitchFamily="49" charset="0"/>
                <a:cs typeface="Courier New" panose="02070309020205020404" pitchFamily="49" charset="0"/>
              </a:rPr>
            </a:br>
            <a:r>
              <a:rPr lang="fr-FR" sz="1600" dirty="0">
                <a:solidFill>
                  <a:schemeClr val="tx2"/>
                </a:solidFill>
                <a:latin typeface="Courier New" panose="02070309020205020404" pitchFamily="49" charset="0"/>
                <a:cs typeface="Courier New" panose="02070309020205020404" pitchFamily="49" charset="0"/>
              </a:rPr>
              <a:t>console.log(make.</a:t>
            </a:r>
            <a:r>
              <a:rPr lang="fr-FR" sz="1600" b="1" dirty="0">
                <a:solidFill>
                  <a:schemeClr val="tx2"/>
                </a:solidFill>
                <a:latin typeface="Courier New" panose="02070309020205020404" pitchFamily="49" charset="0"/>
                <a:cs typeface="Courier New" panose="02070309020205020404" pitchFamily="49" charset="0"/>
              </a:rPr>
              <a:t>concat(model)</a:t>
            </a:r>
            <a:r>
              <a:rPr lang="fr-FR"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err="1">
                <a:solidFill>
                  <a:schemeClr val="tx2"/>
                </a:solidFill>
                <a:latin typeface="Courier New" panose="02070309020205020404" pitchFamily="49" charset="0"/>
                <a:cs typeface="Courier New" panose="02070309020205020404" pitchFamily="49" charset="0"/>
              </a:rPr>
              <a:t>ChevyCamaro</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concat</a:t>
            </a:r>
            <a:r>
              <a:rPr lang="en-US" dirty="0"/>
              <a:t>() method</a:t>
            </a:r>
          </a:p>
        </p:txBody>
      </p:sp>
    </p:spTree>
    <p:extLst>
      <p:ext uri="{BB962C8B-B14F-4D97-AF65-F5344CB8AC3E}">
        <p14:creationId xmlns:p14="http://schemas.microsoft.com/office/powerpoint/2010/main" val="174499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t>Converts Unicode values to characters.</a:t>
            </a:r>
          </a:p>
          <a:p>
            <a:pPr>
              <a:defRPr/>
            </a:pPr>
            <a:endParaRPr lang="en-US" sz="1600" dirty="0">
              <a:solidFill>
                <a:schemeClr val="bg1">
                  <a:lumMod val="25000"/>
                </a:schemeClr>
              </a:solidFill>
            </a:endParaRPr>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charCode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String.</a:t>
            </a:r>
            <a:r>
              <a:rPr lang="en-US" sz="1600" b="1" dirty="0" err="1">
                <a:latin typeface="Courier New" panose="02070309020205020404" pitchFamily="49" charset="0"/>
                <a:cs typeface="Courier New" panose="02070309020205020404" pitchFamily="49" charset="0"/>
              </a:rPr>
              <a:t>fromCharCode</a:t>
            </a:r>
            <a:r>
              <a:rPr lang="en-US" sz="1600" b="1" dirty="0">
                <a:latin typeface="Courier New" panose="02070309020205020404" pitchFamily="49" charset="0"/>
                <a:cs typeface="Courier New" panose="02070309020205020404" pitchFamily="49" charset="0"/>
              </a:rPr>
              <a:t>(67)</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charCode</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Returns: </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C</a:t>
            </a:r>
            <a:br>
              <a:rPr lang="en-US" sz="16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C is the character representation for the character code value 67.</a:t>
            </a:r>
          </a:p>
        </p:txBody>
      </p:sp>
      <p:sp>
        <p:nvSpPr>
          <p:cNvPr id="2" name="Text Placeholder 1"/>
          <p:cNvSpPr>
            <a:spLocks noGrp="1"/>
          </p:cNvSpPr>
          <p:nvPr>
            <p:ph type="body" sz="quarter" idx="11"/>
          </p:nvPr>
        </p:nvSpPr>
        <p:spPr/>
        <p:txBody>
          <a:bodyPr/>
          <a:lstStyle/>
          <a:p>
            <a:r>
              <a:rPr lang="en-US" dirty="0"/>
              <a:t>The </a:t>
            </a:r>
            <a:r>
              <a:rPr lang="en-US" dirty="0" err="1"/>
              <a:t>fromCharCode</a:t>
            </a:r>
            <a:r>
              <a:rPr lang="en-US" dirty="0"/>
              <a:t>() method</a:t>
            </a:r>
          </a:p>
        </p:txBody>
      </p:sp>
    </p:spTree>
    <p:extLst>
      <p:ext uri="{BB962C8B-B14F-4D97-AF65-F5344CB8AC3E}">
        <p14:creationId xmlns:p14="http://schemas.microsoft.com/office/powerpoint/2010/main" val="1224093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the position of the first found occurrence of a specified value in a string.</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'My daily driver is a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indexOf</a:t>
            </a:r>
            <a:r>
              <a:rPr lang="en-US" sz="1600" b="1" dirty="0">
                <a:solidFill>
                  <a:schemeClr val="tx2"/>
                </a:solidFill>
                <a:latin typeface="Courier New" panose="02070309020205020404" pitchFamily="49" charset="0"/>
                <a:cs typeface="Courier New" panose="02070309020205020404" pitchFamily="49" charset="0"/>
              </a:rPr>
              <a:t>('Chevy')</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21</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The word 'Chevy' begins at the 21</a:t>
            </a:r>
            <a:r>
              <a:rPr lang="en-US" sz="1600" baseline="30000" dirty="0">
                <a:solidFill>
                  <a:schemeClr val="tx2"/>
                </a:solidFill>
                <a:cs typeface="Courier New" panose="02070309020205020404" pitchFamily="49" charset="0"/>
              </a:rPr>
              <a:t>st</a:t>
            </a:r>
            <a:r>
              <a:rPr lang="en-US" sz="1600" dirty="0">
                <a:solidFill>
                  <a:schemeClr val="tx2"/>
                </a:solidFill>
                <a:cs typeface="Courier New" panose="02070309020205020404" pitchFamily="49" charset="0"/>
              </a:rPr>
              <a:t> position in the string.</a:t>
            </a:r>
          </a:p>
        </p:txBody>
      </p:sp>
      <p:sp>
        <p:nvSpPr>
          <p:cNvPr id="2" name="Text Placeholder 1"/>
          <p:cNvSpPr>
            <a:spLocks noGrp="1"/>
          </p:cNvSpPr>
          <p:nvPr>
            <p:ph type="body" sz="quarter" idx="11"/>
          </p:nvPr>
        </p:nvSpPr>
        <p:spPr/>
        <p:txBody>
          <a:bodyPr/>
          <a:lstStyle/>
          <a:p>
            <a:r>
              <a:rPr lang="en-US" dirty="0"/>
              <a:t>The </a:t>
            </a:r>
            <a:r>
              <a:rPr lang="en-US" dirty="0" err="1"/>
              <a:t>indexOf</a:t>
            </a:r>
            <a:r>
              <a:rPr lang="en-US" dirty="0"/>
              <a:t>() method</a:t>
            </a:r>
          </a:p>
        </p:txBody>
      </p:sp>
    </p:spTree>
    <p:extLst>
      <p:ext uri="{BB962C8B-B14F-4D97-AF65-F5344CB8AC3E}">
        <p14:creationId xmlns:p14="http://schemas.microsoft.com/office/powerpoint/2010/main" val="173345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10075465" cy="4679950"/>
          </a:xfrm>
        </p:spPr>
        <p:txBody>
          <a:bodyPr>
            <a:noAutofit/>
          </a:bodyPr>
          <a:lstStyle/>
          <a:p>
            <a:pPr>
              <a:defRPr/>
            </a:pPr>
            <a:r>
              <a:rPr lang="en-US" sz="1600" dirty="0">
                <a:solidFill>
                  <a:schemeClr val="tx2"/>
                </a:solidFill>
              </a:rPr>
              <a:t>Returns the position of the last found occurrence of a specified value in a string.</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'My daily driver is a Chevy Camaro. I also own a Chevy Suburban.';</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lastIndexOf</a:t>
            </a:r>
            <a:r>
              <a:rPr lang="en-US" sz="1600" b="1" dirty="0">
                <a:solidFill>
                  <a:schemeClr val="tx2"/>
                </a:solidFill>
                <a:latin typeface="Courier New" panose="02070309020205020404" pitchFamily="49" charset="0"/>
                <a:cs typeface="Courier New" panose="02070309020205020404" pitchFamily="49" charset="0"/>
              </a:rPr>
              <a:t>('Chevy')</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48</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The last instance of the word 'Chevy' begins at the 48</a:t>
            </a:r>
            <a:r>
              <a:rPr lang="en-US" sz="1600" baseline="30000" dirty="0">
                <a:solidFill>
                  <a:schemeClr val="tx2"/>
                </a:solidFill>
                <a:cs typeface="Courier New" panose="02070309020205020404" pitchFamily="49" charset="0"/>
              </a:rPr>
              <a:t>th</a:t>
            </a:r>
            <a:r>
              <a:rPr lang="en-US" sz="1600" dirty="0">
                <a:solidFill>
                  <a:schemeClr val="tx2"/>
                </a:solidFill>
                <a:cs typeface="Courier New" panose="02070309020205020404" pitchFamily="49" charset="0"/>
              </a:rPr>
              <a:t> position in the string.</a:t>
            </a:r>
          </a:p>
        </p:txBody>
      </p:sp>
      <p:sp>
        <p:nvSpPr>
          <p:cNvPr id="2" name="Text Placeholder 1"/>
          <p:cNvSpPr>
            <a:spLocks noGrp="1"/>
          </p:cNvSpPr>
          <p:nvPr>
            <p:ph type="body" sz="quarter" idx="11"/>
          </p:nvPr>
        </p:nvSpPr>
        <p:spPr/>
        <p:txBody>
          <a:bodyPr/>
          <a:lstStyle/>
          <a:p>
            <a:r>
              <a:rPr lang="en-US" dirty="0"/>
              <a:t>The </a:t>
            </a:r>
            <a:r>
              <a:rPr lang="en-US" dirty="0" err="1"/>
              <a:t>lastIndexOf</a:t>
            </a:r>
            <a:r>
              <a:rPr lang="en-US" dirty="0"/>
              <a:t>() method</a:t>
            </a:r>
          </a:p>
        </p:txBody>
      </p:sp>
    </p:spTree>
    <p:extLst>
      <p:ext uri="{BB962C8B-B14F-4D97-AF65-F5344CB8AC3E}">
        <p14:creationId xmlns:p14="http://schemas.microsoft.com/office/powerpoint/2010/main" val="3130093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Searches a string for a match against a regular expression and returns the matches.</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'Let\'s turn the Honda on and go for a ride soon!';</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match</a:t>
            </a:r>
            <a:r>
              <a:rPr lang="en-US" sz="1600" b="1" dirty="0">
                <a:solidFill>
                  <a:schemeClr val="tx2"/>
                </a:solidFill>
                <a:latin typeface="Courier New" panose="02070309020205020404" pitchFamily="49" charset="0"/>
                <a:cs typeface="Courier New" panose="02070309020205020404" pitchFamily="49" charset="0"/>
              </a:rPr>
              <a:t>(/on/g)</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err="1">
                <a:solidFill>
                  <a:schemeClr val="tx2"/>
                </a:solidFill>
                <a:latin typeface="Courier New" panose="02070309020205020404" pitchFamily="49" charset="0"/>
                <a:cs typeface="Courier New" panose="02070309020205020404" pitchFamily="49" charset="0"/>
              </a:rPr>
              <a:t>on,on,on</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match() method</a:t>
            </a:r>
          </a:p>
        </p:txBody>
      </p:sp>
    </p:spTree>
    <p:extLst>
      <p:ext uri="{BB962C8B-B14F-4D97-AF65-F5344CB8AC3E}">
        <p14:creationId xmlns:p14="http://schemas.microsoft.com/office/powerpoint/2010/main" val="178270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11524408" cy="4679950"/>
          </a:xfrm>
        </p:spPr>
        <p:txBody>
          <a:bodyPr>
            <a:noAutofit/>
          </a:bodyPr>
          <a:lstStyle/>
          <a:p>
            <a:pPr>
              <a:defRPr/>
            </a:pPr>
            <a:r>
              <a:rPr lang="en-US" sz="1600" dirty="0">
                <a:solidFill>
                  <a:schemeClr val="tx2"/>
                </a:solidFill>
              </a:rPr>
              <a:t>Searches a string for a specified value, or a regular expression, and returns a new string where the specified values are replaced.</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'My daily driver is a Honda Civic';</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replace</a:t>
            </a:r>
            <a:r>
              <a:rPr lang="en-US" sz="1600" b="1" dirty="0">
                <a:solidFill>
                  <a:schemeClr val="tx2"/>
                </a:solidFill>
                <a:latin typeface="Courier New" panose="02070309020205020404" pitchFamily="49" charset="0"/>
                <a:cs typeface="Courier New" panose="02070309020205020404" pitchFamily="49" charset="0"/>
              </a:rPr>
              <a:t>('Honda Civic', 'Chevy Camaro')</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My daily driver is a Chevy Camaro</a:t>
            </a:r>
          </a:p>
        </p:txBody>
      </p:sp>
      <p:sp>
        <p:nvSpPr>
          <p:cNvPr id="2" name="Text Placeholder 1"/>
          <p:cNvSpPr>
            <a:spLocks noGrp="1"/>
          </p:cNvSpPr>
          <p:nvPr>
            <p:ph type="body" sz="quarter" idx="11"/>
          </p:nvPr>
        </p:nvSpPr>
        <p:spPr/>
        <p:txBody>
          <a:bodyPr/>
          <a:lstStyle/>
          <a:p>
            <a:r>
              <a:rPr lang="en-US" dirty="0"/>
              <a:t>The replace() method</a:t>
            </a:r>
          </a:p>
        </p:txBody>
      </p:sp>
    </p:spTree>
    <p:extLst>
      <p:ext uri="{BB962C8B-B14F-4D97-AF65-F5344CB8AC3E}">
        <p14:creationId xmlns:p14="http://schemas.microsoft.com/office/powerpoint/2010/main" val="357656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11524408" cy="4679950"/>
          </a:xfrm>
        </p:spPr>
        <p:txBody>
          <a:bodyPr>
            <a:noAutofit/>
          </a:bodyPr>
          <a:lstStyle/>
          <a:p>
            <a:pPr>
              <a:defRPr/>
            </a:pPr>
            <a:r>
              <a:rPr lang="en-US" sz="1600" dirty="0">
                <a:solidFill>
                  <a:schemeClr val="tx2"/>
                </a:solidFill>
              </a:rPr>
              <a:t>Searches a string for a specified value, or regular expression, and returns the position of the match.</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'My daily driver is a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search</a:t>
            </a:r>
            <a:r>
              <a:rPr lang="en-US" sz="1600" b="1" dirty="0">
                <a:solidFill>
                  <a:schemeClr val="tx2"/>
                </a:solidFill>
                <a:latin typeface="Courier New" panose="02070309020205020404" pitchFamily="49" charset="0"/>
                <a:cs typeface="Courier New" panose="02070309020205020404" pitchFamily="49" charset="0"/>
              </a:rPr>
              <a:t>('Chevy')</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let car = 'My daily driver is a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search</a:t>
            </a:r>
            <a:r>
              <a:rPr lang="en-US" sz="1600" b="1" dirty="0">
                <a:solidFill>
                  <a:schemeClr val="tx2"/>
                </a:solidFill>
                <a:latin typeface="Courier New" panose="02070309020205020404" pitchFamily="49" charset="0"/>
                <a:cs typeface="Courier New" panose="02070309020205020404" pitchFamily="49" charset="0"/>
              </a:rPr>
              <a:t>(/Chevy/g)</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21</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The only time you would ever use search() over </a:t>
            </a:r>
            <a:r>
              <a:rPr lang="en-US" sz="1600" dirty="0" err="1">
                <a:solidFill>
                  <a:schemeClr val="tx2"/>
                </a:solidFill>
                <a:cs typeface="Courier New" panose="02070309020205020404" pitchFamily="49" charset="0"/>
              </a:rPr>
              <a:t>indexOf</a:t>
            </a:r>
            <a:r>
              <a:rPr lang="en-US" sz="1600" dirty="0">
                <a:solidFill>
                  <a:schemeClr val="tx2"/>
                </a:solidFill>
                <a:cs typeface="Courier New" panose="02070309020205020404" pitchFamily="49" charset="0"/>
              </a:rPr>
              <a:t>() is when you require the use of a regular expression.</a:t>
            </a:r>
          </a:p>
        </p:txBody>
      </p:sp>
      <p:sp>
        <p:nvSpPr>
          <p:cNvPr id="2" name="Text Placeholder 1"/>
          <p:cNvSpPr>
            <a:spLocks noGrp="1"/>
          </p:cNvSpPr>
          <p:nvPr>
            <p:ph type="body" sz="quarter" idx="11"/>
          </p:nvPr>
        </p:nvSpPr>
        <p:spPr/>
        <p:txBody>
          <a:bodyPr/>
          <a:lstStyle/>
          <a:p>
            <a:r>
              <a:rPr lang="en-US" dirty="0"/>
              <a:t>The search() method</a:t>
            </a:r>
          </a:p>
        </p:txBody>
      </p:sp>
    </p:spTree>
    <p:extLst>
      <p:ext uri="{BB962C8B-B14F-4D97-AF65-F5344CB8AC3E}">
        <p14:creationId xmlns:p14="http://schemas.microsoft.com/office/powerpoint/2010/main" val="2515583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59" y="1628800"/>
            <a:ext cx="11533911" cy="4679950"/>
          </a:xfrm>
        </p:spPr>
        <p:txBody>
          <a:bodyPr>
            <a:noAutofit/>
          </a:bodyPr>
          <a:lstStyle/>
          <a:p>
            <a:pPr>
              <a:defRPr/>
            </a:pPr>
            <a:r>
              <a:rPr lang="en-US" sz="1600" dirty="0">
                <a:solidFill>
                  <a:schemeClr val="tx2"/>
                </a:solidFill>
              </a:rPr>
              <a:t>All three of these methods can be used to extract parts of a string and return the extracted part into a new string. For the most part, all three methods will accomplish the same task with very minor exceptions. The exceptions are so trivial that I won't cover them in this lecture but you can read more about it here: </a:t>
            </a:r>
            <a:r>
              <a:rPr lang="en-US" sz="1600" dirty="0">
                <a:solidFill>
                  <a:schemeClr val="tx2"/>
                </a:solidFill>
                <a:hlinkClick r:id="rId2"/>
              </a:rPr>
              <a:t>http://www.tothenew.com/blog/javascript-slice-vs-substring-vs-substr/</a:t>
            </a:r>
            <a:endParaRPr lang="en-US" sz="1600" dirty="0">
              <a:solidFill>
                <a:schemeClr val="tx2"/>
              </a:solidFill>
            </a:endParaRPr>
          </a:p>
          <a:p>
            <a:pPr>
              <a:defRPr/>
            </a:pPr>
            <a:endParaRPr lang="en-US" sz="1600" dirty="0">
              <a:solidFill>
                <a:schemeClr val="tx2"/>
              </a:solidFill>
            </a:endParaRPr>
          </a:p>
          <a:p>
            <a:pPr>
              <a:defRPr/>
            </a:pPr>
            <a:r>
              <a:rPr lang="en-US" sz="1600" dirty="0">
                <a:solidFill>
                  <a:schemeClr val="tx2"/>
                </a:solidFill>
              </a:rPr>
              <a:t>Use the start and end parameters to specify the part of the string you want to extract. The first character in the string will have the position 0, the second has position 1, and so on. </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.slice</a:t>
            </a:r>
            <a:r>
              <a:rPr lang="en-US" sz="1600" b="1" dirty="0">
                <a:solidFill>
                  <a:schemeClr val="tx2"/>
                </a:solidFill>
                <a:latin typeface="Courier New" panose="02070309020205020404" pitchFamily="49" charset="0"/>
                <a:cs typeface="Courier New" panose="02070309020205020404" pitchFamily="49" charset="0"/>
              </a:rPr>
              <a:t>(0, 5)</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Chevy</a:t>
            </a:r>
          </a:p>
        </p:txBody>
      </p:sp>
      <p:sp>
        <p:nvSpPr>
          <p:cNvPr id="2" name="Text Placeholder 1"/>
          <p:cNvSpPr>
            <a:spLocks noGrp="1"/>
          </p:cNvSpPr>
          <p:nvPr>
            <p:ph type="body" sz="quarter" idx="11"/>
          </p:nvPr>
        </p:nvSpPr>
        <p:spPr>
          <a:xfrm>
            <a:off x="335360" y="908720"/>
            <a:ext cx="9751615" cy="360040"/>
          </a:xfrm>
        </p:spPr>
        <p:txBody>
          <a:bodyPr/>
          <a:lstStyle/>
          <a:p>
            <a:r>
              <a:rPr lang="en-US" dirty="0"/>
              <a:t>The slice(), </a:t>
            </a:r>
            <a:r>
              <a:rPr lang="en-US" dirty="0" err="1"/>
              <a:t>substr</a:t>
            </a:r>
            <a:r>
              <a:rPr lang="en-US" dirty="0"/>
              <a:t>(), and substring() methods</a:t>
            </a:r>
          </a:p>
        </p:txBody>
      </p:sp>
    </p:spTree>
    <p:extLst>
      <p:ext uri="{BB962C8B-B14F-4D97-AF65-F5344CB8AC3E}">
        <p14:creationId xmlns:p14="http://schemas.microsoft.com/office/powerpoint/2010/main" val="404257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28800"/>
            <a:ext cx="10009112" cy="4679950"/>
          </a:xfrm>
        </p:spPr>
        <p:txBody>
          <a:bodyPr>
            <a:normAutofit/>
          </a:bodyPr>
          <a:lstStyle/>
          <a:p>
            <a:pPr marL="461963" indent="-461963">
              <a:buFont typeface="Wingdings" pitchFamily="2" charset="2"/>
              <a:buChar char="v"/>
            </a:pPr>
            <a:r>
              <a:rPr lang="en-US" sz="1600" dirty="0"/>
              <a:t>Working with Strings</a:t>
            </a:r>
          </a:p>
          <a:p>
            <a:pPr marL="461963" indent="-461963">
              <a:buFont typeface="Wingdings" pitchFamily="2" charset="2"/>
              <a:buChar char="v"/>
            </a:pPr>
            <a:r>
              <a:rPr lang="en-US" sz="1600" dirty="0"/>
              <a:t>Working with Regular Expressions (</a:t>
            </a:r>
            <a:r>
              <a:rPr lang="en-US" sz="1600" dirty="0" err="1"/>
              <a:t>RegExp</a:t>
            </a:r>
            <a:r>
              <a:rPr lang="en-US" sz="1600" dirty="0"/>
              <a:t>)</a:t>
            </a:r>
          </a:p>
          <a:p>
            <a:pPr marL="461963" indent="-461963">
              <a:buFont typeface="Wingdings" pitchFamily="2" charset="2"/>
              <a:buChar char="v"/>
            </a:pPr>
            <a:r>
              <a:rPr lang="en-US" sz="1600" dirty="0"/>
              <a:t>Lab 15: The Wordlist Application</a:t>
            </a:r>
          </a:p>
          <a:p>
            <a:pPr marL="461963" indent="-461963">
              <a:buFont typeface="Wingdings" pitchFamily="2" charset="2"/>
              <a:buChar char="v"/>
            </a:pPr>
            <a:r>
              <a:rPr lang="en-US" sz="1600" dirty="0"/>
              <a:t>Working with Numbers and Math</a:t>
            </a:r>
          </a:p>
          <a:p>
            <a:pPr marL="461963" indent="-461963">
              <a:buFont typeface="Wingdings" pitchFamily="2" charset="2"/>
              <a:buChar char="v"/>
            </a:pPr>
            <a:r>
              <a:rPr lang="en-US" sz="1600" dirty="0"/>
              <a:t>Lab 16: The Pig Dice Game</a:t>
            </a:r>
          </a:p>
          <a:p>
            <a:pPr marL="461963" indent="-461963">
              <a:buFont typeface="Wingdings" pitchFamily="2" charset="2"/>
              <a:buChar char="v"/>
            </a:pPr>
            <a:r>
              <a:rPr lang="en-US" sz="1600" dirty="0"/>
              <a:t>Working with Dates</a:t>
            </a:r>
          </a:p>
          <a:p>
            <a:pPr marL="461963" indent="-461963">
              <a:buFont typeface="Wingdings" pitchFamily="2" charset="2"/>
              <a:buChar char="v"/>
            </a:pPr>
            <a:r>
              <a:rPr lang="en-US" sz="1600" dirty="0"/>
              <a:t>Lab 17: The Event Countdown Application</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21648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Splits a string into an array of substrings.</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'My daily driver is a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split</a:t>
            </a:r>
            <a:r>
              <a:rPr lang="en-US" sz="1600" b="1" dirty="0">
                <a:solidFill>
                  <a:schemeClr val="tx2"/>
                </a:solidFill>
                <a:latin typeface="Courier New" panose="02070309020205020404" pitchFamily="49" charset="0"/>
                <a:cs typeface="Courier New" panose="02070309020205020404" pitchFamily="49" charset="0"/>
              </a:rPr>
              <a:t>(' ')</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a:t>
            </a:r>
            <a:r>
              <a:rPr lang="en-US" sz="1600" dirty="0" err="1">
                <a:solidFill>
                  <a:schemeClr val="tx2"/>
                </a:solidFill>
                <a:latin typeface="Courier New" panose="02070309020205020404" pitchFamily="49" charset="0"/>
                <a:cs typeface="Courier New" panose="02070309020205020404" pitchFamily="49" charset="0"/>
              </a:rPr>
              <a:t>My','daily','driver','is','a','Chevy','Camaro</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split() method</a:t>
            </a:r>
          </a:p>
        </p:txBody>
      </p:sp>
    </p:spTree>
    <p:extLst>
      <p:ext uri="{BB962C8B-B14F-4D97-AF65-F5344CB8AC3E}">
        <p14:creationId xmlns:p14="http://schemas.microsoft.com/office/powerpoint/2010/main" val="1661456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Converts a string to lowercase letters.</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toLowerCase</a:t>
            </a:r>
            <a:r>
              <a:rPr lang="en-US" sz="1600" b="1" dirty="0">
                <a:solidFill>
                  <a:schemeClr val="tx2"/>
                </a:solidFill>
                <a:latin typeface="Courier New" panose="02070309020205020404" pitchFamily="49" charset="0"/>
                <a:cs typeface="Courier New" panose="02070309020205020404" pitchFamily="49" charset="0"/>
              </a:rPr>
              <a:t>()</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err="1">
                <a:solidFill>
                  <a:schemeClr val="tx2"/>
                </a:solidFill>
                <a:latin typeface="Courier New" panose="02070309020205020404" pitchFamily="49" charset="0"/>
                <a:cs typeface="Courier New" panose="02070309020205020404" pitchFamily="49" charset="0"/>
              </a:rPr>
              <a:t>chevy</a:t>
            </a:r>
            <a:r>
              <a:rPr lang="en-US" sz="1600" dirty="0">
                <a:solidFill>
                  <a:schemeClr val="tx2"/>
                </a:solidFill>
                <a:latin typeface="Courier New" panose="02070309020205020404" pitchFamily="49" charset="0"/>
                <a:cs typeface="Courier New" panose="02070309020205020404" pitchFamily="49" charset="0"/>
              </a:rPr>
              <a:t> </a:t>
            </a:r>
            <a:r>
              <a:rPr lang="en-US" sz="1600" dirty="0" err="1">
                <a:solidFill>
                  <a:schemeClr val="tx2"/>
                </a:solidFill>
                <a:latin typeface="Courier New" panose="02070309020205020404" pitchFamily="49" charset="0"/>
                <a:cs typeface="Courier New" panose="02070309020205020404" pitchFamily="49" charset="0"/>
              </a:rPr>
              <a:t>camaro</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toLowerCase() method</a:t>
            </a:r>
          </a:p>
        </p:txBody>
      </p:sp>
    </p:spTree>
    <p:extLst>
      <p:ext uri="{BB962C8B-B14F-4D97-AF65-F5344CB8AC3E}">
        <p14:creationId xmlns:p14="http://schemas.microsoft.com/office/powerpoint/2010/main" val="2586208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Converts a string to uppercase letters.</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'chevy </a:t>
            </a:r>
            <a:r>
              <a:rPr lang="en-US" sz="1600" dirty="0" err="1">
                <a:solidFill>
                  <a:schemeClr val="tx2"/>
                </a:solidFill>
                <a:latin typeface="Courier New" panose="02070309020205020404" pitchFamily="49" charset="0"/>
                <a:cs typeface="Courier New" panose="02070309020205020404" pitchFamily="49" charset="0"/>
              </a:rPr>
              <a:t>camaro</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toUpperCase</a:t>
            </a:r>
            <a:r>
              <a:rPr lang="en-US" sz="1600" b="1" dirty="0">
                <a:solidFill>
                  <a:schemeClr val="tx2"/>
                </a:solidFill>
                <a:latin typeface="Courier New" panose="02070309020205020404" pitchFamily="49" charset="0"/>
                <a:cs typeface="Courier New" panose="02070309020205020404" pitchFamily="49" charset="0"/>
              </a:rPr>
              <a:t>()</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CHEVY CAMARO</a:t>
            </a:r>
          </a:p>
          <a:p>
            <a:pPr>
              <a:defRPr/>
            </a:pP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toUpperCase</a:t>
            </a:r>
            <a:r>
              <a:rPr lang="en-US" dirty="0"/>
              <a:t>() method</a:t>
            </a:r>
          </a:p>
        </p:txBody>
      </p:sp>
    </p:spTree>
    <p:extLst>
      <p:ext uri="{BB962C8B-B14F-4D97-AF65-F5344CB8AC3E}">
        <p14:creationId xmlns:p14="http://schemas.microsoft.com/office/powerpoint/2010/main" val="217409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Removes whitespace from both ends of a string.</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             Chevy Camaro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trim</a:t>
            </a:r>
            <a:r>
              <a:rPr lang="en-US" sz="1600" b="1" dirty="0">
                <a:solidFill>
                  <a:schemeClr val="tx2"/>
                </a:solidFill>
                <a:latin typeface="Courier New" panose="02070309020205020404" pitchFamily="49" charset="0"/>
                <a:cs typeface="Courier New" panose="02070309020205020404" pitchFamily="49" charset="0"/>
              </a:rPr>
              <a:t>()</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Chevy Camaro</a:t>
            </a:r>
          </a:p>
        </p:txBody>
      </p:sp>
      <p:sp>
        <p:nvSpPr>
          <p:cNvPr id="2" name="Text Placeholder 1"/>
          <p:cNvSpPr>
            <a:spLocks noGrp="1"/>
          </p:cNvSpPr>
          <p:nvPr>
            <p:ph type="body" sz="quarter" idx="11"/>
          </p:nvPr>
        </p:nvSpPr>
        <p:spPr/>
        <p:txBody>
          <a:bodyPr/>
          <a:lstStyle/>
          <a:p>
            <a:r>
              <a:rPr lang="en-US" dirty="0"/>
              <a:t>The trim() method</a:t>
            </a:r>
          </a:p>
        </p:txBody>
      </p:sp>
    </p:spTree>
    <p:extLst>
      <p:ext uri="{BB962C8B-B14F-4D97-AF65-F5344CB8AC3E}">
        <p14:creationId xmlns:p14="http://schemas.microsoft.com/office/powerpoint/2010/main" val="3127301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43192"/>
            <a:ext cx="8352928" cy="1571616"/>
          </a:xfrm>
        </p:spPr>
        <p:txBody>
          <a:bodyPr/>
          <a:lstStyle/>
          <a:p>
            <a:pPr algn="ctr"/>
            <a:r>
              <a:rPr lang="en-US" dirty="0"/>
              <a:t>Working with </a:t>
            </a:r>
            <a:br>
              <a:rPr lang="en-US" dirty="0"/>
            </a:br>
            <a:r>
              <a:rPr lang="en-US" dirty="0"/>
              <a:t>Regular Expressions</a:t>
            </a:r>
          </a:p>
        </p:txBody>
      </p:sp>
    </p:spTree>
    <p:extLst>
      <p:ext uri="{BB962C8B-B14F-4D97-AF65-F5344CB8AC3E}">
        <p14:creationId xmlns:p14="http://schemas.microsoft.com/office/powerpoint/2010/main" val="4057394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0"/>
            <a:ext cx="11506120" cy="4679950"/>
          </a:xfrm>
        </p:spPr>
        <p:txBody>
          <a:bodyPr>
            <a:noAutofit/>
          </a:bodyPr>
          <a:lstStyle/>
          <a:p>
            <a:r>
              <a:rPr lang="en-US" sz="1600" dirty="0">
                <a:solidFill>
                  <a:schemeClr val="tx2"/>
                </a:solidFill>
              </a:rPr>
              <a:t>A regular expression is an object that describes a pattern of characters. Regular expressions are used to perform pattern-matching and 'search-and-replace' functions on text. As you saw with the String object's match() method, you were able to search the string for the pattern 'on'. Then, the</a:t>
            </a:r>
            <a:r>
              <a:rPr lang="en-US" sz="1600" dirty="0">
                <a:solidFill>
                  <a:srgbClr val="FFFF00"/>
                </a:solidFill>
              </a:rPr>
              <a:t> /g modifier was used to search the entire string</a:t>
            </a:r>
            <a:r>
              <a:rPr lang="en-US" sz="1600" dirty="0">
                <a:solidFill>
                  <a:schemeClr val="tx2"/>
                </a:solidFill>
              </a:rPr>
              <a:t> to find all instances of the pattern 'on' rather than stopping at just the first instance. The code looked like this:</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'Let\'s turn the Honda on and go for a ride soon!';</a:t>
            </a: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match</a:t>
            </a:r>
            <a:r>
              <a:rPr lang="en-US" sz="1600" b="1" dirty="0">
                <a:solidFill>
                  <a:schemeClr val="tx2"/>
                </a:solidFill>
                <a:latin typeface="Courier New" panose="02070309020205020404" pitchFamily="49" charset="0"/>
                <a:cs typeface="Courier New" panose="02070309020205020404" pitchFamily="49" charset="0"/>
              </a:rPr>
              <a:t>(/on/g)</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In this case, 3 instances of the pattern 'on' were found and returned within the console window. The general syntax for working with the </a:t>
            </a:r>
            <a:r>
              <a:rPr lang="en-US" sz="1600" dirty="0" err="1">
                <a:solidFill>
                  <a:schemeClr val="tx2"/>
                </a:solidFill>
                <a:cs typeface="Courier New" panose="02070309020205020404" pitchFamily="49" charset="0"/>
              </a:rPr>
              <a:t>RegExp</a:t>
            </a:r>
            <a:r>
              <a:rPr lang="en-US" sz="1600" dirty="0">
                <a:solidFill>
                  <a:schemeClr val="tx2"/>
                </a:solidFill>
                <a:cs typeface="Courier New" panose="02070309020205020404" pitchFamily="49" charset="0"/>
              </a:rPr>
              <a:t> object in JavaScript is:</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/pattern/modifiers</a:t>
            </a:r>
          </a:p>
          <a:p>
            <a:pPr>
              <a:defRPr/>
            </a:pP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a:xfrm>
            <a:off x="335360" y="908720"/>
            <a:ext cx="10075465" cy="360040"/>
          </a:xfrm>
        </p:spPr>
        <p:txBody>
          <a:bodyPr/>
          <a:lstStyle/>
          <a:p>
            <a:r>
              <a:rPr lang="en-US" dirty="0"/>
              <a:t>Pattern matching with Regular Expressions and the </a:t>
            </a:r>
            <a:r>
              <a:rPr lang="en-US" dirty="0" err="1"/>
              <a:t>RegExp</a:t>
            </a:r>
            <a:r>
              <a:rPr lang="en-US" dirty="0"/>
              <a:t> object</a:t>
            </a:r>
          </a:p>
        </p:txBody>
      </p:sp>
    </p:spTree>
    <p:extLst>
      <p:ext uri="{BB962C8B-B14F-4D97-AF65-F5344CB8AC3E}">
        <p14:creationId xmlns:p14="http://schemas.microsoft.com/office/powerpoint/2010/main" val="1845206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1"/>
            <a:ext cx="9649072" cy="428600"/>
          </a:xfrm>
        </p:spPr>
        <p:txBody>
          <a:bodyPr>
            <a:noAutofit/>
          </a:bodyPr>
          <a:lstStyle/>
          <a:p>
            <a:r>
              <a:rPr lang="en-US" sz="1600" dirty="0"/>
              <a:t>Modifiers are used to perform case-insensitive and global searches:</a:t>
            </a:r>
          </a:p>
        </p:txBody>
      </p:sp>
      <p:sp>
        <p:nvSpPr>
          <p:cNvPr id="2" name="Text Placeholder 1"/>
          <p:cNvSpPr>
            <a:spLocks noGrp="1"/>
          </p:cNvSpPr>
          <p:nvPr>
            <p:ph type="body" sz="quarter" idx="11"/>
          </p:nvPr>
        </p:nvSpPr>
        <p:spPr>
          <a:xfrm>
            <a:off x="335360" y="908720"/>
            <a:ext cx="10075465" cy="360040"/>
          </a:xfrm>
        </p:spPr>
        <p:txBody>
          <a:bodyPr/>
          <a:lstStyle/>
          <a:p>
            <a:r>
              <a:rPr lang="en-US" dirty="0"/>
              <a:t>Modifiers</a:t>
            </a:r>
          </a:p>
        </p:txBody>
      </p:sp>
      <p:graphicFrame>
        <p:nvGraphicFramePr>
          <p:cNvPr id="6" name="Table 5"/>
          <p:cNvGraphicFramePr>
            <a:graphicFrameLocks noGrp="1"/>
          </p:cNvGraphicFramePr>
          <p:nvPr>
            <p:extLst>
              <p:ext uri="{D42A27DB-BD31-4B8C-83A1-F6EECF244321}">
                <p14:modId xmlns:p14="http://schemas.microsoft.com/office/powerpoint/2010/main" val="2486656248"/>
              </p:ext>
            </p:extLst>
          </p:nvPr>
        </p:nvGraphicFramePr>
        <p:xfrm>
          <a:off x="0" y="2282825"/>
          <a:ext cx="12192000" cy="1219199"/>
        </p:xfrm>
        <a:graphic>
          <a:graphicData uri="http://schemas.openxmlformats.org/drawingml/2006/table">
            <a:tbl>
              <a:tblPr firstRow="1" bandRow="1">
                <a:tableStyleId>{5C22544A-7EE6-4342-B048-85BDC9FD1C3A}</a:tableStyleId>
              </a:tblPr>
              <a:tblGrid>
                <a:gridCol w="1895920">
                  <a:extLst>
                    <a:ext uri="{9D8B030D-6E8A-4147-A177-3AD203B41FA5}">
                      <a16:colId xmlns:a16="http://schemas.microsoft.com/office/drawing/2014/main" xmlns="" val="20000"/>
                    </a:ext>
                  </a:extLst>
                </a:gridCol>
                <a:gridCol w="10296080">
                  <a:extLst>
                    <a:ext uri="{9D8B030D-6E8A-4147-A177-3AD203B41FA5}">
                      <a16:colId xmlns:a16="http://schemas.microsoft.com/office/drawing/2014/main" xmlns="" val="20001"/>
                    </a:ext>
                  </a:extLst>
                </a:gridCol>
              </a:tblGrid>
              <a:tr h="142526">
                <a:tc>
                  <a:txBody>
                    <a:bodyPr/>
                    <a:lstStyle/>
                    <a:p>
                      <a:r>
                        <a:rPr lang="en-US" sz="1400" dirty="0"/>
                        <a:t>Modifier</a:t>
                      </a:r>
                    </a:p>
                  </a:txBody>
                  <a:tcPr marL="42062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42526">
                <a:tc>
                  <a:txBody>
                    <a:bodyPr/>
                    <a:lstStyle/>
                    <a:p>
                      <a:r>
                        <a:rPr lang="en-US" sz="1400" b="0" dirty="0" err="1">
                          <a:solidFill>
                            <a:schemeClr val="bg1"/>
                          </a:solidFill>
                          <a:latin typeface="Courier New" panose="02070309020205020404" pitchFamily="49" charset="0"/>
                          <a:cs typeface="Courier New" panose="02070309020205020404" pitchFamily="49" charset="0"/>
                        </a:rPr>
                        <a:t>i</a:t>
                      </a:r>
                      <a:endParaRPr lang="en-US" sz="1400" b="0" dirty="0">
                        <a:solidFill>
                          <a:schemeClr val="bg1"/>
                        </a:solidFill>
                        <a:latin typeface="Courier New" pitchFamily="49" charset="0"/>
                        <a:cs typeface="Courier New" pitchFamily="49" charset="0"/>
                      </a:endParaRPr>
                    </a:p>
                  </a:txBody>
                  <a:tcPr marL="420624"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indent="0">
                        <a:buFont typeface="Wingdings" panose="05000000000000000000" pitchFamily="2" charset="2"/>
                        <a:buNone/>
                      </a:pPr>
                      <a:r>
                        <a:rPr lang="en-US" sz="1400" b="0" i="0" kern="1200" dirty="0">
                          <a:solidFill>
                            <a:schemeClr val="dk1"/>
                          </a:solidFill>
                          <a:effectLst/>
                          <a:latin typeface="+mn-lt"/>
                          <a:ea typeface="+mn-ea"/>
                          <a:cs typeface="+mn-cs"/>
                        </a:rPr>
                        <a:t>Perform case-insensitive matching</a:t>
                      </a:r>
                      <a:r>
                        <a:rPr lang="en-US" sz="1400" dirty="0">
                          <a:solidFill>
                            <a:schemeClr val="tx1"/>
                          </a:solidFill>
                        </a:rPr>
                        <a:t>.</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42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latin typeface="Courier New" panose="02070309020205020404" pitchFamily="49" charset="0"/>
                          <a:cs typeface="Courier New" panose="02070309020205020404" pitchFamily="49" charset="0"/>
                        </a:rPr>
                        <a:t>g</a:t>
                      </a:r>
                    </a:p>
                  </a:txBody>
                  <a:tcPr marL="42062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indent="0">
                        <a:buFont typeface="Wingdings" panose="05000000000000000000" pitchFamily="2" charset="2"/>
                        <a:buNone/>
                      </a:pPr>
                      <a:r>
                        <a:rPr lang="en-US" sz="1400" b="0" i="0" kern="1200" dirty="0">
                          <a:solidFill>
                            <a:schemeClr val="dk1"/>
                          </a:solidFill>
                          <a:effectLst/>
                          <a:latin typeface="+mn-lt"/>
                          <a:ea typeface="+mn-ea"/>
                          <a:cs typeface="+mn-cs"/>
                        </a:rPr>
                        <a:t>Perform a global match (find all matches rather than stopping after the first match)</a:t>
                      </a:r>
                      <a:r>
                        <a:rPr lang="en-US" sz="1400" dirty="0">
                          <a:solidFill>
                            <a:schemeClr val="tx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42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latin typeface="Courier New" panose="02070309020205020404" pitchFamily="49" charset="0"/>
                          <a:cs typeface="Courier New" panose="02070309020205020404" pitchFamily="49" charset="0"/>
                        </a:rPr>
                        <a:t>m</a:t>
                      </a:r>
                    </a:p>
                  </a:txBody>
                  <a:tcPr marL="42062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indent="0">
                        <a:buFont typeface="Wingdings" panose="05000000000000000000" pitchFamily="2" charset="2"/>
                        <a:buNone/>
                      </a:pPr>
                      <a:r>
                        <a:rPr lang="en-US" sz="1400" b="0" i="0" kern="1200" dirty="0">
                          <a:solidFill>
                            <a:schemeClr val="dk1"/>
                          </a:solidFill>
                          <a:effectLst/>
                          <a:latin typeface="+mn-lt"/>
                          <a:ea typeface="+mn-ea"/>
                          <a:cs typeface="+mn-cs"/>
                        </a:rPr>
                        <a:t>Perform multiline matching</a:t>
                      </a:r>
                      <a:r>
                        <a:rPr lang="en-US" sz="1400" dirty="0">
                          <a:solidFill>
                            <a:schemeClr val="tx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516854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1"/>
            <a:ext cx="9649072" cy="428600"/>
          </a:xfrm>
        </p:spPr>
        <p:txBody>
          <a:bodyPr>
            <a:noAutofit/>
          </a:bodyPr>
          <a:lstStyle/>
          <a:p>
            <a:r>
              <a:rPr lang="en-US" sz="1600" dirty="0"/>
              <a:t>Brackets are used to find a range of characters:</a:t>
            </a:r>
          </a:p>
        </p:txBody>
      </p:sp>
      <p:sp>
        <p:nvSpPr>
          <p:cNvPr id="2" name="Text Placeholder 1"/>
          <p:cNvSpPr>
            <a:spLocks noGrp="1"/>
          </p:cNvSpPr>
          <p:nvPr>
            <p:ph type="body" sz="quarter" idx="11"/>
          </p:nvPr>
        </p:nvSpPr>
        <p:spPr>
          <a:xfrm>
            <a:off x="335360" y="908720"/>
            <a:ext cx="10075465" cy="360040"/>
          </a:xfrm>
        </p:spPr>
        <p:txBody>
          <a:bodyPr/>
          <a:lstStyle/>
          <a:p>
            <a:r>
              <a:rPr lang="en-US" dirty="0"/>
              <a:t>Brackets</a:t>
            </a:r>
          </a:p>
        </p:txBody>
      </p:sp>
      <p:graphicFrame>
        <p:nvGraphicFramePr>
          <p:cNvPr id="6" name="Table 5"/>
          <p:cNvGraphicFramePr>
            <a:graphicFrameLocks noGrp="1"/>
          </p:cNvGraphicFramePr>
          <p:nvPr>
            <p:extLst>
              <p:ext uri="{D42A27DB-BD31-4B8C-83A1-F6EECF244321}">
                <p14:modId xmlns:p14="http://schemas.microsoft.com/office/powerpoint/2010/main" val="387090466"/>
              </p:ext>
            </p:extLst>
          </p:nvPr>
        </p:nvGraphicFramePr>
        <p:xfrm>
          <a:off x="0" y="2282825"/>
          <a:ext cx="12192000" cy="2133599"/>
        </p:xfrm>
        <a:graphic>
          <a:graphicData uri="http://schemas.openxmlformats.org/drawingml/2006/table">
            <a:tbl>
              <a:tblPr firstRow="1" bandRow="1">
                <a:tableStyleId>{5C22544A-7EE6-4342-B048-85BDC9FD1C3A}</a:tableStyleId>
              </a:tblPr>
              <a:tblGrid>
                <a:gridCol w="1895920">
                  <a:extLst>
                    <a:ext uri="{9D8B030D-6E8A-4147-A177-3AD203B41FA5}">
                      <a16:colId xmlns:a16="http://schemas.microsoft.com/office/drawing/2014/main" xmlns="" val="20000"/>
                    </a:ext>
                  </a:extLst>
                </a:gridCol>
                <a:gridCol w="10296080">
                  <a:extLst>
                    <a:ext uri="{9D8B030D-6E8A-4147-A177-3AD203B41FA5}">
                      <a16:colId xmlns:a16="http://schemas.microsoft.com/office/drawing/2014/main" xmlns="" val="20001"/>
                    </a:ext>
                  </a:extLst>
                </a:gridCol>
              </a:tblGrid>
              <a:tr h="0">
                <a:tc>
                  <a:txBody>
                    <a:bodyPr/>
                    <a:lstStyle/>
                    <a:p>
                      <a:r>
                        <a:rPr lang="en-US" sz="1400" dirty="0">
                          <a:solidFill>
                            <a:schemeClr val="tx2"/>
                          </a:solidFill>
                        </a:rPr>
                        <a:t>Modifier</a:t>
                      </a:r>
                    </a:p>
                  </a:txBody>
                  <a:tcPr marL="42062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solidFill>
                            <a:schemeClr val="tx2"/>
                          </a:solidFill>
                        </a:rPr>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[abc]</a:t>
                      </a:r>
                    </a:p>
                  </a:txBody>
                  <a:tcPr marL="420624" marR="76200" marT="76200" marB="7620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fontAlgn="t"/>
                      <a:r>
                        <a:rPr lang="en-US" sz="1400" dirty="0">
                          <a:solidFill>
                            <a:schemeClr val="bg1"/>
                          </a:solidFill>
                          <a:effectLst/>
                        </a:rPr>
                        <a:t>Find any character between the brackets.</a:t>
                      </a:r>
                    </a:p>
                  </a:txBody>
                  <a:tcPr marL="76200" marR="76200" marT="76200" marB="7620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fontAlgn="t"/>
                      <a:r>
                        <a:rPr lang="en-US" sz="1400" u="none" strike="noStrike" dirty="0">
                          <a:solidFill>
                            <a:schemeClr val="bg1"/>
                          </a:solidFill>
                          <a:effectLst/>
                          <a:latin typeface="Courier New" panose="02070309020205020404" pitchFamily="49" charset="0"/>
                          <a:cs typeface="Courier New" panose="02070309020205020404" pitchFamily="49" charset="0"/>
                        </a:rPr>
                        <a:t>[^abc]</a:t>
                      </a:r>
                      <a:endParaRPr lang="en-US" sz="1400" u="none" dirty="0">
                        <a:solidFill>
                          <a:schemeClr val="bg1"/>
                        </a:solidFill>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solidFill>
                            <a:schemeClr val="bg1"/>
                          </a:solidFill>
                          <a:effectLst/>
                        </a:rPr>
                        <a:t>Find any character NOT between the brackets.</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[0-9]</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solidFill>
                            <a:schemeClr val="bg1"/>
                          </a:solidFill>
                          <a:effectLst/>
                        </a:rPr>
                        <a:t>Find any digit between the brackets.</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[^0-9]</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solidFill>
                            <a:schemeClr val="bg1"/>
                          </a:solidFill>
                          <a:effectLst/>
                        </a:rPr>
                        <a:t>Find any digit NOT between the brackets.</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(x|y)</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solidFill>
                            <a:schemeClr val="bg1"/>
                          </a:solidFill>
                          <a:effectLst/>
                        </a:rPr>
                        <a:t>Find any of the alternatives specified.</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03843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0"/>
            <a:ext cx="11506120" cy="4679950"/>
          </a:xfrm>
        </p:spPr>
        <p:txBody>
          <a:bodyPr>
            <a:noAutofit/>
          </a:bodyPr>
          <a:lstStyle/>
          <a:p>
            <a:r>
              <a:rPr lang="en-US" sz="1600" dirty="0"/>
              <a:t>In this example we use the brackets notation to find a pattern in the string that doesn't contain the characters indicated within the pattern:</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car = 'Let\'s turn the Honda on and go for a ride soon!';</a:t>
            </a:r>
          </a:p>
          <a:p>
            <a:pPr>
              <a:defRPr/>
            </a:pP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car.</a:t>
            </a:r>
            <a:r>
              <a:rPr lang="en-US" sz="1600" b="1" dirty="0" err="1">
                <a:latin typeface="Courier New" panose="02070309020205020404" pitchFamily="49" charset="0"/>
                <a:cs typeface="Courier New" panose="02070309020205020404" pitchFamily="49" charset="0"/>
              </a:rPr>
              <a:t>match</a:t>
            </a:r>
            <a:r>
              <a:rPr lang="en-US" sz="1600" b="1" dirty="0">
                <a:latin typeface="Courier New" panose="02070309020205020404" pitchFamily="49" charset="0"/>
                <a:cs typeface="Courier New" panose="02070309020205020404" pitchFamily="49" charset="0"/>
              </a:rPr>
              <a:t>(/[^on]/g)</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In this case, all characters </a:t>
            </a:r>
            <a:r>
              <a:rPr lang="en-US" sz="1600" u="sng" dirty="0">
                <a:cs typeface="Courier New" panose="02070309020205020404" pitchFamily="49" charset="0"/>
              </a:rPr>
              <a:t>not matching</a:t>
            </a:r>
            <a:r>
              <a:rPr lang="en-US" sz="1600" dirty="0">
                <a:cs typeface="Courier New" panose="02070309020205020404" pitchFamily="49" charset="0"/>
              </a:rPr>
              <a:t> the pattern 'on' are returned:</a:t>
            </a:r>
          </a:p>
          <a:p>
            <a:pPr>
              <a:defRPr/>
            </a:pPr>
            <a:endParaRPr lang="en-US" sz="1600" dirty="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['L', 'e', 't', ''', 's', ' ', 't', 'u', 'r', ' ', 't', 'h', 'e', ' ', 'H', 'd', 'a', ' ', ' ', 'a', 'd', ' ', 'g', ' ', 'f', 'r', ' ', 'a', ' ', 'r', 'i', 'd', 'e', ' ', 's', '!']</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a:xfrm>
            <a:off x="335360" y="908720"/>
            <a:ext cx="10075465" cy="360040"/>
          </a:xfrm>
        </p:spPr>
        <p:txBody>
          <a:bodyPr/>
          <a:lstStyle/>
          <a:p>
            <a:r>
              <a:rPr lang="en-US" dirty="0"/>
              <a:t>Brackets (example)</a:t>
            </a:r>
          </a:p>
        </p:txBody>
      </p:sp>
    </p:spTree>
    <p:extLst>
      <p:ext uri="{BB962C8B-B14F-4D97-AF65-F5344CB8AC3E}">
        <p14:creationId xmlns:p14="http://schemas.microsoft.com/office/powerpoint/2010/main" val="1215064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1"/>
            <a:ext cx="9649072" cy="428600"/>
          </a:xfrm>
        </p:spPr>
        <p:txBody>
          <a:bodyPr>
            <a:noAutofit/>
          </a:bodyPr>
          <a:lstStyle/>
          <a:p>
            <a:r>
              <a:rPr lang="en-US" sz="1600" dirty="0" err="1"/>
              <a:t>Metacharacters</a:t>
            </a:r>
            <a:r>
              <a:rPr lang="en-US" sz="1600" dirty="0"/>
              <a:t> are characters with a special meaning:</a:t>
            </a:r>
          </a:p>
        </p:txBody>
      </p:sp>
      <p:sp>
        <p:nvSpPr>
          <p:cNvPr id="2" name="Text Placeholder 1"/>
          <p:cNvSpPr>
            <a:spLocks noGrp="1"/>
          </p:cNvSpPr>
          <p:nvPr>
            <p:ph type="body" sz="quarter" idx="11"/>
          </p:nvPr>
        </p:nvSpPr>
        <p:spPr>
          <a:xfrm>
            <a:off x="335360" y="908720"/>
            <a:ext cx="10075465" cy="360040"/>
          </a:xfrm>
        </p:spPr>
        <p:txBody>
          <a:bodyPr/>
          <a:lstStyle/>
          <a:p>
            <a:r>
              <a:rPr lang="en-US" dirty="0" err="1"/>
              <a:t>Metacharacters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4093494"/>
              </p:ext>
            </p:extLst>
          </p:nvPr>
        </p:nvGraphicFramePr>
        <p:xfrm>
          <a:off x="0" y="2282825"/>
          <a:ext cx="12192000" cy="3596639"/>
        </p:xfrm>
        <a:graphic>
          <a:graphicData uri="http://schemas.openxmlformats.org/drawingml/2006/table">
            <a:tbl>
              <a:tblPr firstRow="1" bandRow="1">
                <a:tableStyleId>{5C22544A-7EE6-4342-B048-85BDC9FD1C3A}</a:tableStyleId>
              </a:tblPr>
              <a:tblGrid>
                <a:gridCol w="1895920">
                  <a:extLst>
                    <a:ext uri="{9D8B030D-6E8A-4147-A177-3AD203B41FA5}">
                      <a16:colId xmlns:a16="http://schemas.microsoft.com/office/drawing/2014/main" xmlns="" val="20000"/>
                    </a:ext>
                  </a:extLst>
                </a:gridCol>
                <a:gridCol w="10296080">
                  <a:extLst>
                    <a:ext uri="{9D8B030D-6E8A-4147-A177-3AD203B41FA5}">
                      <a16:colId xmlns:a16="http://schemas.microsoft.com/office/drawing/2014/main" xmlns="" val="20001"/>
                    </a:ext>
                  </a:extLst>
                </a:gridCol>
              </a:tblGrid>
              <a:tr h="145707">
                <a:tc>
                  <a:txBody>
                    <a:bodyPr/>
                    <a:lstStyle/>
                    <a:p>
                      <a:r>
                        <a:rPr lang="en-US" sz="1400" dirty="0"/>
                        <a:t>Modifier</a:t>
                      </a:r>
                    </a:p>
                  </a:txBody>
                  <a:tcPr marL="42062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single character, except newline or line terminator.</a:t>
                      </a:r>
                    </a:p>
                  </a:txBody>
                  <a:tcPr marL="76200" marR="76200" marT="76200" marB="7620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\w</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word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\W</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non-word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\d</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digit.</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\D</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non-digit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\s</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whitespace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\S</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non-whitespace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\b</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match at the beginning/end of a word.</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\B</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match not at the beginning/end of a word.</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420330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a:t>Working with Strings</a:t>
            </a:r>
          </a:p>
        </p:txBody>
      </p:sp>
    </p:spTree>
    <p:extLst>
      <p:ext uri="{BB962C8B-B14F-4D97-AF65-F5344CB8AC3E}">
        <p14:creationId xmlns:p14="http://schemas.microsoft.com/office/powerpoint/2010/main" val="630195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1"/>
            <a:ext cx="9649072" cy="428600"/>
          </a:xfrm>
        </p:spPr>
        <p:txBody>
          <a:bodyPr>
            <a:noAutofit/>
          </a:bodyPr>
          <a:lstStyle/>
          <a:p>
            <a:r>
              <a:rPr lang="en-US" sz="1600" dirty="0" err="1"/>
              <a:t>Metacharacters</a:t>
            </a:r>
            <a:r>
              <a:rPr lang="en-US" sz="1600" dirty="0"/>
              <a:t> are characters with a special meaning:</a:t>
            </a:r>
          </a:p>
        </p:txBody>
      </p:sp>
      <p:sp>
        <p:nvSpPr>
          <p:cNvPr id="2" name="Text Placeholder 1"/>
          <p:cNvSpPr>
            <a:spLocks noGrp="1"/>
          </p:cNvSpPr>
          <p:nvPr>
            <p:ph type="body" sz="quarter" idx="11"/>
          </p:nvPr>
        </p:nvSpPr>
        <p:spPr>
          <a:xfrm>
            <a:off x="335360" y="908720"/>
            <a:ext cx="10075465" cy="360040"/>
          </a:xfrm>
        </p:spPr>
        <p:txBody>
          <a:bodyPr/>
          <a:lstStyle/>
          <a:p>
            <a:r>
              <a:rPr lang="en-US" dirty="0" err="1"/>
              <a:t>Metacharacters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32738642"/>
              </p:ext>
            </p:extLst>
          </p:nvPr>
        </p:nvGraphicFramePr>
        <p:xfrm>
          <a:off x="0" y="2282825"/>
          <a:ext cx="12192000" cy="3596639"/>
        </p:xfrm>
        <a:graphic>
          <a:graphicData uri="http://schemas.openxmlformats.org/drawingml/2006/table">
            <a:tbl>
              <a:tblPr firstRow="1" bandRow="1">
                <a:tableStyleId>{5C22544A-7EE6-4342-B048-85BDC9FD1C3A}</a:tableStyleId>
              </a:tblPr>
              <a:tblGrid>
                <a:gridCol w="1895920">
                  <a:extLst>
                    <a:ext uri="{9D8B030D-6E8A-4147-A177-3AD203B41FA5}">
                      <a16:colId xmlns:a16="http://schemas.microsoft.com/office/drawing/2014/main" xmlns="" val="20000"/>
                    </a:ext>
                  </a:extLst>
                </a:gridCol>
                <a:gridCol w="10296080">
                  <a:extLst>
                    <a:ext uri="{9D8B030D-6E8A-4147-A177-3AD203B41FA5}">
                      <a16:colId xmlns:a16="http://schemas.microsoft.com/office/drawing/2014/main" xmlns="" val="20001"/>
                    </a:ext>
                  </a:extLst>
                </a:gridCol>
              </a:tblGrid>
              <a:tr h="146622">
                <a:tc>
                  <a:txBody>
                    <a:bodyPr/>
                    <a:lstStyle/>
                    <a:p>
                      <a:r>
                        <a:rPr lang="en-US" sz="1400" dirty="0"/>
                        <a:t>Modifier</a:t>
                      </a:r>
                    </a:p>
                  </a:txBody>
                  <a:tcPr marL="42062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\0</a:t>
                      </a:r>
                    </a:p>
                  </a:txBody>
                  <a:tcPr marL="420624" marR="76200" marT="76200" marB="7620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a NULL character</a:t>
                      </a:r>
                    </a:p>
                  </a:txBody>
                  <a:tcPr marL="76200" marR="76200" marT="76200" marB="7620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\n</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a new line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\f</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a form feed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\r</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a carriage return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\t</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a tab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\v</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a vertical tab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\xxx</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the character specified by an octal number xxx</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a:t>
                      </a:r>
                      <a:r>
                        <a:rPr lang="en-US" sz="1400" u="none" dirty="0" err="1">
                          <a:solidFill>
                            <a:schemeClr val="bg1"/>
                          </a:solidFill>
                          <a:effectLst/>
                          <a:latin typeface="Courier New" panose="02070309020205020404" pitchFamily="49" charset="0"/>
                          <a:cs typeface="Courier New" panose="02070309020205020404" pitchFamily="49" charset="0"/>
                        </a:rPr>
                        <a:t>xdd</a:t>
                      </a:r>
                      <a:endParaRPr lang="en-US" sz="1400" u="none" dirty="0">
                        <a:solidFill>
                          <a:schemeClr val="bg1"/>
                        </a:solidFill>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the character specified by a hexadecimal number </a:t>
                      </a:r>
                      <a:r>
                        <a:rPr lang="en-US" sz="1400" u="none" dirty="0" err="1">
                          <a:solidFill>
                            <a:schemeClr val="bg1"/>
                          </a:solidFill>
                          <a:effectLst/>
                        </a:rPr>
                        <a:t>dd</a:t>
                      </a:r>
                      <a:endParaRPr lang="en-US" sz="1400" u="none" dirty="0">
                        <a:solidFill>
                          <a:schemeClr val="bg1"/>
                        </a:solidFill>
                        <a:effectLst/>
                      </a:endParaRP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a:t>
                      </a:r>
                      <a:r>
                        <a:rPr lang="en-US" sz="1400" u="none" dirty="0" err="1">
                          <a:solidFill>
                            <a:schemeClr val="bg1"/>
                          </a:solidFill>
                          <a:effectLst/>
                          <a:latin typeface="Courier New" panose="02070309020205020404" pitchFamily="49" charset="0"/>
                          <a:cs typeface="Courier New" panose="02070309020205020404" pitchFamily="49" charset="0"/>
                        </a:rPr>
                        <a:t>uxxxx</a:t>
                      </a:r>
                      <a:endParaRPr lang="en-US" sz="1400" u="none" dirty="0">
                        <a:solidFill>
                          <a:schemeClr val="bg1"/>
                        </a:solidFill>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the Unicode character specified by a hexadecimal number </a:t>
                      </a:r>
                      <a:r>
                        <a:rPr lang="en-US" sz="1400" u="none" dirty="0" err="1">
                          <a:solidFill>
                            <a:schemeClr val="bg1"/>
                          </a:solidFill>
                          <a:effectLst/>
                        </a:rPr>
                        <a:t>xxxx</a:t>
                      </a:r>
                      <a:endParaRPr lang="en-US" sz="1400" u="none" dirty="0">
                        <a:solidFill>
                          <a:schemeClr val="bg1"/>
                        </a:solidFill>
                        <a:effectLst/>
                      </a:endParaRP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874695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r>
              <a:rPr lang="en-US" sz="1600" dirty="0"/>
              <a:t>In this example we use the </a:t>
            </a:r>
            <a:r>
              <a:rPr lang="en-US" sz="1600" dirty="0" err="1"/>
              <a:t>metacharacter</a:t>
            </a:r>
            <a:r>
              <a:rPr lang="en-US" sz="1600" dirty="0"/>
              <a:t> notation to find all non-word characters within the string:</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car = 'Let\'s turn the Honda on and go for a ride soon!';</a:t>
            </a:r>
          </a:p>
          <a:p>
            <a:pPr>
              <a:defRPr/>
            </a:pP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car</a:t>
            </a:r>
            <a:r>
              <a:rPr lang="en-US" sz="1600" b="1" dirty="0" err="1">
                <a:latin typeface="Courier New" panose="02070309020205020404" pitchFamily="49" charset="0"/>
                <a:cs typeface="Courier New" panose="02070309020205020404" pitchFamily="49" charset="0"/>
              </a:rPr>
              <a:t>.match</a:t>
            </a:r>
            <a:r>
              <a:rPr lang="en-US" sz="1600" b="1" dirty="0">
                <a:latin typeface="Courier New" panose="02070309020205020404" pitchFamily="49" charset="0"/>
                <a:cs typeface="Courier New" panose="02070309020205020404" pitchFamily="49" charset="0"/>
              </a:rPr>
              <a:t>(/\W/g)</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In this case, all characters that are not words are returned:</a:t>
            </a:r>
          </a:p>
          <a:p>
            <a:pPr>
              <a:defRPr/>
            </a:pPr>
            <a:endParaRPr lang="en-US" sz="1600" dirty="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 ' ', ' ', ' ', ' ', ' ', ' ', ' ', ' ', ' ', ' ', '!']</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a:xfrm>
            <a:off x="335360" y="908720"/>
            <a:ext cx="10075465" cy="360040"/>
          </a:xfrm>
        </p:spPr>
        <p:txBody>
          <a:bodyPr/>
          <a:lstStyle/>
          <a:p>
            <a:r>
              <a:rPr lang="en-US" dirty="0" err="1"/>
              <a:t>Metacharacters</a:t>
            </a:r>
            <a:r>
              <a:rPr lang="en-US" dirty="0"/>
              <a:t> (example)</a:t>
            </a:r>
          </a:p>
        </p:txBody>
      </p:sp>
    </p:spTree>
    <p:extLst>
      <p:ext uri="{BB962C8B-B14F-4D97-AF65-F5344CB8AC3E}">
        <p14:creationId xmlns:p14="http://schemas.microsoft.com/office/powerpoint/2010/main" val="3401032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r>
              <a:rPr lang="en-US" sz="1600" dirty="0"/>
              <a:t>In this example we use the </a:t>
            </a:r>
            <a:r>
              <a:rPr lang="en-US" sz="1600" dirty="0" err="1"/>
              <a:t>metacharacter</a:t>
            </a:r>
            <a:r>
              <a:rPr lang="en-US" sz="1600" dirty="0"/>
              <a:t> notation to find all digits within the string:</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zip = 'Your zip code is 92115.';</a:t>
            </a:r>
          </a:p>
          <a:p>
            <a:pPr>
              <a:defRPr/>
            </a:pP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zip</a:t>
            </a:r>
            <a:r>
              <a:rPr lang="en-US" sz="1600" b="1" dirty="0" err="1">
                <a:latin typeface="Courier New" panose="02070309020205020404" pitchFamily="49" charset="0"/>
                <a:cs typeface="Courier New" panose="02070309020205020404" pitchFamily="49" charset="0"/>
              </a:rPr>
              <a:t>.match</a:t>
            </a:r>
            <a:r>
              <a:rPr lang="en-US" sz="1600" b="1" dirty="0">
                <a:latin typeface="Courier New" panose="02070309020205020404" pitchFamily="49" charset="0"/>
                <a:cs typeface="Courier New" panose="02070309020205020404" pitchFamily="49" charset="0"/>
              </a:rPr>
              <a:t>(/\d/g)</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In this case, all characters that are digits are returned:</a:t>
            </a:r>
          </a:p>
          <a:p>
            <a:pPr>
              <a:defRPr/>
            </a:pPr>
            <a:endParaRPr lang="en-US" sz="1600" dirty="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['9', '2', '1', '1', '5']</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a:xfrm>
            <a:off x="335360" y="908720"/>
            <a:ext cx="10075465" cy="360040"/>
          </a:xfrm>
        </p:spPr>
        <p:txBody>
          <a:bodyPr/>
          <a:lstStyle/>
          <a:p>
            <a:r>
              <a:rPr lang="en-US" dirty="0" err="1"/>
              <a:t>Metacharacters</a:t>
            </a:r>
            <a:r>
              <a:rPr lang="en-US" dirty="0"/>
              <a:t> (example)</a:t>
            </a:r>
          </a:p>
        </p:txBody>
      </p:sp>
    </p:spTree>
    <p:extLst>
      <p:ext uri="{BB962C8B-B14F-4D97-AF65-F5344CB8AC3E}">
        <p14:creationId xmlns:p14="http://schemas.microsoft.com/office/powerpoint/2010/main" val="3553083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2" name="Text Placeholder 1"/>
          <p:cNvSpPr>
            <a:spLocks noGrp="1"/>
          </p:cNvSpPr>
          <p:nvPr>
            <p:ph type="body" sz="quarter" idx="11"/>
          </p:nvPr>
        </p:nvSpPr>
        <p:spPr>
          <a:xfrm>
            <a:off x="335360" y="908720"/>
            <a:ext cx="10075465" cy="360040"/>
          </a:xfrm>
        </p:spPr>
        <p:txBody>
          <a:bodyPr/>
          <a:lstStyle/>
          <a:p>
            <a:r>
              <a:rPr lang="en-US" dirty="0"/>
              <a:t>Quantifiers</a:t>
            </a:r>
          </a:p>
        </p:txBody>
      </p:sp>
      <p:graphicFrame>
        <p:nvGraphicFramePr>
          <p:cNvPr id="6" name="Table 5"/>
          <p:cNvGraphicFramePr>
            <a:graphicFrameLocks noGrp="1"/>
          </p:cNvGraphicFramePr>
          <p:nvPr>
            <p:extLst>
              <p:ext uri="{D42A27DB-BD31-4B8C-83A1-F6EECF244321}">
                <p14:modId xmlns:p14="http://schemas.microsoft.com/office/powerpoint/2010/main" val="214130188"/>
              </p:ext>
            </p:extLst>
          </p:nvPr>
        </p:nvGraphicFramePr>
        <p:xfrm>
          <a:off x="0" y="1692275"/>
          <a:ext cx="12192000" cy="3596639"/>
        </p:xfrm>
        <a:graphic>
          <a:graphicData uri="http://schemas.openxmlformats.org/drawingml/2006/table">
            <a:tbl>
              <a:tblPr firstRow="1" bandRow="1">
                <a:tableStyleId>{5C22544A-7EE6-4342-B048-85BDC9FD1C3A}</a:tableStyleId>
              </a:tblPr>
              <a:tblGrid>
                <a:gridCol w="1895920">
                  <a:extLst>
                    <a:ext uri="{9D8B030D-6E8A-4147-A177-3AD203B41FA5}">
                      <a16:colId xmlns:a16="http://schemas.microsoft.com/office/drawing/2014/main" xmlns="" val="20000"/>
                    </a:ext>
                  </a:extLst>
                </a:gridCol>
                <a:gridCol w="10296080">
                  <a:extLst>
                    <a:ext uri="{9D8B030D-6E8A-4147-A177-3AD203B41FA5}">
                      <a16:colId xmlns:a16="http://schemas.microsoft.com/office/drawing/2014/main" xmlns="" val="20001"/>
                    </a:ext>
                  </a:extLst>
                </a:gridCol>
              </a:tblGrid>
              <a:tr h="177330">
                <a:tc>
                  <a:txBody>
                    <a:bodyPr/>
                    <a:lstStyle/>
                    <a:p>
                      <a:r>
                        <a:rPr lang="en-US" sz="1400" dirty="0"/>
                        <a:t>Modifier</a:t>
                      </a:r>
                    </a:p>
                  </a:txBody>
                  <a:tcPr marL="42062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that contains at least one </a:t>
                      </a:r>
                      <a:r>
                        <a:rPr lang="en-US" sz="1400" i="1" dirty="0">
                          <a:effectLst/>
                        </a:rPr>
                        <a:t>n.</a:t>
                      </a:r>
                      <a:endParaRPr lang="en-US" sz="1400" dirty="0">
                        <a:effectLst/>
                      </a:endParaRPr>
                    </a:p>
                  </a:txBody>
                  <a:tcPr marL="76200" marR="76200" marT="76200" marB="7620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that contains zero or more occurrences of </a:t>
                      </a:r>
                      <a:r>
                        <a:rPr lang="en-US" sz="1400" i="1" dirty="0">
                          <a:effectLst/>
                        </a:rPr>
                        <a:t>n.</a:t>
                      </a:r>
                      <a:endParaRPr lang="en-US" sz="1400" dirty="0">
                        <a:effectLst/>
                      </a:endParaRP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that contains zero or one occurrences of </a:t>
                      </a:r>
                      <a:r>
                        <a:rPr lang="en-US" sz="1400" i="1" dirty="0">
                          <a:effectLst/>
                        </a:rPr>
                        <a:t>n.</a:t>
                      </a:r>
                      <a:endParaRPr lang="en-US" sz="1400" dirty="0">
                        <a:effectLst/>
                      </a:endParaRP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n{X}</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that contains a sequence of </a:t>
                      </a:r>
                      <a:r>
                        <a:rPr lang="en-US" sz="1400" i="1" dirty="0">
                          <a:effectLst/>
                        </a:rPr>
                        <a:t>X</a:t>
                      </a:r>
                      <a:r>
                        <a:rPr lang="en-US" sz="1400" dirty="0">
                          <a:effectLst/>
                        </a:rPr>
                        <a:t> </a:t>
                      </a:r>
                      <a:r>
                        <a:rPr lang="en-US" sz="1400" i="1" dirty="0">
                          <a:effectLst/>
                        </a:rPr>
                        <a:t>n</a:t>
                      </a:r>
                      <a:r>
                        <a:rPr lang="en-US" sz="1400" dirty="0">
                          <a:effectLst/>
                        </a:rPr>
                        <a:t>'s.</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n{X,Y}</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that contains a sequence of X to Y </a:t>
                      </a:r>
                      <a:r>
                        <a:rPr lang="en-US" sz="1400" i="1" dirty="0">
                          <a:effectLst/>
                        </a:rPr>
                        <a:t>n</a:t>
                      </a:r>
                      <a:r>
                        <a:rPr lang="en-US" sz="1400" dirty="0">
                          <a:effectLst/>
                        </a:rPr>
                        <a:t>'s.</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n{X,}</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that contains a sequence of at least X </a:t>
                      </a:r>
                      <a:r>
                        <a:rPr lang="en-US" sz="1400" i="1" dirty="0">
                          <a:effectLst/>
                        </a:rPr>
                        <a:t>n</a:t>
                      </a:r>
                      <a:r>
                        <a:rPr lang="en-US" sz="1400" dirty="0">
                          <a:effectLst/>
                        </a:rPr>
                        <a:t>'s.</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with </a:t>
                      </a:r>
                      <a:r>
                        <a:rPr lang="en-US" sz="1400" i="1" dirty="0">
                          <a:effectLst/>
                        </a:rPr>
                        <a:t>n</a:t>
                      </a:r>
                      <a:r>
                        <a:rPr lang="en-US" sz="1400" dirty="0">
                          <a:effectLst/>
                        </a:rPr>
                        <a:t> at the end of it.</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with </a:t>
                      </a:r>
                      <a:r>
                        <a:rPr lang="en-US" sz="1400" i="1" dirty="0">
                          <a:effectLst/>
                        </a:rPr>
                        <a:t>n</a:t>
                      </a:r>
                      <a:r>
                        <a:rPr lang="en-US" sz="1400" dirty="0">
                          <a:effectLst/>
                        </a:rPr>
                        <a:t> at the beginning of it.</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that is followed by a specific string </a:t>
                      </a:r>
                      <a:r>
                        <a:rPr lang="en-US" sz="1400" i="1" dirty="0">
                          <a:effectLst/>
                        </a:rPr>
                        <a:t>n.</a:t>
                      </a:r>
                      <a:endParaRPr lang="en-US" sz="1400" dirty="0">
                        <a:effectLst/>
                      </a:endParaRP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353579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r>
              <a:rPr lang="en-US" sz="1600" dirty="0"/>
              <a:t>In this example we use the </a:t>
            </a:r>
            <a:r>
              <a:rPr lang="en-US" sz="1600" dirty="0" err="1"/>
              <a:t>metacharacter</a:t>
            </a:r>
            <a:r>
              <a:rPr lang="en-US" sz="1600" dirty="0"/>
              <a:t> and quantifier notation to find a sequence of 5 numbers:</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zip = 'Your zip code is 92115.';</a:t>
            </a:r>
          </a:p>
          <a:p>
            <a:pPr>
              <a:defRPr/>
            </a:pP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zip</a:t>
            </a:r>
            <a:r>
              <a:rPr lang="en-US" sz="1600" b="1" dirty="0" err="1">
                <a:latin typeface="Courier New" panose="02070309020205020404" pitchFamily="49" charset="0"/>
                <a:cs typeface="Courier New" panose="02070309020205020404" pitchFamily="49" charset="0"/>
              </a:rPr>
              <a:t>.match</a:t>
            </a:r>
            <a:r>
              <a:rPr lang="en-US" sz="1600" b="1" dirty="0">
                <a:latin typeface="Courier New" panose="02070309020205020404" pitchFamily="49" charset="0"/>
                <a:cs typeface="Courier New" panose="02070309020205020404" pitchFamily="49" charset="0"/>
              </a:rPr>
              <a:t>(/\d{5}/g)</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In this case, all characters that are digits and in a sequence of 5 are returned:</a:t>
            </a:r>
          </a:p>
          <a:p>
            <a:pPr>
              <a:defRPr/>
            </a:pPr>
            <a:endParaRPr lang="en-US" sz="1600" dirty="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['92115']</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a:xfrm>
            <a:off x="335360" y="908720"/>
            <a:ext cx="10075465" cy="360040"/>
          </a:xfrm>
        </p:spPr>
        <p:txBody>
          <a:bodyPr/>
          <a:lstStyle/>
          <a:p>
            <a:r>
              <a:rPr lang="en-US" dirty="0"/>
              <a:t>Quantifiers (example)</a:t>
            </a:r>
          </a:p>
        </p:txBody>
      </p:sp>
    </p:spTree>
    <p:extLst>
      <p:ext uri="{BB962C8B-B14F-4D97-AF65-F5344CB8AC3E}">
        <p14:creationId xmlns:p14="http://schemas.microsoft.com/office/powerpoint/2010/main" val="1279232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0"/>
            <a:ext cx="11515264" cy="4679950"/>
          </a:xfrm>
        </p:spPr>
        <p:txBody>
          <a:bodyPr>
            <a:noAutofit/>
          </a:bodyPr>
          <a:lstStyle/>
          <a:p>
            <a:r>
              <a:rPr lang="en-US" sz="1600" dirty="0"/>
              <a:t>In this example we use the </a:t>
            </a:r>
            <a:r>
              <a:rPr lang="en-US" sz="1600" dirty="0" err="1"/>
              <a:t>metacharacter</a:t>
            </a:r>
            <a:r>
              <a:rPr lang="en-US" sz="1600" dirty="0"/>
              <a:t> and quantifier notation to check for a typical US zip code that can be either 5 digits or 5 digits followed by a hyphen and then 4 digits:</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zip = 'Your zip code is 92115-1115.';</a:t>
            </a:r>
          </a:p>
          <a:p>
            <a:pPr>
              <a:defRPr/>
            </a:pP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zip</a:t>
            </a:r>
            <a:r>
              <a:rPr lang="en-US" sz="1600" b="1" dirty="0" err="1">
                <a:latin typeface="Courier New" panose="02070309020205020404" pitchFamily="49" charset="0"/>
                <a:cs typeface="Courier New" panose="02070309020205020404" pitchFamily="49" charset="0"/>
              </a:rPr>
              <a:t>.match</a:t>
            </a:r>
            <a:r>
              <a:rPr lang="en-US" sz="1600" b="1" dirty="0">
                <a:latin typeface="Courier New" panose="02070309020205020404" pitchFamily="49" charset="0"/>
                <a:cs typeface="Courier New" panose="02070309020205020404" pitchFamily="49" charset="0"/>
              </a:rPr>
              <a:t>(/\d{5}(-\d{4})?/)</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In this case, a positive result would be displayed for 92115 or 92115-1115:</a:t>
            </a:r>
          </a:p>
          <a:p>
            <a:pPr>
              <a:defRPr/>
            </a:pPr>
            <a:endParaRPr lang="en-US" sz="1600" dirty="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['92115-1115', '-1115', index: 17, input: 'Your zip code is 92115-1115.']</a:t>
            </a:r>
          </a:p>
        </p:txBody>
      </p:sp>
      <p:sp>
        <p:nvSpPr>
          <p:cNvPr id="2" name="Text Placeholder 1"/>
          <p:cNvSpPr>
            <a:spLocks noGrp="1"/>
          </p:cNvSpPr>
          <p:nvPr>
            <p:ph type="body" sz="quarter" idx="11"/>
          </p:nvPr>
        </p:nvSpPr>
        <p:spPr>
          <a:xfrm>
            <a:off x="335360" y="908720"/>
            <a:ext cx="10075465" cy="360040"/>
          </a:xfrm>
        </p:spPr>
        <p:txBody>
          <a:bodyPr/>
          <a:lstStyle/>
          <a:p>
            <a:r>
              <a:rPr lang="en-US" dirty="0"/>
              <a:t>Putting it all together</a:t>
            </a:r>
          </a:p>
        </p:txBody>
      </p:sp>
    </p:spTree>
    <p:extLst>
      <p:ext uri="{BB962C8B-B14F-4D97-AF65-F5344CB8AC3E}">
        <p14:creationId xmlns:p14="http://schemas.microsoft.com/office/powerpoint/2010/main" val="3751633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The </a:t>
            </a:r>
            <a:r>
              <a:rPr lang="en-US" sz="1600" dirty="0" err="1">
                <a:solidFill>
                  <a:schemeClr val="tx2"/>
                </a:solidFill>
              </a:rPr>
              <a:t>RegExp</a:t>
            </a:r>
            <a:r>
              <a:rPr lang="en-US" sz="1600" dirty="0">
                <a:solidFill>
                  <a:schemeClr val="tx2"/>
                </a:solidFill>
              </a:rPr>
              <a:t> object supports the following members:</a:t>
            </a:r>
          </a:p>
          <a:p>
            <a:pPr>
              <a:defRPr/>
            </a:pPr>
            <a:endParaRPr lang="en-US" sz="1600" dirty="0">
              <a:solidFill>
                <a:schemeClr val="tx2"/>
              </a:solidFill>
            </a:endParaRPr>
          </a:p>
          <a:p>
            <a:pPr>
              <a:defRPr/>
            </a:pPr>
            <a:r>
              <a:rPr lang="en-US" sz="1600" b="1" dirty="0">
                <a:solidFill>
                  <a:schemeClr val="tx2"/>
                </a:solidFill>
              </a:rPr>
              <a:t>Properties</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global</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ignoreCase</a:t>
            </a:r>
            <a:endParaRPr lang="en-US" sz="1600" dirty="0">
              <a:solidFill>
                <a:schemeClr val="tx2"/>
              </a:solidFill>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lastIndex</a:t>
            </a:r>
            <a:endParaRPr lang="en-US" sz="1600" dirty="0">
              <a:solidFill>
                <a:schemeClr val="tx2"/>
              </a:solidFill>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multiline</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source</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b="1" dirty="0">
                <a:solidFill>
                  <a:schemeClr val="tx2"/>
                </a:solidFill>
                <a:cs typeface="Courier New" panose="02070309020205020404" pitchFamily="49" charset="0"/>
              </a:rPr>
              <a:t>Methods</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exec()</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test()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toString</a:t>
            </a:r>
            <a:r>
              <a:rPr lang="en-US" sz="16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Members of the </a:t>
            </a:r>
            <a:r>
              <a:rPr lang="en-US" dirty="0" err="1"/>
              <a:t>RegExp</a:t>
            </a:r>
            <a:r>
              <a:rPr lang="en-US" dirty="0"/>
              <a:t> object</a:t>
            </a:r>
          </a:p>
        </p:txBody>
      </p:sp>
    </p:spTree>
    <p:extLst>
      <p:ext uri="{BB962C8B-B14F-4D97-AF65-F5344CB8AC3E}">
        <p14:creationId xmlns:p14="http://schemas.microsoft.com/office/powerpoint/2010/main" val="462384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You can use the methods to alternate the syntax that you use to check for patterns:</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zip = 'Your zip code is 92115.';</a:t>
            </a:r>
          </a:p>
          <a:p>
            <a:pPr>
              <a:defRPr/>
            </a:pPr>
            <a:r>
              <a:rPr lang="en-US" sz="1600" dirty="0">
                <a:solidFill>
                  <a:schemeClr val="tx2"/>
                </a:solidFill>
                <a:latin typeface="Courier New" panose="02070309020205020404" pitchFamily="49" charset="0"/>
                <a:cs typeface="Courier New" panose="02070309020205020404" pitchFamily="49" charset="0"/>
              </a:rPr>
              <a:t>let pattern = new </a:t>
            </a:r>
            <a:r>
              <a:rPr lang="en-US" sz="1600" dirty="0" err="1">
                <a:solidFill>
                  <a:schemeClr val="tx2"/>
                </a:solidFill>
                <a:latin typeface="Courier New" panose="02070309020205020404" pitchFamily="49" charset="0"/>
                <a:cs typeface="Courier New" panose="02070309020205020404" pitchFamily="49" charset="0"/>
              </a:rPr>
              <a:t>RegExp</a:t>
            </a:r>
            <a:r>
              <a:rPr lang="en-US" sz="1600" dirty="0">
                <a:solidFill>
                  <a:schemeClr val="tx2"/>
                </a:solidFill>
                <a:latin typeface="Courier New" panose="02070309020205020404" pitchFamily="49" charset="0"/>
                <a:cs typeface="Courier New" panose="02070309020205020404" pitchFamily="49" charset="0"/>
              </a:rPr>
              <a:t>('92115');</a:t>
            </a: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pattern.exec</a:t>
            </a:r>
            <a:r>
              <a:rPr lang="en-US" sz="1600" dirty="0">
                <a:solidFill>
                  <a:schemeClr val="tx2"/>
                </a:solidFill>
                <a:latin typeface="Courier New" panose="02070309020205020404" pitchFamily="49" charset="0"/>
                <a:cs typeface="Courier New" panose="02070309020205020404" pitchFamily="49" charset="0"/>
              </a:rPr>
              <a:t>(zip).</a:t>
            </a:r>
            <a:r>
              <a:rPr lang="en-US" sz="1600" dirty="0" err="1">
                <a:solidFill>
                  <a:schemeClr val="tx2"/>
                </a:solidFill>
                <a:latin typeface="Courier New" panose="02070309020205020404" pitchFamily="49" charset="0"/>
                <a:cs typeface="Courier New" panose="02070309020205020404" pitchFamily="49" charset="0"/>
              </a:rPr>
              <a:t>toString</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Result with </a:t>
            </a:r>
            <a:r>
              <a:rPr lang="en-US" sz="1600" dirty="0" err="1">
                <a:solidFill>
                  <a:schemeClr val="tx2"/>
                </a:solidFill>
                <a:cs typeface="Courier New" panose="02070309020205020404" pitchFamily="49" charset="0"/>
              </a:rPr>
              <a:t>toString</a:t>
            </a:r>
            <a:r>
              <a:rPr lang="en-US" sz="1600" dirty="0">
                <a:solidFill>
                  <a:schemeClr val="tx2"/>
                </a:solidFill>
                <a:cs typeface="Courier New" panose="02070309020205020404" pitchFamily="49" charset="0"/>
              </a:rPr>
              <a:t>()</a:t>
            </a:r>
            <a:br>
              <a:rPr lang="en-US" sz="1600" dirty="0">
                <a:solidFill>
                  <a:schemeClr val="tx2"/>
                </a:solidFill>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92115</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Without </a:t>
            </a:r>
            <a:r>
              <a:rPr lang="en-US" sz="1600" dirty="0" err="1">
                <a:solidFill>
                  <a:schemeClr val="tx2"/>
                </a:solidFill>
                <a:cs typeface="Courier New" panose="02070309020205020404" pitchFamily="49" charset="0"/>
              </a:rPr>
              <a:t>toString</a:t>
            </a:r>
            <a:r>
              <a:rPr lang="en-US" sz="1600" dirty="0">
                <a:solidFill>
                  <a:schemeClr val="tx2"/>
                </a:solidFill>
                <a:cs typeface="Courier New" panose="02070309020205020404" pitchFamily="49" charset="0"/>
              </a:rPr>
              <a:t>()</a:t>
            </a:r>
            <a:br>
              <a:rPr lang="en-US" sz="1600" dirty="0">
                <a:solidFill>
                  <a:schemeClr val="tx2"/>
                </a:solidFill>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['92115', index: 17, input: 'Your zip code is 92115-1115.']</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Swap the exec() method for the test() method</a:t>
            </a:r>
            <a:br>
              <a:rPr lang="en-US" sz="1600" dirty="0">
                <a:solidFill>
                  <a:schemeClr val="tx2"/>
                </a:solidFill>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true</a:t>
            </a:r>
          </a:p>
        </p:txBody>
      </p:sp>
      <p:sp>
        <p:nvSpPr>
          <p:cNvPr id="2" name="Text Placeholder 1"/>
          <p:cNvSpPr>
            <a:spLocks noGrp="1"/>
          </p:cNvSpPr>
          <p:nvPr>
            <p:ph type="body" sz="quarter" idx="11"/>
          </p:nvPr>
        </p:nvSpPr>
        <p:spPr/>
        <p:txBody>
          <a:bodyPr/>
          <a:lstStyle/>
          <a:p>
            <a:r>
              <a:rPr lang="en-US" dirty="0"/>
              <a:t>Members of the </a:t>
            </a:r>
            <a:r>
              <a:rPr lang="en-US" dirty="0" err="1"/>
              <a:t>RegExp</a:t>
            </a:r>
            <a:r>
              <a:rPr lang="en-US" dirty="0"/>
              <a:t> object (example)</a:t>
            </a:r>
          </a:p>
        </p:txBody>
      </p:sp>
    </p:spTree>
    <p:extLst>
      <p:ext uri="{BB962C8B-B14F-4D97-AF65-F5344CB8AC3E}">
        <p14:creationId xmlns:p14="http://schemas.microsoft.com/office/powerpoint/2010/main" val="3879211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43192"/>
            <a:ext cx="8352928" cy="1571616"/>
          </a:xfrm>
        </p:spPr>
        <p:txBody>
          <a:bodyPr/>
          <a:lstStyle/>
          <a:p>
            <a:pPr algn="ctr"/>
            <a:r>
              <a:rPr lang="en-US" dirty="0"/>
              <a:t>Lab 15</a:t>
            </a:r>
            <a:br>
              <a:rPr lang="en-US" dirty="0"/>
            </a:br>
            <a:r>
              <a:rPr lang="en-US" dirty="0"/>
              <a:t>The Word Counter Program</a:t>
            </a:r>
          </a:p>
        </p:txBody>
      </p:sp>
    </p:spTree>
    <p:extLst>
      <p:ext uri="{BB962C8B-B14F-4D97-AF65-F5344CB8AC3E}">
        <p14:creationId xmlns:p14="http://schemas.microsoft.com/office/powerpoint/2010/main" val="3111116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a:t>Working with Numbers / Math</a:t>
            </a:r>
          </a:p>
        </p:txBody>
      </p:sp>
    </p:spTree>
    <p:extLst>
      <p:ext uri="{BB962C8B-B14F-4D97-AF65-F5344CB8AC3E}">
        <p14:creationId xmlns:p14="http://schemas.microsoft.com/office/powerpoint/2010/main" val="270177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11524408" cy="4679950"/>
          </a:xfrm>
        </p:spPr>
        <p:txBody>
          <a:bodyPr>
            <a:noAutofit/>
          </a:bodyPr>
          <a:lstStyle/>
          <a:p>
            <a:pPr>
              <a:defRPr/>
            </a:pPr>
            <a:r>
              <a:rPr lang="en-US" sz="1600" dirty="0">
                <a:solidFill>
                  <a:schemeClr val="tx2"/>
                </a:solidFill>
              </a:rPr>
              <a:t>In JavaScript, you can work with strings in several ways</a:t>
            </a:r>
            <a:r>
              <a:rPr lang="en-US" sz="1600" dirty="0" smtClean="0">
                <a:solidFill>
                  <a:schemeClr val="tx2"/>
                </a:solidFill>
              </a:rPr>
              <a:t>:</a:t>
            </a:r>
            <a:endParaRPr lang="en-US" sz="1600" dirty="0">
              <a:solidFill>
                <a:schemeClr val="tx2"/>
              </a:solidFill>
            </a:endParaRPr>
          </a:p>
          <a:p>
            <a:pPr marL="457200" indent="-457200">
              <a:buFont typeface="Wingdings" pitchFamily="2" charset="2"/>
              <a:buChar char="v"/>
              <a:defRPr/>
            </a:pPr>
            <a:r>
              <a:rPr lang="en-US" sz="1600" b="1" dirty="0">
                <a:solidFill>
                  <a:schemeClr val="tx2"/>
                </a:solidFill>
              </a:rPr>
              <a:t>Literal</a:t>
            </a:r>
            <a:r>
              <a:rPr lang="en-US" sz="1600" dirty="0">
                <a:solidFill>
                  <a:schemeClr val="tx2"/>
                </a:solidFill>
              </a:rPr>
              <a:t/>
            </a:r>
            <a:br>
              <a:rPr lang="en-US" sz="1600" dirty="0">
                <a:solidFill>
                  <a:schemeClr val="tx2"/>
                </a:solidFill>
              </a:rPr>
            </a:br>
            <a:r>
              <a:rPr lang="en-US" sz="1600" dirty="0">
                <a:solidFill>
                  <a:schemeClr val="tx2"/>
                </a:solidFill>
              </a:rPr>
              <a:t>A string literal is a constant, fixed sequence of characters between quotation marks.</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Ex: 'Hello World'</a:t>
            </a:r>
          </a:p>
          <a:p>
            <a:pPr marL="457200" indent="-457200">
              <a:buFont typeface="Wingdings" pitchFamily="2" charset="2"/>
              <a:buChar char="v"/>
              <a:defRPr/>
            </a:pPr>
            <a:endParaRPr lang="en-US" sz="1600" b="1" dirty="0">
              <a:solidFill>
                <a:schemeClr val="tx2"/>
              </a:solidFill>
            </a:endParaRPr>
          </a:p>
          <a:p>
            <a:pPr marL="457200" indent="-457200">
              <a:buFont typeface="Wingdings" pitchFamily="2" charset="2"/>
              <a:buChar char="v"/>
              <a:defRPr/>
            </a:pPr>
            <a:r>
              <a:rPr lang="en-US" sz="1600" b="1" dirty="0">
                <a:solidFill>
                  <a:schemeClr val="tx2"/>
                </a:solidFill>
              </a:rPr>
              <a:t>Primitive</a:t>
            </a:r>
            <a:r>
              <a:rPr lang="en-US" sz="1600" dirty="0">
                <a:solidFill>
                  <a:schemeClr val="tx2"/>
                </a:solidFill>
              </a:rPr>
              <a:t/>
            </a:r>
            <a:br>
              <a:rPr lang="en-US" sz="1600" dirty="0">
                <a:solidFill>
                  <a:schemeClr val="tx2"/>
                </a:solidFill>
              </a:rPr>
            </a:br>
            <a:r>
              <a:rPr lang="en-US" sz="1600" dirty="0">
                <a:solidFill>
                  <a:schemeClr val="tx2"/>
                </a:solidFill>
              </a:rPr>
              <a:t>One of the 5 data types including string, number, Boolean, undefined, and null. Everything else is an object. As soon as you reference a string property or method, the primitive is converted to an object automatically.</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Ex: let car = 'Honda';</a:t>
            </a:r>
            <a:r>
              <a:rPr lang="en-US" sz="1600" dirty="0">
                <a:solidFill>
                  <a:schemeClr val="tx2"/>
                </a:solidFill>
              </a:rPr>
              <a:t/>
            </a:r>
            <a:br>
              <a:rPr lang="en-US" sz="1600" dirty="0">
                <a:solidFill>
                  <a:schemeClr val="tx2"/>
                </a:solidFill>
              </a:rPr>
            </a:br>
            <a:endParaRPr lang="en-US" sz="1600" dirty="0" smtClean="0">
              <a:solidFill>
                <a:schemeClr val="tx2"/>
              </a:solidFill>
            </a:endParaRPr>
          </a:p>
          <a:p>
            <a:pPr>
              <a:defRPr/>
            </a:pPr>
            <a:r>
              <a:rPr lang="en-US" sz="1200" dirty="0" smtClean="0">
                <a:solidFill>
                  <a:schemeClr val="tx2"/>
                </a:solidFill>
              </a:rPr>
              <a:t>In </a:t>
            </a:r>
            <a:r>
              <a:rPr lang="en-US" sz="1200" dirty="0" err="1" smtClean="0">
                <a:solidFill>
                  <a:schemeClr val="tx2"/>
                </a:solidFill>
              </a:rPr>
              <a:t>Javascript</a:t>
            </a:r>
            <a:r>
              <a:rPr lang="en-US" sz="1200" dirty="0" smtClean="0">
                <a:solidFill>
                  <a:schemeClr val="tx2"/>
                </a:solidFill>
              </a:rPr>
              <a:t>, it </a:t>
            </a:r>
            <a:r>
              <a:rPr lang="en-US" sz="1200" dirty="0" err="1" smtClean="0">
                <a:solidFill>
                  <a:schemeClr val="tx2"/>
                </a:solidFill>
              </a:rPr>
              <a:t>automaticaly</a:t>
            </a:r>
            <a:r>
              <a:rPr lang="en-US" sz="1200" dirty="0" smtClean="0">
                <a:solidFill>
                  <a:schemeClr val="tx2"/>
                </a:solidFill>
              </a:rPr>
              <a:t> converts a string primitive to an object when you call members (properties, methods) of the string object. It them applies the property/method, then converts it back to a primitive. That’s why in JS, you can access the String object members even for string primitives.</a:t>
            </a:r>
            <a:endParaRPr lang="en-US" sz="1200" dirty="0">
              <a:solidFill>
                <a:schemeClr val="tx2"/>
              </a:solidFill>
            </a:endParaRPr>
          </a:p>
          <a:p>
            <a:pPr marL="457200" indent="-457200">
              <a:buFont typeface="Wingdings" pitchFamily="2" charset="2"/>
              <a:buChar char="v"/>
              <a:defRPr/>
            </a:pPr>
            <a:r>
              <a:rPr lang="en-US" sz="1600" b="1" dirty="0">
                <a:solidFill>
                  <a:schemeClr val="tx2"/>
                </a:solidFill>
              </a:rPr>
              <a:t>Object</a:t>
            </a:r>
            <a:r>
              <a:rPr lang="en-US" sz="1600" dirty="0">
                <a:solidFill>
                  <a:schemeClr val="tx2"/>
                </a:solidFill>
              </a:rPr>
              <a:t/>
            </a:r>
            <a:br>
              <a:rPr lang="en-US" sz="1600" dirty="0">
                <a:solidFill>
                  <a:schemeClr val="tx2"/>
                </a:solidFill>
              </a:rPr>
            </a:br>
            <a:r>
              <a:rPr lang="en-US" sz="1600" dirty="0">
                <a:solidFill>
                  <a:schemeClr val="tx2"/>
                </a:solidFill>
              </a:rPr>
              <a:t>The string object is used to explicitly tell the interpreter that you want to create a new string object. Not recommended.</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Ex: let car = new String('Honda');</a:t>
            </a:r>
          </a:p>
        </p:txBody>
      </p:sp>
      <p:sp>
        <p:nvSpPr>
          <p:cNvPr id="2" name="Text Placeholder 1"/>
          <p:cNvSpPr>
            <a:spLocks noGrp="1"/>
          </p:cNvSpPr>
          <p:nvPr>
            <p:ph type="body" sz="quarter" idx="11"/>
          </p:nvPr>
        </p:nvSpPr>
        <p:spPr/>
        <p:txBody>
          <a:bodyPr/>
          <a:lstStyle/>
          <a:p>
            <a:r>
              <a:rPr lang="en-US" dirty="0"/>
              <a:t>Working with strings and string manipulation</a:t>
            </a:r>
          </a:p>
        </p:txBody>
      </p:sp>
    </p:spTree>
    <p:extLst>
      <p:ext uri="{BB962C8B-B14F-4D97-AF65-F5344CB8AC3E}">
        <p14:creationId xmlns:p14="http://schemas.microsoft.com/office/powerpoint/2010/main" val="3915226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11524408" cy="4679950"/>
          </a:xfrm>
        </p:spPr>
        <p:txBody>
          <a:bodyPr>
            <a:noAutofit/>
          </a:bodyPr>
          <a:lstStyle/>
          <a:p>
            <a:pPr>
              <a:defRPr/>
            </a:pPr>
            <a:r>
              <a:rPr lang="en-US" sz="1600" dirty="0">
                <a:solidFill>
                  <a:schemeClr val="tx2"/>
                </a:solidFill>
              </a:rPr>
              <a:t>In JavaScript, you can work with numbers very much the same way you would work with strings. You can also use the Math object to work with mathematical equations, randomizing numbers, and more.</a:t>
            </a:r>
          </a:p>
          <a:p>
            <a:pPr>
              <a:defRPr/>
            </a:pPr>
            <a:endParaRPr lang="en-US" sz="1600" dirty="0">
              <a:solidFill>
                <a:schemeClr val="tx2"/>
              </a:solidFill>
            </a:endParaRPr>
          </a:p>
          <a:p>
            <a:pPr marL="457200" indent="-457200">
              <a:buFont typeface="Wingdings" pitchFamily="2" charset="2"/>
              <a:buChar char="v"/>
              <a:defRPr/>
            </a:pPr>
            <a:r>
              <a:rPr lang="en-US" sz="1600" b="1" dirty="0">
                <a:solidFill>
                  <a:schemeClr val="tx2"/>
                </a:solidFill>
              </a:rPr>
              <a:t>Numeric Literal</a:t>
            </a:r>
            <a:r>
              <a:rPr lang="en-US" sz="1600" dirty="0">
                <a:solidFill>
                  <a:schemeClr val="tx2"/>
                </a:solidFill>
              </a:rPr>
              <a:t/>
            </a:r>
            <a:br>
              <a:rPr lang="en-US" sz="1600" dirty="0">
                <a:solidFill>
                  <a:schemeClr val="tx2"/>
                </a:solidFill>
              </a:rPr>
            </a:br>
            <a:r>
              <a:rPr lang="en-US" sz="1600" dirty="0">
                <a:solidFill>
                  <a:schemeClr val="tx2"/>
                </a:solidFill>
              </a:rPr>
              <a:t>A numeric literal is a constant, fixed sequence of numbers.</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Ex: 39</a:t>
            </a:r>
          </a:p>
          <a:p>
            <a:pPr marL="457200" indent="-457200">
              <a:buFont typeface="Wingdings" pitchFamily="2" charset="2"/>
              <a:buChar char="v"/>
              <a:defRPr/>
            </a:pPr>
            <a:endParaRPr lang="en-US" sz="1600" b="1" dirty="0">
              <a:solidFill>
                <a:schemeClr val="tx2"/>
              </a:solidFill>
            </a:endParaRPr>
          </a:p>
          <a:p>
            <a:pPr marL="457200" indent="-457200">
              <a:buFont typeface="Wingdings" pitchFamily="2" charset="2"/>
              <a:buChar char="v"/>
              <a:defRPr/>
            </a:pPr>
            <a:r>
              <a:rPr lang="en-US" sz="1600" b="1" dirty="0">
                <a:solidFill>
                  <a:schemeClr val="tx2"/>
                </a:solidFill>
              </a:rPr>
              <a:t>Primitive Numeric value</a:t>
            </a:r>
            <a:r>
              <a:rPr lang="en-US" sz="1600" dirty="0">
                <a:solidFill>
                  <a:schemeClr val="tx2"/>
                </a:solidFill>
              </a:rPr>
              <a:t/>
            </a:r>
            <a:br>
              <a:rPr lang="en-US" sz="1600" dirty="0">
                <a:solidFill>
                  <a:schemeClr val="tx2"/>
                </a:solidFill>
              </a:rPr>
            </a:br>
            <a:r>
              <a:rPr lang="en-US" sz="1600" dirty="0">
                <a:solidFill>
                  <a:schemeClr val="tx2"/>
                </a:solidFill>
              </a:rPr>
              <a:t>One of the 5 data types mentioned in the previous week including string, number, </a:t>
            </a:r>
            <a:r>
              <a:rPr lang="en-US" sz="1600" dirty="0" err="1">
                <a:solidFill>
                  <a:schemeClr val="tx2"/>
                </a:solidFill>
              </a:rPr>
              <a:t>boolean</a:t>
            </a:r>
            <a:r>
              <a:rPr lang="en-US" sz="1600" dirty="0">
                <a:solidFill>
                  <a:schemeClr val="tx2"/>
                </a:solidFill>
              </a:rPr>
              <a:t>, undefined, and null. Everything else is an object. </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Ex: let </a:t>
            </a:r>
            <a:r>
              <a:rPr lang="en-US" sz="1600" dirty="0" err="1">
                <a:solidFill>
                  <a:schemeClr val="tx2"/>
                </a:solidFill>
                <a:latin typeface="Courier New" panose="02070309020205020404" pitchFamily="49" charset="0"/>
                <a:cs typeface="Courier New" panose="02070309020205020404" pitchFamily="49" charset="0"/>
              </a:rPr>
              <a:t>yearsTeaching</a:t>
            </a:r>
            <a:r>
              <a:rPr lang="en-US" sz="1600" dirty="0">
                <a:solidFill>
                  <a:schemeClr val="tx2"/>
                </a:solidFill>
                <a:latin typeface="Courier New" panose="02070309020205020404" pitchFamily="49" charset="0"/>
                <a:cs typeface="Courier New" panose="02070309020205020404" pitchFamily="49" charset="0"/>
              </a:rPr>
              <a:t> = 14;</a:t>
            </a:r>
            <a:r>
              <a:rPr lang="en-US" sz="1600" dirty="0">
                <a:solidFill>
                  <a:schemeClr val="tx2"/>
                </a:solidFill>
              </a:rPr>
              <a:t/>
            </a:r>
            <a:br>
              <a:rPr lang="en-US" sz="1600" dirty="0">
                <a:solidFill>
                  <a:schemeClr val="tx2"/>
                </a:solidFill>
              </a:rPr>
            </a:br>
            <a:endParaRPr lang="en-US" sz="1600" dirty="0">
              <a:solidFill>
                <a:schemeClr val="tx2"/>
              </a:solidFill>
            </a:endParaRPr>
          </a:p>
          <a:p>
            <a:pPr marL="457200" indent="-457200">
              <a:buFont typeface="Wingdings" pitchFamily="2" charset="2"/>
              <a:buChar char="v"/>
              <a:defRPr/>
            </a:pPr>
            <a:r>
              <a:rPr lang="en-US" sz="1600" b="1" dirty="0">
                <a:solidFill>
                  <a:schemeClr val="tx2"/>
                </a:solidFill>
              </a:rPr>
              <a:t>Number Object</a:t>
            </a:r>
            <a:r>
              <a:rPr lang="en-US" sz="1600" dirty="0">
                <a:solidFill>
                  <a:schemeClr val="tx2"/>
                </a:solidFill>
              </a:rPr>
              <a:t/>
            </a:r>
            <a:br>
              <a:rPr lang="en-US" sz="1600" dirty="0">
                <a:solidFill>
                  <a:schemeClr val="tx2"/>
                </a:solidFill>
              </a:rPr>
            </a:br>
            <a:r>
              <a:rPr lang="en-US" sz="1600" dirty="0">
                <a:solidFill>
                  <a:schemeClr val="tx2"/>
                </a:solidFill>
              </a:rPr>
              <a:t>The Number object is used to explicitly tell the interpreter that you want to create a new </a:t>
            </a:r>
            <a:r>
              <a:rPr lang="en-US" sz="1600" dirty="0" err="1">
                <a:solidFill>
                  <a:schemeClr val="tx2"/>
                </a:solidFill>
              </a:rPr>
              <a:t>nunber</a:t>
            </a:r>
            <a:r>
              <a:rPr lang="en-US" sz="1600" dirty="0">
                <a:solidFill>
                  <a:schemeClr val="tx2"/>
                </a:solidFill>
              </a:rPr>
              <a:t> object.</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Ex: let </a:t>
            </a:r>
            <a:r>
              <a:rPr lang="en-US" sz="1600" dirty="0" err="1">
                <a:solidFill>
                  <a:schemeClr val="tx2"/>
                </a:solidFill>
                <a:latin typeface="Courier New" panose="02070309020205020404" pitchFamily="49" charset="0"/>
                <a:cs typeface="Courier New" panose="02070309020205020404" pitchFamily="49" charset="0"/>
              </a:rPr>
              <a:t>yearsTeaching</a:t>
            </a:r>
            <a:r>
              <a:rPr lang="en-US" sz="1600" dirty="0">
                <a:solidFill>
                  <a:schemeClr val="tx2"/>
                </a:solidFill>
                <a:latin typeface="Courier New" panose="02070309020205020404" pitchFamily="49" charset="0"/>
                <a:cs typeface="Courier New" panose="02070309020205020404" pitchFamily="49" charset="0"/>
              </a:rPr>
              <a:t> = new Number(14); </a:t>
            </a:r>
            <a:br>
              <a:rPr lang="en-US" sz="1600" dirty="0">
                <a:solidFill>
                  <a:schemeClr val="tx2"/>
                </a:solidFill>
                <a:latin typeface="Courier New" panose="02070309020205020404" pitchFamily="49" charset="0"/>
                <a:cs typeface="Courier New" panose="02070309020205020404" pitchFamily="49" charset="0"/>
              </a:rPr>
            </a:b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Working with numbers and math</a:t>
            </a:r>
          </a:p>
        </p:txBody>
      </p:sp>
    </p:spTree>
    <p:extLst>
      <p:ext uri="{BB962C8B-B14F-4D97-AF65-F5344CB8AC3E}">
        <p14:creationId xmlns:p14="http://schemas.microsoft.com/office/powerpoint/2010/main" val="3446099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The Math object allows you to perform mathematical tasks such as finding the square root of a number, creating a random number, rounding numbers up or down, and more.</a:t>
            </a:r>
          </a:p>
          <a:p>
            <a:pPr>
              <a:defRPr/>
            </a:pPr>
            <a:endParaRPr lang="en-US" sz="1600" dirty="0">
              <a:solidFill>
                <a:schemeClr val="tx2"/>
              </a:solidFill>
            </a:endParaRPr>
          </a:p>
          <a:p>
            <a:pPr>
              <a:defRPr/>
            </a:pPr>
            <a:r>
              <a:rPr lang="en-US" sz="1600" b="1" dirty="0">
                <a:solidFill>
                  <a:schemeClr val="tx2"/>
                </a:solidFill>
              </a:rPr>
              <a:t>Common Properties</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PI</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b="1" dirty="0">
                <a:solidFill>
                  <a:schemeClr val="tx2"/>
                </a:solidFill>
                <a:cs typeface="Courier New" panose="02070309020205020404" pitchFamily="49" charset="0"/>
              </a:rPr>
              <a:t>Common Methods</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abs(x)</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ceil(x)</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floor(x)</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max(</a:t>
            </a:r>
            <a:r>
              <a:rPr lang="en-US" sz="1600" dirty="0" err="1">
                <a:solidFill>
                  <a:schemeClr val="tx2"/>
                </a:solidFill>
                <a:latin typeface="Courier New" panose="02070309020205020404" pitchFamily="49" charset="0"/>
                <a:cs typeface="Courier New" panose="02070309020205020404" pitchFamily="49" charset="0"/>
              </a:rPr>
              <a:t>x,y,z</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min(</a:t>
            </a:r>
            <a:r>
              <a:rPr lang="en-US" sz="1600" dirty="0" err="1">
                <a:solidFill>
                  <a:schemeClr val="tx2"/>
                </a:solidFill>
                <a:latin typeface="Courier New" panose="02070309020205020404" pitchFamily="49" charset="0"/>
                <a:cs typeface="Courier New" panose="02070309020205020404" pitchFamily="49" charset="0"/>
              </a:rPr>
              <a:t>x,y,z</a:t>
            </a:r>
            <a:r>
              <a:rPr lang="en-US" sz="16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Working with numbers and math</a:t>
            </a:r>
          </a:p>
        </p:txBody>
      </p:sp>
      <p:sp>
        <p:nvSpPr>
          <p:cNvPr id="6" name="Text Placeholder 6"/>
          <p:cNvSpPr>
            <a:spLocks noGrp="1"/>
          </p:cNvSpPr>
          <p:nvPr>
            <p:ph type="body" sz="quarter" idx="14"/>
          </p:nvPr>
        </p:nvSpPr>
        <p:spPr>
          <a:xfrm>
            <a:off x="3426032" y="4132504"/>
            <a:ext cx="2232248" cy="2087662"/>
          </a:xfrm>
        </p:spPr>
        <p:txBody>
          <a:bodyPr>
            <a:noAutofit/>
          </a:bodyPr>
          <a:lstStyle/>
          <a:p>
            <a:pPr marL="457200" indent="-457200">
              <a:buFont typeface="Wingdings" panose="05000000000000000000" pitchFamily="2" charset="2"/>
              <a:buChar char="v"/>
              <a:tabLst>
                <a:tab pos="347663" algn="l"/>
              </a:tabLst>
              <a:defRPr/>
            </a:pPr>
            <a:r>
              <a:rPr lang="en-US" sz="1600" dirty="0">
                <a:solidFill>
                  <a:schemeClr val="tx2"/>
                </a:solidFill>
                <a:latin typeface="Courier New" panose="02070309020205020404" pitchFamily="49" charset="0"/>
                <a:cs typeface="Courier New" panose="02070309020205020404" pitchFamily="49" charset="0"/>
              </a:rPr>
              <a:t>pow(</a:t>
            </a:r>
            <a:r>
              <a:rPr lang="en-US" sz="1600" dirty="0" err="1">
                <a:solidFill>
                  <a:schemeClr val="tx2"/>
                </a:solidFill>
                <a:latin typeface="Courier New" panose="02070309020205020404" pitchFamily="49" charset="0"/>
                <a:cs typeface="Courier New" panose="02070309020205020404" pitchFamily="49" charset="0"/>
              </a:rPr>
              <a:t>x,y</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tabLst>
                <a:tab pos="347663" algn="l"/>
              </a:tabLst>
              <a:defRPr/>
            </a:pPr>
            <a:r>
              <a:rPr lang="en-US" sz="1600" dirty="0">
                <a:solidFill>
                  <a:schemeClr val="tx2"/>
                </a:solidFill>
                <a:latin typeface="Courier New" panose="02070309020205020404" pitchFamily="49" charset="0"/>
                <a:cs typeface="Courier New" panose="02070309020205020404" pitchFamily="49" charset="0"/>
              </a:rPr>
              <a:t>random()</a:t>
            </a:r>
          </a:p>
          <a:p>
            <a:pPr marL="457200" indent="-457200">
              <a:buFont typeface="Wingdings" panose="05000000000000000000" pitchFamily="2" charset="2"/>
              <a:buChar char="v"/>
              <a:tabLst>
                <a:tab pos="347663" algn="l"/>
              </a:tabLst>
              <a:defRPr/>
            </a:pPr>
            <a:r>
              <a:rPr lang="en-US" sz="1600" dirty="0">
                <a:solidFill>
                  <a:schemeClr val="tx2"/>
                </a:solidFill>
                <a:latin typeface="Courier New" panose="02070309020205020404" pitchFamily="49" charset="0"/>
                <a:cs typeface="Courier New" panose="02070309020205020404" pitchFamily="49" charset="0"/>
              </a:rPr>
              <a:t>round(x)</a:t>
            </a:r>
          </a:p>
          <a:p>
            <a:pPr marL="457200" indent="-457200">
              <a:buFont typeface="Wingdings" panose="05000000000000000000" pitchFamily="2" charset="2"/>
              <a:buChar char="v"/>
              <a:tabLst>
                <a:tab pos="347663" algn="l"/>
              </a:tabLst>
              <a:defRPr/>
            </a:pPr>
            <a:r>
              <a:rPr lang="en-US" sz="1600" dirty="0" err="1">
                <a:solidFill>
                  <a:schemeClr val="tx2"/>
                </a:solidFill>
                <a:latin typeface="Courier New" panose="02070309020205020404" pitchFamily="49" charset="0"/>
                <a:cs typeface="Courier New" panose="02070309020205020404" pitchFamily="49" charset="0"/>
              </a:rPr>
              <a:t>sqrt</a:t>
            </a:r>
            <a:r>
              <a:rPr lang="en-US" sz="1600" dirty="0">
                <a:solidFill>
                  <a:schemeClr val="tx2"/>
                </a:solidFill>
                <a:latin typeface="Courier New" panose="02070309020205020404" pitchFamily="49" charset="0"/>
                <a:cs typeface="Courier New" panose="02070309020205020404" pitchFamily="49" charset="0"/>
              </a:rPr>
              <a:t>(x)</a:t>
            </a:r>
          </a:p>
        </p:txBody>
      </p:sp>
    </p:spTree>
    <p:extLst>
      <p:ext uri="{BB962C8B-B14F-4D97-AF65-F5344CB8AC3E}">
        <p14:creationId xmlns:p14="http://schemas.microsoft.com/office/powerpoint/2010/main" val="3564836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t>Returns PI (approximately 3.14).</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x = </a:t>
            </a:r>
            <a:r>
              <a:rPr lang="en-US" sz="1600" b="1" dirty="0" err="1">
                <a:latin typeface="Courier New" panose="02070309020205020404" pitchFamily="49" charset="0"/>
                <a:cs typeface="Courier New" panose="02070309020205020404" pitchFamily="49" charset="0"/>
              </a:rPr>
              <a:t>Math.PI</a:t>
            </a:r>
            <a:r>
              <a:rPr lang="en-US" sz="1600" dirty="0">
                <a:latin typeface="Courier New" panose="02070309020205020404" pitchFamily="49" charset="0"/>
                <a:cs typeface="Courier New" panose="02070309020205020404" pitchFamily="49" charset="0"/>
              </a:rPr>
              <a:t>; </a:t>
            </a:r>
          </a:p>
          <a:p>
            <a:pPr>
              <a:defRPr/>
            </a:pPr>
            <a:r>
              <a:rPr lang="en-US" sz="1600" dirty="0">
                <a:latin typeface="Courier New" panose="02070309020205020404" pitchFamily="49" charset="0"/>
                <a:cs typeface="Courier New" panose="02070309020205020404" pitchFamily="49" charset="0"/>
              </a:rPr>
              <a:t>console.log(x);</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Returns: </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3.141592653589793</a:t>
            </a:r>
          </a:p>
        </p:txBody>
      </p:sp>
      <p:sp>
        <p:nvSpPr>
          <p:cNvPr id="2" name="Text Placeholder 1"/>
          <p:cNvSpPr>
            <a:spLocks noGrp="1"/>
          </p:cNvSpPr>
          <p:nvPr>
            <p:ph type="body" sz="quarter" idx="11"/>
          </p:nvPr>
        </p:nvSpPr>
        <p:spPr/>
        <p:txBody>
          <a:bodyPr/>
          <a:lstStyle/>
          <a:p>
            <a:r>
              <a:rPr lang="en-US" dirty="0"/>
              <a:t>The PI property</a:t>
            </a:r>
          </a:p>
        </p:txBody>
      </p:sp>
    </p:spTree>
    <p:extLst>
      <p:ext uri="{BB962C8B-B14F-4D97-AF65-F5344CB8AC3E}">
        <p14:creationId xmlns:p14="http://schemas.microsoft.com/office/powerpoint/2010/main" val="3812239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t>Returns the absolute value of x.</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x = -10;</a:t>
            </a:r>
          </a:p>
          <a:p>
            <a:pPr>
              <a:defRPr/>
            </a:pPr>
            <a:r>
              <a:rPr lang="en-US" sz="1600" dirty="0">
                <a:latin typeface="Courier New" panose="02070309020205020404" pitchFamily="49" charset="0"/>
                <a:cs typeface="Courier New" panose="02070309020205020404" pitchFamily="49" charset="0"/>
              </a:rPr>
              <a:t>console.log(</a:t>
            </a:r>
            <a:r>
              <a:rPr lang="en-US" sz="1600" b="1" dirty="0" err="1">
                <a:latin typeface="Courier New" panose="02070309020205020404" pitchFamily="49" charset="0"/>
                <a:cs typeface="Courier New" panose="02070309020205020404" pitchFamily="49" charset="0"/>
              </a:rPr>
              <a:t>Math.abs</a:t>
            </a:r>
            <a:r>
              <a:rPr lang="en-US" sz="1600" b="1" dirty="0">
                <a:latin typeface="Courier New" panose="02070309020205020404" pitchFamily="49" charset="0"/>
                <a:cs typeface="Courier New" panose="02070309020205020404" pitchFamily="49" charset="0"/>
              </a:rPr>
              <a:t>(x)</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Returns: </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10</a:t>
            </a:r>
          </a:p>
        </p:txBody>
      </p:sp>
      <p:sp>
        <p:nvSpPr>
          <p:cNvPr id="2" name="Text Placeholder 1"/>
          <p:cNvSpPr>
            <a:spLocks noGrp="1"/>
          </p:cNvSpPr>
          <p:nvPr>
            <p:ph type="body" sz="quarter" idx="11"/>
          </p:nvPr>
        </p:nvSpPr>
        <p:spPr/>
        <p:txBody>
          <a:bodyPr/>
          <a:lstStyle/>
          <a:p>
            <a:r>
              <a:rPr lang="en-US" dirty="0"/>
              <a:t>The abs(x) method</a:t>
            </a:r>
          </a:p>
        </p:txBody>
      </p:sp>
    </p:spTree>
    <p:extLst>
      <p:ext uri="{BB962C8B-B14F-4D97-AF65-F5344CB8AC3E}">
        <p14:creationId xmlns:p14="http://schemas.microsoft.com/office/powerpoint/2010/main" val="3053731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x, rounded upwards to the nearest integer.</a:t>
            </a:r>
          </a:p>
          <a:p>
            <a:pPr>
              <a:defRPr/>
            </a:pPr>
            <a:endParaRPr lang="en-US" sz="1600" dirty="0">
              <a:solidFill>
                <a:schemeClr val="tx2"/>
              </a:solidFill>
            </a:endParaRPr>
          </a:p>
          <a:p>
            <a:pPr>
              <a:defRPr/>
            </a:pPr>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x = .6434;</a:t>
            </a: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b="1" dirty="0" err="1">
                <a:solidFill>
                  <a:schemeClr val="tx2"/>
                </a:solidFill>
                <a:latin typeface="Courier New" panose="02070309020205020404" pitchFamily="49" charset="0"/>
                <a:cs typeface="Courier New" panose="02070309020205020404" pitchFamily="49" charset="0"/>
              </a:rPr>
              <a:t>Math.ceil</a:t>
            </a:r>
            <a:r>
              <a:rPr lang="en-US" sz="1600" b="1" dirty="0">
                <a:solidFill>
                  <a:schemeClr val="tx2"/>
                </a:solidFill>
                <a:latin typeface="Courier New" panose="02070309020205020404" pitchFamily="49" charset="0"/>
                <a:cs typeface="Courier New" panose="02070309020205020404" pitchFamily="49" charset="0"/>
              </a:rPr>
              <a:t>(x)</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1</a:t>
            </a:r>
          </a:p>
        </p:txBody>
      </p:sp>
      <p:sp>
        <p:nvSpPr>
          <p:cNvPr id="2" name="Text Placeholder 1"/>
          <p:cNvSpPr>
            <a:spLocks noGrp="1"/>
          </p:cNvSpPr>
          <p:nvPr>
            <p:ph type="body" sz="quarter" idx="11"/>
          </p:nvPr>
        </p:nvSpPr>
        <p:spPr/>
        <p:txBody>
          <a:bodyPr/>
          <a:lstStyle/>
          <a:p>
            <a:r>
              <a:rPr lang="en-US" dirty="0"/>
              <a:t>The ceil(x) method</a:t>
            </a:r>
          </a:p>
        </p:txBody>
      </p:sp>
    </p:spTree>
    <p:extLst>
      <p:ext uri="{BB962C8B-B14F-4D97-AF65-F5344CB8AC3E}">
        <p14:creationId xmlns:p14="http://schemas.microsoft.com/office/powerpoint/2010/main" val="2890962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x, rounded downwards to the nearest integer.</a:t>
            </a:r>
          </a:p>
          <a:p>
            <a:pPr>
              <a:defRPr/>
            </a:pPr>
            <a:endParaRPr lang="en-US" sz="1600" dirty="0">
              <a:solidFill>
                <a:schemeClr val="tx2"/>
              </a:solidFill>
            </a:endParaRPr>
          </a:p>
          <a:p>
            <a:pPr>
              <a:defRPr/>
            </a:pPr>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x = .6434;</a:t>
            </a: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b="1" dirty="0" err="1">
                <a:solidFill>
                  <a:schemeClr val="tx2"/>
                </a:solidFill>
                <a:latin typeface="Courier New" panose="02070309020205020404" pitchFamily="49" charset="0"/>
                <a:cs typeface="Courier New" panose="02070309020205020404" pitchFamily="49" charset="0"/>
              </a:rPr>
              <a:t>Math.floor</a:t>
            </a:r>
            <a:r>
              <a:rPr lang="en-US" sz="1600" b="1" dirty="0">
                <a:solidFill>
                  <a:schemeClr val="tx2"/>
                </a:solidFill>
                <a:latin typeface="Courier New" panose="02070309020205020404" pitchFamily="49" charset="0"/>
                <a:cs typeface="Courier New" panose="02070309020205020404" pitchFamily="49" charset="0"/>
              </a:rPr>
              <a:t>(x)</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0</a:t>
            </a:r>
          </a:p>
        </p:txBody>
      </p:sp>
      <p:sp>
        <p:nvSpPr>
          <p:cNvPr id="2" name="Text Placeholder 1"/>
          <p:cNvSpPr>
            <a:spLocks noGrp="1"/>
          </p:cNvSpPr>
          <p:nvPr>
            <p:ph type="body" sz="quarter" idx="11"/>
          </p:nvPr>
        </p:nvSpPr>
        <p:spPr/>
        <p:txBody>
          <a:bodyPr/>
          <a:lstStyle/>
          <a:p>
            <a:r>
              <a:rPr lang="en-US" dirty="0"/>
              <a:t>The floor(x) method</a:t>
            </a:r>
          </a:p>
        </p:txBody>
      </p:sp>
    </p:spTree>
    <p:extLst>
      <p:ext uri="{BB962C8B-B14F-4D97-AF65-F5344CB8AC3E}">
        <p14:creationId xmlns:p14="http://schemas.microsoft.com/office/powerpoint/2010/main" val="354781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the number with the highest value.</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b="1" dirty="0" err="1">
                <a:solidFill>
                  <a:schemeClr val="tx2"/>
                </a:solidFill>
                <a:latin typeface="Courier New" panose="02070309020205020404" pitchFamily="49" charset="0"/>
                <a:cs typeface="Courier New" panose="02070309020205020404" pitchFamily="49" charset="0"/>
              </a:rPr>
              <a:t>Math.max</a:t>
            </a:r>
            <a:r>
              <a:rPr lang="en-US" sz="1600" b="1" dirty="0">
                <a:solidFill>
                  <a:schemeClr val="tx2"/>
                </a:solidFill>
                <a:latin typeface="Courier New" panose="02070309020205020404" pitchFamily="49" charset="0"/>
                <a:cs typeface="Courier New" panose="02070309020205020404" pitchFamily="49" charset="0"/>
              </a:rPr>
              <a:t>(10,20,30)</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30</a:t>
            </a:r>
          </a:p>
        </p:txBody>
      </p:sp>
      <p:sp>
        <p:nvSpPr>
          <p:cNvPr id="2" name="Text Placeholder 1"/>
          <p:cNvSpPr>
            <a:spLocks noGrp="1"/>
          </p:cNvSpPr>
          <p:nvPr>
            <p:ph type="body" sz="quarter" idx="11"/>
          </p:nvPr>
        </p:nvSpPr>
        <p:spPr/>
        <p:txBody>
          <a:bodyPr/>
          <a:lstStyle/>
          <a:p>
            <a:r>
              <a:rPr lang="en-US" dirty="0"/>
              <a:t>The max(</a:t>
            </a:r>
            <a:r>
              <a:rPr lang="en-US" dirty="0" err="1"/>
              <a:t>x,y,z</a:t>
            </a:r>
            <a:r>
              <a:rPr lang="en-US" dirty="0"/>
              <a:t>) method</a:t>
            </a:r>
          </a:p>
        </p:txBody>
      </p:sp>
    </p:spTree>
    <p:extLst>
      <p:ext uri="{BB962C8B-B14F-4D97-AF65-F5344CB8AC3E}">
        <p14:creationId xmlns:p14="http://schemas.microsoft.com/office/powerpoint/2010/main" val="2071594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the number with the lowest value.</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b="1" dirty="0" err="1">
                <a:solidFill>
                  <a:schemeClr val="tx2"/>
                </a:solidFill>
                <a:latin typeface="Courier New" panose="02070309020205020404" pitchFamily="49" charset="0"/>
                <a:cs typeface="Courier New" panose="02070309020205020404" pitchFamily="49" charset="0"/>
              </a:rPr>
              <a:t>Math.min</a:t>
            </a:r>
            <a:r>
              <a:rPr lang="en-US" sz="1600" b="1" dirty="0">
                <a:solidFill>
                  <a:schemeClr val="tx2"/>
                </a:solidFill>
                <a:latin typeface="Courier New" panose="02070309020205020404" pitchFamily="49" charset="0"/>
                <a:cs typeface="Courier New" panose="02070309020205020404" pitchFamily="49" charset="0"/>
              </a:rPr>
              <a:t>(10,20,30)</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10</a:t>
            </a:r>
          </a:p>
        </p:txBody>
      </p:sp>
      <p:sp>
        <p:nvSpPr>
          <p:cNvPr id="2" name="Text Placeholder 1"/>
          <p:cNvSpPr>
            <a:spLocks noGrp="1"/>
          </p:cNvSpPr>
          <p:nvPr>
            <p:ph type="body" sz="quarter" idx="11"/>
          </p:nvPr>
        </p:nvSpPr>
        <p:spPr/>
        <p:txBody>
          <a:bodyPr/>
          <a:lstStyle/>
          <a:p>
            <a:r>
              <a:rPr lang="en-US" dirty="0"/>
              <a:t>The min(</a:t>
            </a:r>
            <a:r>
              <a:rPr lang="en-US" dirty="0" err="1"/>
              <a:t>x,y,z</a:t>
            </a:r>
            <a:r>
              <a:rPr lang="en-US" dirty="0"/>
              <a:t>) method</a:t>
            </a:r>
          </a:p>
        </p:txBody>
      </p:sp>
    </p:spTree>
    <p:extLst>
      <p:ext uri="{BB962C8B-B14F-4D97-AF65-F5344CB8AC3E}">
        <p14:creationId xmlns:p14="http://schemas.microsoft.com/office/powerpoint/2010/main" val="26811001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the value of x to the power of y.</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b="1" dirty="0" err="1">
                <a:solidFill>
                  <a:schemeClr val="tx2"/>
                </a:solidFill>
                <a:latin typeface="Courier New" panose="02070309020205020404" pitchFamily="49" charset="0"/>
                <a:cs typeface="Courier New" panose="02070309020205020404" pitchFamily="49" charset="0"/>
              </a:rPr>
              <a:t>Math.pow</a:t>
            </a:r>
            <a:r>
              <a:rPr lang="en-US" sz="1600" b="1" dirty="0">
                <a:solidFill>
                  <a:schemeClr val="tx2"/>
                </a:solidFill>
                <a:latin typeface="Courier New" panose="02070309020205020404" pitchFamily="49" charset="0"/>
                <a:cs typeface="Courier New" panose="02070309020205020404" pitchFamily="49" charset="0"/>
              </a:rPr>
              <a:t>(4, 4)</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256</a:t>
            </a:r>
          </a:p>
        </p:txBody>
      </p:sp>
      <p:sp>
        <p:nvSpPr>
          <p:cNvPr id="2" name="Text Placeholder 1"/>
          <p:cNvSpPr>
            <a:spLocks noGrp="1"/>
          </p:cNvSpPr>
          <p:nvPr>
            <p:ph type="body" sz="quarter" idx="11"/>
          </p:nvPr>
        </p:nvSpPr>
        <p:spPr/>
        <p:txBody>
          <a:bodyPr/>
          <a:lstStyle/>
          <a:p>
            <a:r>
              <a:rPr lang="en-US" dirty="0"/>
              <a:t>The pow(</a:t>
            </a:r>
            <a:r>
              <a:rPr lang="en-US" dirty="0" err="1"/>
              <a:t>x,y</a:t>
            </a:r>
            <a:r>
              <a:rPr lang="en-US" dirty="0"/>
              <a:t>) method</a:t>
            </a:r>
          </a:p>
        </p:txBody>
      </p:sp>
    </p:spTree>
    <p:extLst>
      <p:ext uri="{BB962C8B-B14F-4D97-AF65-F5344CB8AC3E}">
        <p14:creationId xmlns:p14="http://schemas.microsoft.com/office/powerpoint/2010/main" val="6127617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a random number between </a:t>
            </a:r>
            <a:r>
              <a:rPr lang="en-US" sz="1600" dirty="0" smtClean="0">
                <a:solidFill>
                  <a:schemeClr val="tx2"/>
                </a:solidFill>
              </a:rPr>
              <a:t>0 (inclusive) and 1 </a:t>
            </a:r>
            <a:r>
              <a:rPr lang="en-US" sz="1600" smtClean="0">
                <a:solidFill>
                  <a:schemeClr val="tx2"/>
                </a:solidFill>
              </a:rPr>
              <a:t>(exclusive).</a:t>
            </a:r>
            <a:endParaRPr lang="en-US" sz="1600" dirty="0">
              <a:solidFill>
                <a:schemeClr val="tx2"/>
              </a:solidFill>
            </a:endParaRPr>
          </a:p>
          <a:p>
            <a:pPr>
              <a:defRPr/>
            </a:pPr>
            <a:endParaRPr lang="en-US" sz="1600" dirty="0">
              <a:solidFill>
                <a:schemeClr val="tx2"/>
              </a:solidFill>
            </a:endParaRPr>
          </a:p>
          <a:p>
            <a:pPr>
              <a:defRPr/>
            </a:pPr>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x = </a:t>
            </a:r>
            <a:r>
              <a:rPr lang="en-US" sz="1600" b="1" dirty="0" err="1">
                <a:solidFill>
                  <a:schemeClr val="tx2"/>
                </a:solidFill>
                <a:latin typeface="Courier New" panose="02070309020205020404" pitchFamily="49" charset="0"/>
                <a:cs typeface="Courier New" panose="02070309020205020404" pitchFamily="49" charset="0"/>
              </a:rPr>
              <a:t>Math.random</a:t>
            </a:r>
            <a:r>
              <a:rPr lang="en-US" sz="1600" b="1" dirty="0">
                <a:solidFill>
                  <a:schemeClr val="tx2"/>
                </a:solidFill>
                <a:latin typeface="Courier New" panose="02070309020205020404" pitchFamily="49" charset="0"/>
                <a:cs typeface="Courier New" panose="02070309020205020404" pitchFamily="49" charset="0"/>
              </a:rPr>
              <a:t>()</a:t>
            </a:r>
            <a:r>
              <a:rPr lang="en-US" sz="1600" dirty="0">
                <a:solidFill>
                  <a:schemeClr val="tx2"/>
                </a:solidFill>
                <a:latin typeface="Courier New" panose="02070309020205020404" pitchFamily="49" charset="0"/>
                <a:cs typeface="Courier New" panose="02070309020205020404" pitchFamily="49" charset="0"/>
              </a:rPr>
              <a:t>;</a:t>
            </a:r>
          </a:p>
          <a:p>
            <a:pPr>
              <a:defRPr/>
            </a:pPr>
            <a:r>
              <a:rPr lang="en-US" sz="1600" dirty="0">
                <a:solidFill>
                  <a:schemeClr val="tx2"/>
                </a:solidFill>
                <a:latin typeface="Courier New" panose="02070309020205020404" pitchFamily="49" charset="0"/>
                <a:cs typeface="Courier New" panose="02070309020205020404" pitchFamily="49" charset="0"/>
              </a:rPr>
              <a:t>console.log(x);</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Could return: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0.34342345454354523</a:t>
            </a:r>
          </a:p>
        </p:txBody>
      </p:sp>
      <p:sp>
        <p:nvSpPr>
          <p:cNvPr id="2" name="Text Placeholder 1"/>
          <p:cNvSpPr>
            <a:spLocks noGrp="1"/>
          </p:cNvSpPr>
          <p:nvPr>
            <p:ph type="body" sz="quarter" idx="11"/>
          </p:nvPr>
        </p:nvSpPr>
        <p:spPr/>
        <p:txBody>
          <a:bodyPr/>
          <a:lstStyle/>
          <a:p>
            <a:r>
              <a:rPr lang="en-US" dirty="0"/>
              <a:t>The random() method</a:t>
            </a:r>
          </a:p>
        </p:txBody>
      </p:sp>
    </p:spTree>
    <p:extLst>
      <p:ext uri="{BB962C8B-B14F-4D97-AF65-F5344CB8AC3E}">
        <p14:creationId xmlns:p14="http://schemas.microsoft.com/office/powerpoint/2010/main" val="420908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The string object supports 3 properties and several methods for manipulating strings, including:</a:t>
            </a:r>
          </a:p>
          <a:p>
            <a:pPr>
              <a:defRPr/>
            </a:pPr>
            <a:endParaRPr lang="en-US" sz="1600" dirty="0">
              <a:solidFill>
                <a:schemeClr val="tx2"/>
              </a:solidFill>
            </a:endParaRPr>
          </a:p>
          <a:p>
            <a:pPr>
              <a:defRPr/>
            </a:pPr>
            <a:r>
              <a:rPr lang="en-US" sz="1600" b="1" dirty="0">
                <a:solidFill>
                  <a:schemeClr val="tx2"/>
                </a:solidFill>
              </a:rPr>
              <a:t>Property</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length</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b="1" dirty="0">
                <a:solidFill>
                  <a:schemeClr val="tx2"/>
                </a:solidFill>
                <a:cs typeface="Courier New" panose="02070309020205020404" pitchFamily="49" charset="0"/>
              </a:rPr>
              <a:t>Methods</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charAt</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charCodeAt</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concat</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fromCharCode</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indexOf</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lastIndexOf</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match()</a:t>
            </a:r>
          </a:p>
        </p:txBody>
      </p:sp>
      <p:sp>
        <p:nvSpPr>
          <p:cNvPr id="2" name="Text Placeholder 1"/>
          <p:cNvSpPr>
            <a:spLocks noGrp="1"/>
          </p:cNvSpPr>
          <p:nvPr>
            <p:ph type="body" sz="quarter" idx="11"/>
          </p:nvPr>
        </p:nvSpPr>
        <p:spPr/>
        <p:txBody>
          <a:bodyPr/>
          <a:lstStyle/>
          <a:p>
            <a:r>
              <a:rPr lang="en-US" dirty="0"/>
              <a:t>Introduction to the String object and its members</a:t>
            </a:r>
          </a:p>
        </p:txBody>
      </p:sp>
      <p:sp>
        <p:nvSpPr>
          <p:cNvPr id="6" name="Text Placeholder 6"/>
          <p:cNvSpPr>
            <a:spLocks noGrp="1"/>
          </p:cNvSpPr>
          <p:nvPr>
            <p:ph type="body" sz="quarter" idx="14"/>
          </p:nvPr>
        </p:nvSpPr>
        <p:spPr>
          <a:xfrm>
            <a:off x="3428359" y="3820084"/>
            <a:ext cx="4837097" cy="2599004"/>
          </a:xfrm>
        </p:spPr>
        <p:txBody>
          <a:bodyPr>
            <a:noAutofit/>
          </a:bodyPr>
          <a:lstStyle/>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replace()</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search()</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slice(), </a:t>
            </a:r>
            <a:r>
              <a:rPr lang="en-US" sz="1600" dirty="0" err="1">
                <a:solidFill>
                  <a:schemeClr val="tx2"/>
                </a:solidFill>
                <a:latin typeface="Courier New" panose="02070309020205020404" pitchFamily="49" charset="0"/>
                <a:cs typeface="Courier New" panose="02070309020205020404" pitchFamily="49" charset="0"/>
              </a:rPr>
              <a:t>substr</a:t>
            </a:r>
            <a:r>
              <a:rPr lang="en-US" sz="1600" dirty="0">
                <a:solidFill>
                  <a:schemeClr val="tx2"/>
                </a:solidFill>
                <a:latin typeface="Courier New" panose="02070309020205020404" pitchFamily="49" charset="0"/>
                <a:cs typeface="Courier New" panose="02070309020205020404" pitchFamily="49" charset="0"/>
              </a:rPr>
              <a:t>(), and substring()</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split()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toLowerCase</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toUpperCase</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toString</a:t>
            </a:r>
            <a:r>
              <a:rPr lang="en-US" sz="1600" dirty="0">
                <a:solidFill>
                  <a:schemeClr val="tx2"/>
                </a:solidFill>
                <a:latin typeface="Courier New" panose="02070309020205020404" pitchFamily="49" charset="0"/>
                <a:cs typeface="Courier New" panose="02070309020205020404" pitchFamily="49" charset="0"/>
              </a:rPr>
              <a:t>()</a:t>
            </a:r>
          </a:p>
        </p:txBody>
      </p:sp>
      <p:sp>
        <p:nvSpPr>
          <p:cNvPr id="9" name="Text Placeholder 6"/>
          <p:cNvSpPr>
            <a:spLocks noGrp="1"/>
          </p:cNvSpPr>
          <p:nvPr>
            <p:ph type="body" sz="quarter" idx="14"/>
          </p:nvPr>
        </p:nvSpPr>
        <p:spPr>
          <a:xfrm>
            <a:off x="8663749" y="3818905"/>
            <a:ext cx="3142769" cy="2489845"/>
          </a:xfrm>
        </p:spPr>
        <p:txBody>
          <a:bodyPr>
            <a:noAutofit/>
          </a:bodyPr>
          <a:lstStyle/>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trim()</a:t>
            </a:r>
          </a:p>
        </p:txBody>
      </p:sp>
    </p:spTree>
    <p:extLst>
      <p:ext uri="{BB962C8B-B14F-4D97-AF65-F5344CB8AC3E}">
        <p14:creationId xmlns:p14="http://schemas.microsoft.com/office/powerpoint/2010/main" val="2948742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Rounds x to the nearest integer (up or down).</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b="1" dirty="0" err="1">
                <a:solidFill>
                  <a:schemeClr val="tx2"/>
                </a:solidFill>
                <a:latin typeface="Courier New" panose="02070309020205020404" pitchFamily="49" charset="0"/>
                <a:cs typeface="Courier New" panose="02070309020205020404" pitchFamily="49" charset="0"/>
              </a:rPr>
              <a:t>Math.round</a:t>
            </a:r>
            <a:r>
              <a:rPr lang="en-US" sz="1600" b="1" dirty="0">
                <a:solidFill>
                  <a:schemeClr val="tx2"/>
                </a:solidFill>
                <a:latin typeface="Courier New" panose="02070309020205020404" pitchFamily="49" charset="0"/>
                <a:cs typeface="Courier New" panose="02070309020205020404" pitchFamily="49" charset="0"/>
              </a:rPr>
              <a:t>(2.5)</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3</a:t>
            </a:r>
          </a:p>
        </p:txBody>
      </p:sp>
      <p:sp>
        <p:nvSpPr>
          <p:cNvPr id="2" name="Text Placeholder 1"/>
          <p:cNvSpPr>
            <a:spLocks noGrp="1"/>
          </p:cNvSpPr>
          <p:nvPr>
            <p:ph type="body" sz="quarter" idx="11"/>
          </p:nvPr>
        </p:nvSpPr>
        <p:spPr/>
        <p:txBody>
          <a:bodyPr/>
          <a:lstStyle/>
          <a:p>
            <a:r>
              <a:rPr lang="en-US" dirty="0"/>
              <a:t>The round(x) method</a:t>
            </a:r>
          </a:p>
        </p:txBody>
      </p:sp>
    </p:spTree>
    <p:extLst>
      <p:ext uri="{BB962C8B-B14F-4D97-AF65-F5344CB8AC3E}">
        <p14:creationId xmlns:p14="http://schemas.microsoft.com/office/powerpoint/2010/main" val="3216927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the square root of x.</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b="1" dirty="0" err="1">
                <a:solidFill>
                  <a:schemeClr val="tx2"/>
                </a:solidFill>
                <a:latin typeface="Courier New" panose="02070309020205020404" pitchFamily="49" charset="0"/>
                <a:cs typeface="Courier New" panose="02070309020205020404" pitchFamily="49" charset="0"/>
              </a:rPr>
              <a:t>Math.sqrt</a:t>
            </a:r>
            <a:r>
              <a:rPr lang="en-US" sz="1600" b="1" dirty="0">
                <a:solidFill>
                  <a:schemeClr val="tx2"/>
                </a:solidFill>
                <a:latin typeface="Courier New" panose="02070309020205020404" pitchFamily="49" charset="0"/>
                <a:cs typeface="Courier New" panose="02070309020205020404" pitchFamily="49" charset="0"/>
              </a:rPr>
              <a:t>(9)</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3</a:t>
            </a:r>
          </a:p>
        </p:txBody>
      </p:sp>
      <p:sp>
        <p:nvSpPr>
          <p:cNvPr id="2" name="Text Placeholder 1"/>
          <p:cNvSpPr>
            <a:spLocks noGrp="1"/>
          </p:cNvSpPr>
          <p:nvPr>
            <p:ph type="body" sz="quarter" idx="11"/>
          </p:nvPr>
        </p:nvSpPr>
        <p:spPr>
          <a:xfrm>
            <a:off x="335360" y="908720"/>
            <a:ext cx="9751615" cy="360040"/>
          </a:xfrm>
        </p:spPr>
        <p:txBody>
          <a:bodyPr/>
          <a:lstStyle/>
          <a:p>
            <a:r>
              <a:rPr lang="en-US" dirty="0"/>
              <a:t>The </a:t>
            </a:r>
            <a:r>
              <a:rPr lang="en-US" dirty="0" err="1"/>
              <a:t>sqrt</a:t>
            </a:r>
            <a:r>
              <a:rPr lang="en-US" dirty="0"/>
              <a:t>(x) method</a:t>
            </a:r>
          </a:p>
        </p:txBody>
      </p:sp>
    </p:spTree>
    <p:extLst>
      <p:ext uri="{BB962C8B-B14F-4D97-AF65-F5344CB8AC3E}">
        <p14:creationId xmlns:p14="http://schemas.microsoft.com/office/powerpoint/2010/main" val="2535653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65047" y="2633313"/>
            <a:ext cx="9261906" cy="1591375"/>
          </a:xfrm>
        </p:spPr>
        <p:txBody>
          <a:bodyPr/>
          <a:lstStyle/>
          <a:p>
            <a:pPr algn="ctr"/>
            <a:r>
              <a:rPr lang="en-US" dirty="0"/>
              <a:t>Lab 16</a:t>
            </a:r>
            <a:br>
              <a:rPr lang="en-US" dirty="0"/>
            </a:br>
            <a:r>
              <a:rPr lang="en-US" dirty="0"/>
              <a:t>The Pig Dice Game</a:t>
            </a:r>
          </a:p>
        </p:txBody>
      </p:sp>
    </p:spTree>
    <p:extLst>
      <p:ext uri="{BB962C8B-B14F-4D97-AF65-F5344CB8AC3E}">
        <p14:creationId xmlns:p14="http://schemas.microsoft.com/office/powerpoint/2010/main" val="4240470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a:t>Working with Dates</a:t>
            </a:r>
          </a:p>
        </p:txBody>
      </p:sp>
    </p:spTree>
    <p:extLst>
      <p:ext uri="{BB962C8B-B14F-4D97-AF65-F5344CB8AC3E}">
        <p14:creationId xmlns:p14="http://schemas.microsoft.com/office/powerpoint/2010/main" val="3004957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1524408" cy="4679950"/>
          </a:xfrm>
        </p:spPr>
        <p:txBody>
          <a:bodyPr>
            <a:noAutofit/>
          </a:bodyPr>
          <a:lstStyle/>
          <a:p>
            <a:r>
              <a:rPr lang="en-US" sz="1600" dirty="0">
                <a:solidFill>
                  <a:schemeClr val="tx2"/>
                </a:solidFill>
              </a:rPr>
              <a:t>The Date object is used to work with dates and times. Date objects are created with new Date(). There are four ways of instantiating a new date:</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 </a:t>
            </a:r>
            <a:r>
              <a:rPr lang="en-US" sz="1600" dirty="0">
                <a:solidFill>
                  <a:schemeClr val="tx2"/>
                </a:solidFill>
                <a:latin typeface="Courier New" panose="02070309020205020404" pitchFamily="49" charset="0"/>
                <a:cs typeface="Courier New" panose="02070309020205020404" pitchFamily="49" charset="0"/>
              </a:rPr>
              <a:t>d = new Date();</a:t>
            </a:r>
            <a:br>
              <a:rPr lang="en-US" sz="1600" dirty="0">
                <a:solidFill>
                  <a:schemeClr val="tx2"/>
                </a:solidFill>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r>
              <a:rPr lang="en-US" sz="1600" i="1" dirty="0">
                <a:solidFill>
                  <a:schemeClr val="tx2"/>
                </a:solidFill>
                <a:latin typeface="Courier New" panose="02070309020205020404" pitchFamily="49" charset="0"/>
                <a:cs typeface="Courier New" panose="02070309020205020404" pitchFamily="49" charset="0"/>
              </a:rPr>
              <a:t>milliseconds</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a:t>
            </a:r>
            <a:r>
              <a:rPr lang="en-US" sz="1600" dirty="0">
                <a:solidFill>
                  <a:schemeClr val="tx2"/>
                </a:solidFill>
                <a:latin typeface="Courier New" panose="02070309020205020404" pitchFamily="49" charset="0"/>
                <a:cs typeface="Courier New" panose="02070309020205020404" pitchFamily="49" charset="0"/>
              </a:rPr>
              <a:t>d = new Date(</a:t>
            </a:r>
            <a:r>
              <a:rPr lang="en-US" sz="1600" i="1" dirty="0" err="1">
                <a:solidFill>
                  <a:schemeClr val="tx2"/>
                </a:solidFill>
                <a:latin typeface="Courier New" panose="02070309020205020404" pitchFamily="49" charset="0"/>
                <a:cs typeface="Courier New" panose="02070309020205020404" pitchFamily="49" charset="0"/>
              </a:rPr>
              <a:t>dateString</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r>
              <a:rPr lang="en-US" sz="1600" i="1" dirty="0">
                <a:solidFill>
                  <a:schemeClr val="tx2"/>
                </a:solidFill>
                <a:latin typeface="Courier New" panose="02070309020205020404" pitchFamily="49" charset="0"/>
                <a:cs typeface="Courier New" panose="02070309020205020404" pitchFamily="49" charset="0"/>
              </a:rPr>
              <a:t>year</a:t>
            </a:r>
            <a:r>
              <a:rPr lang="en-US" sz="1600" dirty="0">
                <a:solidFill>
                  <a:schemeClr val="tx2"/>
                </a:solidFill>
                <a:latin typeface="Courier New" panose="02070309020205020404" pitchFamily="49" charset="0"/>
                <a:cs typeface="Courier New" panose="02070309020205020404" pitchFamily="49" charset="0"/>
              </a:rPr>
              <a:t>, </a:t>
            </a:r>
            <a:r>
              <a:rPr lang="en-US" sz="1600" i="1" dirty="0">
                <a:solidFill>
                  <a:schemeClr val="tx2"/>
                </a:solidFill>
                <a:latin typeface="Courier New" panose="02070309020205020404" pitchFamily="49" charset="0"/>
                <a:cs typeface="Courier New" panose="02070309020205020404" pitchFamily="49" charset="0"/>
              </a:rPr>
              <a:t>month</a:t>
            </a:r>
            <a:r>
              <a:rPr lang="en-US" sz="1600" dirty="0">
                <a:solidFill>
                  <a:schemeClr val="tx2"/>
                </a:solidFill>
                <a:latin typeface="Courier New" panose="02070309020205020404" pitchFamily="49" charset="0"/>
                <a:cs typeface="Courier New" panose="02070309020205020404" pitchFamily="49" charset="0"/>
              </a:rPr>
              <a:t>, </a:t>
            </a:r>
            <a:r>
              <a:rPr lang="en-US" sz="1600" i="1" dirty="0">
                <a:solidFill>
                  <a:schemeClr val="tx2"/>
                </a:solidFill>
                <a:latin typeface="Courier New" panose="02070309020205020404" pitchFamily="49" charset="0"/>
                <a:cs typeface="Courier New" panose="02070309020205020404" pitchFamily="49" charset="0"/>
              </a:rPr>
              <a:t>day</a:t>
            </a:r>
            <a:r>
              <a:rPr lang="en-US" sz="1600" dirty="0">
                <a:solidFill>
                  <a:schemeClr val="tx2"/>
                </a:solidFill>
                <a:latin typeface="Courier New" panose="02070309020205020404" pitchFamily="49" charset="0"/>
                <a:cs typeface="Courier New" panose="02070309020205020404" pitchFamily="49" charset="0"/>
              </a:rPr>
              <a:t>, </a:t>
            </a:r>
            <a:r>
              <a:rPr lang="en-US" sz="1600" i="1" dirty="0">
                <a:solidFill>
                  <a:schemeClr val="tx2"/>
                </a:solidFill>
                <a:latin typeface="Courier New" panose="02070309020205020404" pitchFamily="49" charset="0"/>
                <a:cs typeface="Courier New" panose="02070309020205020404" pitchFamily="49" charset="0"/>
              </a:rPr>
              <a:t>hours</a:t>
            </a:r>
            <a:r>
              <a:rPr lang="en-US" sz="1600" dirty="0">
                <a:solidFill>
                  <a:schemeClr val="tx2"/>
                </a:solidFill>
                <a:latin typeface="Courier New" panose="02070309020205020404" pitchFamily="49" charset="0"/>
                <a:cs typeface="Courier New" panose="02070309020205020404" pitchFamily="49" charset="0"/>
              </a:rPr>
              <a:t>, </a:t>
            </a:r>
            <a:r>
              <a:rPr lang="en-US" sz="1600" i="1" dirty="0">
                <a:solidFill>
                  <a:schemeClr val="tx2"/>
                </a:solidFill>
                <a:latin typeface="Courier New" panose="02070309020205020404" pitchFamily="49" charset="0"/>
                <a:cs typeface="Courier New" panose="02070309020205020404" pitchFamily="49" charset="0"/>
              </a:rPr>
              <a:t>minutes</a:t>
            </a:r>
            <a:r>
              <a:rPr lang="en-US" sz="1600" dirty="0">
                <a:solidFill>
                  <a:schemeClr val="tx2"/>
                </a:solidFill>
                <a:latin typeface="Courier New" panose="02070309020205020404" pitchFamily="49" charset="0"/>
                <a:cs typeface="Courier New" panose="02070309020205020404" pitchFamily="49" charset="0"/>
              </a:rPr>
              <a:t>, </a:t>
            </a:r>
            <a:r>
              <a:rPr lang="en-US" sz="1600" i="1" dirty="0">
                <a:solidFill>
                  <a:schemeClr val="tx2"/>
                </a:solidFill>
                <a:latin typeface="Courier New" panose="02070309020205020404" pitchFamily="49" charset="0"/>
                <a:cs typeface="Courier New" panose="02070309020205020404" pitchFamily="49" charset="0"/>
              </a:rPr>
              <a:t>seconds</a:t>
            </a:r>
            <a:r>
              <a:rPr lang="en-US" sz="1600" dirty="0">
                <a:solidFill>
                  <a:schemeClr val="tx2"/>
                </a:solidFill>
                <a:latin typeface="Courier New" panose="02070309020205020404" pitchFamily="49" charset="0"/>
                <a:cs typeface="Courier New" panose="02070309020205020404" pitchFamily="49" charset="0"/>
              </a:rPr>
              <a:t>, </a:t>
            </a:r>
            <a:r>
              <a:rPr lang="en-US" sz="1600" i="1" dirty="0">
                <a:solidFill>
                  <a:schemeClr val="tx2"/>
                </a:solidFill>
                <a:latin typeface="Courier New" panose="02070309020205020404" pitchFamily="49" charset="0"/>
                <a:cs typeface="Courier New" panose="02070309020205020404" pitchFamily="49" charset="0"/>
              </a:rPr>
              <a:t>milliseconds</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b="1" dirty="0">
                <a:solidFill>
                  <a:schemeClr val="tx2"/>
                </a:solidFill>
                <a:cs typeface="Courier New" panose="02070309020205020404" pitchFamily="49" charset="0"/>
              </a:rPr>
              <a:t>Common Methods</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getDate</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getDay</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getFullYear</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getHours</a:t>
            </a:r>
            <a:r>
              <a:rPr lang="en-US" sz="16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How to work with the Date object</a:t>
            </a:r>
          </a:p>
        </p:txBody>
      </p:sp>
      <p:sp>
        <p:nvSpPr>
          <p:cNvPr id="6" name="Text Placeholder 6"/>
          <p:cNvSpPr>
            <a:spLocks noGrp="1"/>
          </p:cNvSpPr>
          <p:nvPr>
            <p:ph type="body" sz="quarter" idx="14"/>
          </p:nvPr>
        </p:nvSpPr>
        <p:spPr>
          <a:xfrm>
            <a:off x="3252296" y="4776394"/>
            <a:ext cx="2773600" cy="1779092"/>
          </a:xfrm>
        </p:spPr>
        <p:txBody>
          <a:bodyPr>
            <a:noAutofit/>
          </a:bodyPr>
          <a:lstStyle/>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getMilliseconds</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getMinutes</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getMonth</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getSeconds</a:t>
            </a:r>
            <a:r>
              <a:rPr lang="en-US" sz="1600" dirty="0">
                <a:solidFill>
                  <a:schemeClr val="tx2"/>
                </a:solidFill>
                <a:latin typeface="Courier New" panose="02070309020205020404" pitchFamily="49" charset="0"/>
                <a:cs typeface="Courier New" panose="02070309020205020404" pitchFamily="49" charset="0"/>
              </a:rPr>
              <a:t>()</a:t>
            </a:r>
          </a:p>
        </p:txBody>
      </p:sp>
      <p:sp>
        <p:nvSpPr>
          <p:cNvPr id="8" name="Text Placeholder 6"/>
          <p:cNvSpPr>
            <a:spLocks noGrp="1"/>
          </p:cNvSpPr>
          <p:nvPr>
            <p:ph type="body" sz="quarter" idx="14"/>
          </p:nvPr>
        </p:nvSpPr>
        <p:spPr>
          <a:xfrm>
            <a:off x="6568880" y="4776394"/>
            <a:ext cx="2495872" cy="1779092"/>
          </a:xfrm>
        </p:spPr>
        <p:txBody>
          <a:bodyPr>
            <a:noAutofit/>
          </a:bodyPr>
          <a:lstStyle/>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toDateString</a:t>
            </a:r>
            <a:endParaRPr lang="en-US" sz="1600" dirty="0">
              <a:solidFill>
                <a:schemeClr val="tx2"/>
              </a:solidFill>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toString</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toTimeString</a:t>
            </a:r>
            <a:r>
              <a:rPr lang="en-US" sz="1600" dirty="0">
                <a:solidFill>
                  <a:schemeClr val="tx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412520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Returns the day of the month (from 1-31).</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 </a:t>
            </a:r>
            <a:r>
              <a:rPr lang="en-US" sz="1600" dirty="0">
                <a:solidFill>
                  <a:schemeClr val="tx2"/>
                </a:solidFill>
                <a:latin typeface="Courier New" panose="02070309020205020404" pitchFamily="49" charset="0"/>
                <a:cs typeface="Courier New" panose="02070309020205020404" pitchFamily="49" charset="0"/>
              </a:rPr>
              <a:t>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d.getDate</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day within the current month):</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24</a:t>
            </a: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getDate</a:t>
            </a:r>
            <a:r>
              <a:rPr lang="en-US" dirty="0"/>
              <a:t>() method</a:t>
            </a:r>
          </a:p>
        </p:txBody>
      </p:sp>
    </p:spTree>
    <p:extLst>
      <p:ext uri="{BB962C8B-B14F-4D97-AF65-F5344CB8AC3E}">
        <p14:creationId xmlns:p14="http://schemas.microsoft.com/office/powerpoint/2010/main" val="488795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Returns the day of the week (from 0-6).</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d.getDay</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day within the week):</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2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0 = Sunday</a:t>
            </a:r>
          </a:p>
          <a:p>
            <a:pPr>
              <a:defRPr/>
            </a:pPr>
            <a:r>
              <a:rPr lang="en-US" sz="1600" dirty="0">
                <a:solidFill>
                  <a:schemeClr val="tx2"/>
                </a:solidFill>
                <a:cs typeface="Courier New" panose="02070309020205020404" pitchFamily="49" charset="0"/>
              </a:rPr>
              <a:t>1 = Monday</a:t>
            </a:r>
          </a:p>
          <a:p>
            <a:pPr>
              <a:defRPr/>
            </a:pPr>
            <a:r>
              <a:rPr lang="en-US" sz="1600" dirty="0">
                <a:solidFill>
                  <a:schemeClr val="tx2"/>
                </a:solidFill>
                <a:cs typeface="Courier New" panose="02070309020205020404" pitchFamily="49" charset="0"/>
              </a:rPr>
              <a:t>2 = Tuesday</a:t>
            </a:r>
          </a:p>
          <a:p>
            <a:pPr>
              <a:defRPr/>
            </a:pPr>
            <a:r>
              <a:rPr lang="en-US" sz="1600" dirty="0">
                <a:solidFill>
                  <a:schemeClr val="tx2"/>
                </a:solidFill>
                <a:cs typeface="Courier New" panose="02070309020205020404" pitchFamily="49" charset="0"/>
              </a:rPr>
              <a:t>3 = Wednesday</a:t>
            </a:r>
          </a:p>
          <a:p>
            <a:pPr>
              <a:defRPr/>
            </a:pPr>
            <a:r>
              <a:rPr lang="en-US" sz="1600" dirty="0">
                <a:solidFill>
                  <a:schemeClr val="tx2"/>
                </a:solidFill>
                <a:cs typeface="Courier New" panose="02070309020205020404" pitchFamily="49" charset="0"/>
              </a:rPr>
              <a:t>...</a:t>
            </a:r>
          </a:p>
          <a:p>
            <a:pPr>
              <a:defRPr/>
            </a:pPr>
            <a:endParaRPr lang="en-US" sz="1600" b="1" dirty="0">
              <a:solidFill>
                <a:schemeClr val="tx2"/>
              </a:solidFill>
              <a:cs typeface="Courier New" panose="02070309020205020404" pitchFamily="49" charset="0"/>
            </a:endParaRPr>
          </a:p>
          <a:p>
            <a:pPr>
              <a:defRPr/>
            </a:pP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getDay</a:t>
            </a:r>
            <a:r>
              <a:rPr lang="en-US" dirty="0"/>
              <a:t>() method</a:t>
            </a:r>
          </a:p>
        </p:txBody>
      </p:sp>
    </p:spTree>
    <p:extLst>
      <p:ext uri="{BB962C8B-B14F-4D97-AF65-F5344CB8AC3E}">
        <p14:creationId xmlns:p14="http://schemas.microsoft.com/office/powerpoint/2010/main" val="32080893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Returns the year (four digits).</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d.getFullYear</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year):</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2015</a:t>
            </a:r>
            <a:endParaRPr lang="en-US" sz="1600" b="1" dirty="0">
              <a:solidFill>
                <a:schemeClr val="tx2"/>
              </a:solidFill>
              <a:cs typeface="Courier New" panose="02070309020205020404" pitchFamily="49" charset="0"/>
            </a:endParaRPr>
          </a:p>
          <a:p>
            <a:pPr>
              <a:defRPr/>
            </a:pP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getFullYear</a:t>
            </a:r>
            <a:r>
              <a:rPr lang="en-US" dirty="0"/>
              <a:t>() method</a:t>
            </a:r>
          </a:p>
        </p:txBody>
      </p:sp>
    </p:spTree>
    <p:extLst>
      <p:ext uri="{BB962C8B-B14F-4D97-AF65-F5344CB8AC3E}">
        <p14:creationId xmlns:p14="http://schemas.microsoft.com/office/powerpoint/2010/main" val="31884079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Returns the hour (from 0-23).</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d.getHours</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hour):</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15</a:t>
            </a:r>
            <a:endParaRPr lang="en-US" sz="1600" b="1" dirty="0">
              <a:solidFill>
                <a:schemeClr val="tx2"/>
              </a:solidFill>
              <a:cs typeface="Courier New" panose="02070309020205020404" pitchFamily="49" charset="0"/>
            </a:endParaRPr>
          </a:p>
          <a:p>
            <a:pPr>
              <a:defRPr/>
            </a:pP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getHours</a:t>
            </a:r>
            <a:r>
              <a:rPr lang="en-US" dirty="0"/>
              <a:t>() method</a:t>
            </a:r>
          </a:p>
        </p:txBody>
      </p:sp>
    </p:spTree>
    <p:extLst>
      <p:ext uri="{BB962C8B-B14F-4D97-AF65-F5344CB8AC3E}">
        <p14:creationId xmlns:p14="http://schemas.microsoft.com/office/powerpoint/2010/main" val="27694224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Returns the milliseconds (from 0-999).</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d.getMilliseconds</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second):</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965</a:t>
            </a:r>
            <a:endParaRPr lang="en-US" sz="1600" b="1" dirty="0">
              <a:solidFill>
                <a:schemeClr val="tx2"/>
              </a:solidFill>
              <a:cs typeface="Courier New" panose="02070309020205020404" pitchFamily="49" charset="0"/>
            </a:endParaRPr>
          </a:p>
          <a:p>
            <a:pPr>
              <a:defRPr/>
            </a:pP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getMilliseconds</a:t>
            </a:r>
            <a:r>
              <a:rPr lang="en-US" dirty="0"/>
              <a:t>() method</a:t>
            </a:r>
          </a:p>
        </p:txBody>
      </p:sp>
    </p:spTree>
    <p:extLst>
      <p:ext uri="{BB962C8B-B14F-4D97-AF65-F5344CB8AC3E}">
        <p14:creationId xmlns:p14="http://schemas.microsoft.com/office/powerpoint/2010/main" val="2259709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t>The </a:t>
            </a:r>
            <a:r>
              <a:rPr lang="en-US" sz="1600" b="1" dirty="0"/>
              <a:t>length</a:t>
            </a:r>
            <a:r>
              <a:rPr lang="en-US" sz="1600" dirty="0"/>
              <a:t> property is used to find the length of a string:</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car = 'Chevy';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car.</a:t>
            </a:r>
            <a:r>
              <a:rPr lang="en-US" sz="1600" b="1" dirty="0" err="1">
                <a:latin typeface="Courier New" panose="02070309020205020404" pitchFamily="49" charset="0"/>
                <a:cs typeface="Courier New" panose="02070309020205020404" pitchFamily="49" charset="0"/>
              </a:rPr>
              <a:t>length</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Returns: </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5</a:t>
            </a:r>
          </a:p>
        </p:txBody>
      </p:sp>
      <p:sp>
        <p:nvSpPr>
          <p:cNvPr id="2" name="Text Placeholder 1"/>
          <p:cNvSpPr>
            <a:spLocks noGrp="1"/>
          </p:cNvSpPr>
          <p:nvPr>
            <p:ph type="body" sz="quarter" idx="11"/>
          </p:nvPr>
        </p:nvSpPr>
        <p:spPr/>
        <p:txBody>
          <a:bodyPr/>
          <a:lstStyle/>
          <a:p>
            <a:r>
              <a:rPr lang="en-US" dirty="0"/>
              <a:t>String object basics: finding the length of a string</a:t>
            </a:r>
          </a:p>
        </p:txBody>
      </p:sp>
    </p:spTree>
    <p:extLst>
      <p:ext uri="{BB962C8B-B14F-4D97-AF65-F5344CB8AC3E}">
        <p14:creationId xmlns:p14="http://schemas.microsoft.com/office/powerpoint/2010/main" val="236190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Returns the minutes (from 0-59).</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d.getMinutes</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minute):</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31</a:t>
            </a:r>
            <a:endParaRPr lang="en-US" sz="1600" b="1" dirty="0">
              <a:solidFill>
                <a:schemeClr val="tx2"/>
              </a:solidFill>
              <a:cs typeface="Courier New" panose="02070309020205020404" pitchFamily="49" charset="0"/>
            </a:endParaRPr>
          </a:p>
          <a:p>
            <a:pPr>
              <a:defRPr/>
            </a:pP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getMinutes</a:t>
            </a:r>
            <a:r>
              <a:rPr lang="en-US" dirty="0"/>
              <a:t>() method</a:t>
            </a:r>
          </a:p>
        </p:txBody>
      </p:sp>
    </p:spTree>
    <p:extLst>
      <p:ext uri="{BB962C8B-B14F-4D97-AF65-F5344CB8AC3E}">
        <p14:creationId xmlns:p14="http://schemas.microsoft.com/office/powerpoint/2010/main" val="2190872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Returns the month (from 0-11).</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d.getMonth</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month):</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8</a:t>
            </a:r>
            <a:endParaRPr lang="en-US" sz="1600" b="1" dirty="0">
              <a:solidFill>
                <a:schemeClr val="tx2"/>
              </a:solidFill>
              <a:cs typeface="Courier New" panose="02070309020205020404" pitchFamily="49" charset="0"/>
            </a:endParaRPr>
          </a:p>
          <a:p>
            <a:pPr>
              <a:defRPr/>
            </a:pPr>
            <a:endParaRPr lang="en-US" sz="1600" b="1" dirty="0">
              <a:solidFill>
                <a:schemeClr val="tx2"/>
              </a:solidFill>
              <a:cs typeface="Courier New" panose="02070309020205020404" pitchFamily="49" charset="0"/>
            </a:endParaRPr>
          </a:p>
          <a:p>
            <a:pPr>
              <a:defRPr/>
            </a:pPr>
            <a:r>
              <a:rPr lang="en-US" sz="1600" dirty="0">
                <a:solidFill>
                  <a:schemeClr val="tx2"/>
                </a:solidFill>
                <a:cs typeface="Courier New" panose="02070309020205020404" pitchFamily="49" charset="0"/>
              </a:rPr>
              <a:t>0 = January</a:t>
            </a:r>
          </a:p>
          <a:p>
            <a:pPr>
              <a:defRPr/>
            </a:pPr>
            <a:r>
              <a:rPr lang="en-US" sz="1600" dirty="0">
                <a:solidFill>
                  <a:schemeClr val="tx2"/>
                </a:solidFill>
                <a:cs typeface="Courier New" panose="02070309020205020404" pitchFamily="49" charset="0"/>
              </a:rPr>
              <a:t>1 = February</a:t>
            </a:r>
          </a:p>
          <a:p>
            <a:pPr>
              <a:defRPr/>
            </a:pPr>
            <a:r>
              <a:rPr lang="en-US" sz="1600" dirty="0">
                <a:solidFill>
                  <a:schemeClr val="tx2"/>
                </a:solidFill>
                <a:cs typeface="Courier New" panose="02070309020205020404" pitchFamily="49" charset="0"/>
              </a:rPr>
              <a:t>2 = March</a:t>
            </a:r>
          </a:p>
          <a:p>
            <a:pPr>
              <a:defRPr/>
            </a:pPr>
            <a:r>
              <a:rPr lang="en-US" sz="1600" dirty="0">
                <a:solidFill>
                  <a:schemeClr val="tx2"/>
                </a:solidFill>
                <a:cs typeface="Courier New" panose="02070309020205020404" pitchFamily="49" charset="0"/>
              </a:rPr>
              <a:t>3 = April</a:t>
            </a:r>
          </a:p>
          <a:p>
            <a:pPr>
              <a:defRPr/>
            </a:pPr>
            <a:r>
              <a:rPr lang="en-US" sz="1600" dirty="0">
                <a:solidFill>
                  <a:schemeClr val="tx2"/>
                </a:solidFill>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The </a:t>
            </a:r>
            <a:r>
              <a:rPr lang="en-US" dirty="0" err="1"/>
              <a:t>getMonth</a:t>
            </a:r>
            <a:r>
              <a:rPr lang="en-US" dirty="0"/>
              <a:t>() method</a:t>
            </a:r>
          </a:p>
        </p:txBody>
      </p:sp>
    </p:spTree>
    <p:extLst>
      <p:ext uri="{BB962C8B-B14F-4D97-AF65-F5344CB8AC3E}">
        <p14:creationId xmlns:p14="http://schemas.microsoft.com/office/powerpoint/2010/main" val="8119619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Returns the seconds (from 0-59).</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d.getSeconds</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second):</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12</a:t>
            </a: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getSeconds</a:t>
            </a:r>
            <a:r>
              <a:rPr lang="en-US" dirty="0"/>
              <a:t>() method</a:t>
            </a:r>
          </a:p>
        </p:txBody>
      </p:sp>
    </p:spTree>
    <p:extLst>
      <p:ext uri="{BB962C8B-B14F-4D97-AF65-F5344CB8AC3E}">
        <p14:creationId xmlns:p14="http://schemas.microsoft.com/office/powerpoint/2010/main" val="19809764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Converts the date portion of a Date object into a readable string</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d.toDateString</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date):</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Mon Aug 24 2015</a:t>
            </a: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toDateString</a:t>
            </a:r>
            <a:r>
              <a:rPr lang="en-US" dirty="0"/>
              <a:t>() method</a:t>
            </a:r>
          </a:p>
        </p:txBody>
      </p:sp>
    </p:spTree>
    <p:extLst>
      <p:ext uri="{BB962C8B-B14F-4D97-AF65-F5344CB8AC3E}">
        <p14:creationId xmlns:p14="http://schemas.microsoft.com/office/powerpoint/2010/main" val="21728117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Converts a Date object to a string.</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d.toString</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date):</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Mon Aug 24 2015 15:37:22 GMT-0700 (Pacific Daylight Time)</a:t>
            </a: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toString</a:t>
            </a:r>
            <a:r>
              <a:rPr lang="en-US" dirty="0"/>
              <a:t>() method</a:t>
            </a:r>
          </a:p>
        </p:txBody>
      </p:sp>
    </p:spTree>
    <p:extLst>
      <p:ext uri="{BB962C8B-B14F-4D97-AF65-F5344CB8AC3E}">
        <p14:creationId xmlns:p14="http://schemas.microsoft.com/office/powerpoint/2010/main" val="3000756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Converts the time portion of a Date object to a string</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d.toTimeString</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time):</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15:38:23 GMT-0700 (Pacific Daylight Time)</a:t>
            </a: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toTimeString</a:t>
            </a:r>
            <a:r>
              <a:rPr lang="en-US" dirty="0"/>
              <a:t>() method</a:t>
            </a:r>
          </a:p>
        </p:txBody>
      </p:sp>
    </p:spTree>
    <p:extLst>
      <p:ext uri="{BB962C8B-B14F-4D97-AF65-F5344CB8AC3E}">
        <p14:creationId xmlns:p14="http://schemas.microsoft.com/office/powerpoint/2010/main" val="33285044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65047" y="2633313"/>
            <a:ext cx="9261906" cy="1591375"/>
          </a:xfrm>
        </p:spPr>
        <p:txBody>
          <a:bodyPr/>
          <a:lstStyle/>
          <a:p>
            <a:pPr algn="ctr"/>
            <a:r>
              <a:rPr lang="en-US"/>
              <a:t>Lab 17</a:t>
            </a:r>
            <a:r>
              <a:rPr lang="en-US" dirty="0"/>
              <a:t/>
            </a:r>
            <a:br>
              <a:rPr lang="en-US" dirty="0"/>
            </a:br>
            <a:r>
              <a:rPr lang="en-US" dirty="0"/>
              <a:t>The Event Countdown Application</a:t>
            </a:r>
          </a:p>
        </p:txBody>
      </p:sp>
    </p:spTree>
    <p:extLst>
      <p:ext uri="{BB962C8B-B14F-4D97-AF65-F5344CB8AC3E}">
        <p14:creationId xmlns:p14="http://schemas.microsoft.com/office/powerpoint/2010/main" val="1535365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11515264" cy="4679950"/>
          </a:xfrm>
        </p:spPr>
        <p:txBody>
          <a:bodyPr>
            <a:noAutofit/>
          </a:bodyPr>
          <a:lstStyle/>
          <a:p>
            <a:pPr>
              <a:defRPr/>
            </a:pPr>
            <a:r>
              <a:rPr lang="en-US" sz="1600" dirty="0"/>
              <a:t>As mentioned in a previous lecture, the </a:t>
            </a:r>
            <a:r>
              <a:rPr lang="en-US" sz="1600" b="1" dirty="0"/>
              <a:t>.</a:t>
            </a:r>
            <a:r>
              <a:rPr lang="en-US" sz="1600" b="1" dirty="0" err="1"/>
              <a:t>toString</a:t>
            </a:r>
            <a:r>
              <a:rPr lang="en-US" sz="1600" b="1" dirty="0"/>
              <a:t>()</a:t>
            </a:r>
            <a:r>
              <a:rPr lang="en-US" sz="1600" dirty="0"/>
              <a:t> method is used to explicitly convert a value to a string:</a:t>
            </a:r>
          </a:p>
          <a:p>
            <a:pPr>
              <a:defRPr/>
            </a:pPr>
            <a:endParaRPr lang="en-US" sz="1600" dirty="0">
              <a:solidFill>
                <a:schemeClr val="bg1">
                  <a:lumMod val="25000"/>
                </a:schemeClr>
              </a:solidFill>
            </a:endParaRPr>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carAge</a:t>
            </a:r>
            <a:r>
              <a:rPr lang="en-US" sz="1600" dirty="0">
                <a:latin typeface="Courier New" panose="02070309020205020404" pitchFamily="49" charset="0"/>
                <a:cs typeface="Courier New" panose="02070309020205020404" pitchFamily="49" charset="0"/>
              </a:rPr>
              <a:t>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carAge.</a:t>
            </a:r>
            <a:r>
              <a:rPr lang="en-US" sz="1600" b="1" dirty="0" err="1">
                <a:latin typeface="Courier New" panose="02070309020205020404" pitchFamily="49" charset="0"/>
                <a:cs typeface="Courier New" panose="02070309020205020404" pitchFamily="49" charset="0"/>
              </a:rPr>
              <a:t>toString</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Returns: </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2</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2 is returned as a string rather than as a numeric value.</a:t>
            </a:r>
            <a:endParaRPr lang="en-US" sz="1600" dirty="0">
              <a:solidFill>
                <a:schemeClr val="bg1">
                  <a:lumMod val="25000"/>
                </a:schemeClr>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String object basics: explicitly converting a value to a string</a:t>
            </a:r>
          </a:p>
        </p:txBody>
      </p:sp>
    </p:spTree>
    <p:extLst>
      <p:ext uri="{BB962C8B-B14F-4D97-AF65-F5344CB8AC3E}">
        <p14:creationId xmlns:p14="http://schemas.microsoft.com/office/powerpoint/2010/main" val="1692098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11515264" cy="4679950"/>
          </a:xfrm>
        </p:spPr>
        <p:txBody>
          <a:bodyPr>
            <a:noAutofit/>
          </a:bodyPr>
          <a:lstStyle/>
          <a:p>
            <a:pPr>
              <a:defRPr/>
            </a:pPr>
            <a:r>
              <a:rPr lang="en-US" sz="1600" dirty="0"/>
              <a:t>In some cases, you might want to use several members of the String object to perform a variety of tasks at once. This can be accomplished by 'daisy chaining' members as follows:</a:t>
            </a:r>
          </a:p>
          <a:p>
            <a:pPr>
              <a:defRPr/>
            </a:pPr>
            <a:endParaRPr lang="en-US" sz="1600" dirty="0">
              <a:solidFill>
                <a:schemeClr val="bg1">
                  <a:lumMod val="25000"/>
                </a:schemeClr>
              </a:solidFill>
            </a:endParaRPr>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myCar</a:t>
            </a:r>
            <a:r>
              <a:rPr lang="en-US" sz="1600" dirty="0">
                <a:latin typeface="Courier New" panose="02070309020205020404" pitchFamily="49" charset="0"/>
                <a:cs typeface="Courier New" panose="02070309020205020404" pitchFamily="49" charset="0"/>
              </a:rPr>
              <a:t> = ' Chevy Camaro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myCar</a:t>
            </a:r>
            <a:r>
              <a:rPr lang="en-US" sz="1600" b="1" dirty="0" err="1">
                <a:latin typeface="Courier New" panose="02070309020205020404" pitchFamily="49" charset="0"/>
                <a:cs typeface="Courier New" panose="02070309020205020404" pitchFamily="49" charset="0"/>
              </a:rPr>
              <a:t>.trim</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toUpperCase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toString</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Returns: </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CHEVY CAMARO</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In this example, the spaces are trimmed from the beginning and end of the string, the text is converted to upper case, and the string is returned.</a:t>
            </a:r>
            <a:endParaRPr lang="en-US" sz="1600" dirty="0">
              <a:solidFill>
                <a:schemeClr val="bg1">
                  <a:lumMod val="25000"/>
                </a:schemeClr>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String object basics: calling multiple members at once</a:t>
            </a:r>
          </a:p>
        </p:txBody>
      </p:sp>
    </p:spTree>
    <p:extLst>
      <p:ext uri="{BB962C8B-B14F-4D97-AF65-F5344CB8AC3E}">
        <p14:creationId xmlns:p14="http://schemas.microsoft.com/office/powerpoint/2010/main" val="816795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11515264" cy="4679950"/>
          </a:xfrm>
        </p:spPr>
        <p:txBody>
          <a:bodyPr>
            <a:noAutofit/>
          </a:bodyPr>
          <a:lstStyle/>
          <a:p>
            <a:pPr>
              <a:defRPr/>
            </a:pPr>
            <a:r>
              <a:rPr lang="en-US" sz="1600" dirty="0"/>
              <a:t>Aside from calling String members on identifiers, you can also assign members directly to the string as follows:</a:t>
            </a:r>
          </a:p>
          <a:p>
            <a:pPr>
              <a:defRPr/>
            </a:pPr>
            <a:endParaRPr lang="en-US" sz="1600" dirty="0">
              <a:solidFill>
                <a:schemeClr val="bg1">
                  <a:lumMod val="25000"/>
                </a:schemeClr>
              </a:solidFill>
            </a:endParaRPr>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myCar</a:t>
            </a:r>
            <a:r>
              <a:rPr lang="en-US" sz="1600" dirty="0">
                <a:latin typeface="Courier New" panose="02070309020205020404" pitchFamily="49" charset="0"/>
                <a:cs typeface="Courier New" panose="02070309020205020404" pitchFamily="49" charset="0"/>
              </a:rPr>
              <a:t> = 'Chevy </a:t>
            </a:r>
            <a:r>
              <a:rPr lang="en-US" sz="1600" dirty="0" err="1">
                <a:latin typeface="Courier New" panose="02070309020205020404" pitchFamily="49" charset="0"/>
                <a:cs typeface="Courier New" panose="02070309020205020404" pitchFamily="49" charset="0"/>
              </a:rPr>
              <a:t>Camaro'</a:t>
            </a:r>
            <a:r>
              <a:rPr lang="en-US" sz="1600" b="1" dirty="0" err="1">
                <a:latin typeface="Courier New" panose="02070309020205020404" pitchFamily="49" charset="0"/>
                <a:cs typeface="Courier New" panose="02070309020205020404" pitchFamily="49" charset="0"/>
              </a:rPr>
              <a:t>.length</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myCar</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Returns: </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12</a:t>
            </a:r>
          </a:p>
        </p:txBody>
      </p:sp>
      <p:sp>
        <p:nvSpPr>
          <p:cNvPr id="2" name="Text Placeholder 1"/>
          <p:cNvSpPr>
            <a:spLocks noGrp="1"/>
          </p:cNvSpPr>
          <p:nvPr>
            <p:ph type="body" sz="quarter" idx="11"/>
          </p:nvPr>
        </p:nvSpPr>
        <p:spPr/>
        <p:txBody>
          <a:bodyPr/>
          <a:lstStyle/>
          <a:p>
            <a:r>
              <a:rPr lang="en-US" dirty="0"/>
              <a:t>String object basics: attaching members directly to the string</a:t>
            </a:r>
          </a:p>
        </p:txBody>
      </p:sp>
    </p:spTree>
    <p:extLst>
      <p:ext uri="{BB962C8B-B14F-4D97-AF65-F5344CB8AC3E}">
        <p14:creationId xmlns:p14="http://schemas.microsoft.com/office/powerpoint/2010/main" val="3171377083"/>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3004</Words>
  <Application>Microsoft Macintosh PowerPoint</Application>
  <PresentationFormat>Custom</PresentationFormat>
  <Paragraphs>671</Paragraphs>
  <Slides>66</Slides>
  <Notes>0</Notes>
  <HiddenSlides>0</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Master light</vt:lpstr>
      <vt:lpstr>Master dark</vt:lpstr>
      <vt:lpstr>COMM 644 Web Programming Intermediate</vt:lpstr>
      <vt:lpstr>This week at a glance…</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Regular Expressions</vt:lpstr>
      <vt:lpstr>Working with RegExp</vt:lpstr>
      <vt:lpstr>Working with RegExp</vt:lpstr>
      <vt:lpstr>Working with RegExp</vt:lpstr>
      <vt:lpstr>Working with RegExp</vt:lpstr>
      <vt:lpstr>Working with RegExp</vt:lpstr>
      <vt:lpstr>Working with RegExp</vt:lpstr>
      <vt:lpstr>Working with RegExp</vt:lpstr>
      <vt:lpstr>Working with RegExp</vt:lpstr>
      <vt:lpstr>Working with RegExp</vt:lpstr>
      <vt:lpstr>Working with RegExp</vt:lpstr>
      <vt:lpstr>Working with RegExp</vt:lpstr>
      <vt:lpstr>Working with RegExp</vt:lpstr>
      <vt:lpstr>Working with RegExp</vt:lpstr>
      <vt:lpstr>Lab 15 The Word Counter Program</vt:lpstr>
      <vt:lpstr>Working with Numbers / Math</vt:lpstr>
      <vt:lpstr>Working with Numbers / Math</vt:lpstr>
      <vt:lpstr>Working with Numbers / Math</vt:lpstr>
      <vt:lpstr>Working with Numbers / Math</vt:lpstr>
      <vt:lpstr>Working with Numbers / Math</vt:lpstr>
      <vt:lpstr>Working with Numbers / Math</vt:lpstr>
      <vt:lpstr>Working with Numbers / Math</vt:lpstr>
      <vt:lpstr>Working with Numbers / Math</vt:lpstr>
      <vt:lpstr>Working with Numbers / Math</vt:lpstr>
      <vt:lpstr>Working with Numbers / Math</vt:lpstr>
      <vt:lpstr>Working with Numbers / Math</vt:lpstr>
      <vt:lpstr>Working with Numbers / Math</vt:lpstr>
      <vt:lpstr>Working with Numbers / Math</vt:lpstr>
      <vt:lpstr>Lab 16 The Pig Dice Game</vt:lpstr>
      <vt:lpstr>Working with Dates</vt:lpstr>
      <vt:lpstr>Working with Dates</vt:lpstr>
      <vt:lpstr>Working with Dates</vt:lpstr>
      <vt:lpstr>Working with Dates</vt:lpstr>
      <vt:lpstr>Working with Dates</vt:lpstr>
      <vt:lpstr>Working with Dates</vt:lpstr>
      <vt:lpstr>Working with Dates</vt:lpstr>
      <vt:lpstr>Working with Dates</vt:lpstr>
      <vt:lpstr>Working with Dates</vt:lpstr>
      <vt:lpstr>Working with Dates</vt:lpstr>
      <vt:lpstr>Working with Dates</vt:lpstr>
      <vt:lpstr>Working with Dates</vt:lpstr>
      <vt:lpstr>Working with Dates</vt:lpstr>
      <vt:lpstr>Lab 17 The Event Countdown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369</cp:revision>
  <dcterms:created xsi:type="dcterms:W3CDTF">2011-04-02T17:19:46Z</dcterms:created>
  <dcterms:modified xsi:type="dcterms:W3CDTF">2021-04-22T03:38:47Z</dcterms:modified>
</cp:coreProperties>
</file>