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31"/>
  </p:notesMasterIdLst>
  <p:handoutMasterIdLst>
    <p:handoutMasterId r:id="rId32"/>
  </p:handoutMasterIdLst>
  <p:sldIdLst>
    <p:sldId id="309" r:id="rId3"/>
    <p:sldId id="310" r:id="rId4"/>
    <p:sldId id="331" r:id="rId5"/>
    <p:sldId id="332" r:id="rId6"/>
    <p:sldId id="319" r:id="rId7"/>
    <p:sldId id="333" r:id="rId8"/>
    <p:sldId id="320" r:id="rId9"/>
    <p:sldId id="321" r:id="rId10"/>
    <p:sldId id="425" r:id="rId11"/>
    <p:sldId id="415" r:id="rId12"/>
    <p:sldId id="334" r:id="rId13"/>
    <p:sldId id="325" r:id="rId14"/>
    <p:sldId id="326" r:id="rId15"/>
    <p:sldId id="424" r:id="rId16"/>
    <p:sldId id="420" r:id="rId17"/>
    <p:sldId id="337" r:id="rId18"/>
    <p:sldId id="335" r:id="rId19"/>
    <p:sldId id="336" r:id="rId20"/>
    <p:sldId id="423" r:id="rId21"/>
    <p:sldId id="421" r:id="rId22"/>
    <p:sldId id="327" r:id="rId23"/>
    <p:sldId id="338" r:id="rId24"/>
    <p:sldId id="422" r:id="rId25"/>
    <p:sldId id="322" r:id="rId26"/>
    <p:sldId id="346" r:id="rId27"/>
    <p:sldId id="347" r:id="rId28"/>
    <p:sldId id="418" r:id="rId29"/>
    <p:sldId id="419" r:id="rId3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993300"/>
    <a:srgbClr val="000000"/>
    <a:srgbClr val="CC6600"/>
    <a:srgbClr val="F1F3EE"/>
    <a:srgbClr val="D6993C"/>
    <a:srgbClr val="FAD64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32" autoAdjust="0"/>
    <p:restoredTop sz="77262" autoAdjust="0"/>
  </p:normalViewPr>
  <p:slideViewPr>
    <p:cSldViewPr snapToGrid="0">
      <p:cViewPr varScale="1">
        <p:scale>
          <a:sx n="79" d="100"/>
          <a:sy n="79" d="100"/>
        </p:scale>
        <p:origin x="-104" y="-86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89" d="100"/>
          <a:sy n="89" d="100"/>
        </p:scale>
        <p:origin x="3714"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3/2/21</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07265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3D6BD4-2A44-460F-8349-CDAFC499EC45}" type="datetimeFigureOut">
              <a:rPr lang="en-US" smtClean="0"/>
              <a:t>3/2/21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2A1873-0A52-4A4E-BA28-80AFF6A8486D}" type="slidenum">
              <a:rPr lang="en-US" smtClean="0"/>
              <a:t>‹#›</a:t>
            </a:fld>
            <a:endParaRPr lang="en-US"/>
          </a:p>
        </p:txBody>
      </p:sp>
    </p:spTree>
    <p:extLst>
      <p:ext uri="{BB962C8B-B14F-4D97-AF65-F5344CB8AC3E}">
        <p14:creationId xmlns:p14="http://schemas.microsoft.com/office/powerpoint/2010/main" val="335476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ligh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
        <p:nvSpPr>
          <p:cNvPr id="7" name="Title 6"/>
          <p:cNvSpPr>
            <a:spLocks noGrp="1"/>
          </p:cNvSpPr>
          <p:nvPr>
            <p:ph type="title" hasCustomPrompt="1"/>
          </p:nvPr>
        </p:nvSpPr>
        <p:spPr/>
        <p:txBody>
          <a:bodyPr/>
          <a:lstStyle>
            <a:lvl1pPr>
              <a:defRPr baseline="0"/>
            </a:lvl1pPr>
          </a:lstStyle>
          <a:p>
            <a:r>
              <a:rPr lang="en-US"/>
              <a:t>Master title</a:t>
            </a:r>
            <a:endParaRPr lang="nl-NL"/>
          </a:p>
        </p:txBody>
      </p:sp>
      <p:sp>
        <p:nvSpPr>
          <p:cNvPr id="11" name="Text Placeholder 10"/>
          <p:cNvSpPr>
            <a:spLocks noGrp="1"/>
          </p:cNvSpPr>
          <p:nvPr>
            <p:ph type="body" sz="quarter" idx="12"/>
          </p:nvPr>
        </p:nvSpPr>
        <p:spPr/>
        <p:txBody>
          <a:bodyPr/>
          <a:lstStyle>
            <a:lvl1pPr>
              <a:defRPr>
                <a:solidFill>
                  <a:schemeClr val="tx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4" name="Picture Placeholder 3"/>
          <p:cNvSpPr>
            <a:spLocks noGrp="1"/>
          </p:cNvSpPr>
          <p:nvPr>
            <p:ph type="pic" sz="quarter" idx="10"/>
          </p:nvPr>
        </p:nvSpPr>
        <p:spPr>
          <a:xfrm>
            <a:off x="431371" y="1628801"/>
            <a:ext cx="2688299" cy="2160265"/>
          </a:xfrm>
          <a:effectLst>
            <a:outerShdw blurRad="50800" dist="38100" dir="5400000" algn="t" rotWithShape="0">
              <a:prstClr val="black">
                <a:alpha val="40000"/>
              </a:prstClr>
            </a:outerShdw>
          </a:effectLst>
        </p:spPr>
        <p:txBody>
          <a:bodyPr/>
          <a:lstStyle/>
          <a:p>
            <a:endParaRPr lang="nl-NL"/>
          </a:p>
        </p:txBody>
      </p:sp>
      <p:sp>
        <p:nvSpPr>
          <p:cNvPr id="5" name="Picture Placeholder 3"/>
          <p:cNvSpPr>
            <a:spLocks noGrp="1"/>
          </p:cNvSpPr>
          <p:nvPr>
            <p:ph type="pic" sz="quarter" idx="11"/>
          </p:nvPr>
        </p:nvSpPr>
        <p:spPr>
          <a:xfrm>
            <a:off x="4079776" y="1628800"/>
            <a:ext cx="2688299" cy="2160240"/>
          </a:xfrm>
          <a:effectLst>
            <a:outerShdw blurRad="50800" dist="38100" dir="5400000" algn="t" rotWithShape="0">
              <a:prstClr val="black">
                <a:alpha val="40000"/>
              </a:prstClr>
            </a:outerShdw>
          </a:effectLst>
        </p:spPr>
        <p:txBody>
          <a:bodyPr/>
          <a:lstStyle/>
          <a:p>
            <a:endParaRPr lang="nl-NL"/>
          </a:p>
        </p:txBody>
      </p:sp>
      <p:sp>
        <p:nvSpPr>
          <p:cNvPr id="6" name="Picture Placeholder 3"/>
          <p:cNvSpPr>
            <a:spLocks noGrp="1"/>
          </p:cNvSpPr>
          <p:nvPr>
            <p:ph type="pic" sz="quarter" idx="12"/>
          </p:nvPr>
        </p:nvSpPr>
        <p:spPr>
          <a:xfrm>
            <a:off x="7728181" y="1628800"/>
            <a:ext cx="2688299" cy="2160240"/>
          </a:xfrm>
          <a:effectLst>
            <a:outerShdw blurRad="50800" dist="38100" dir="5400000" algn="t" rotWithShape="0">
              <a:prstClr val="black">
                <a:alpha val="40000"/>
              </a:prstClr>
            </a:outerShdw>
          </a:effectLst>
        </p:spPr>
        <p:txBody>
          <a:bodyPr/>
          <a:lstStyle/>
          <a:p>
            <a:endParaRPr lang="nl-NL"/>
          </a:p>
        </p:txBody>
      </p:sp>
      <p:sp>
        <p:nvSpPr>
          <p:cNvPr id="18" name="Text Placeholder 17"/>
          <p:cNvSpPr>
            <a:spLocks noGrp="1"/>
          </p:cNvSpPr>
          <p:nvPr>
            <p:ph type="body" sz="quarter" idx="20"/>
          </p:nvPr>
        </p:nvSpPr>
        <p:spPr>
          <a:xfrm>
            <a:off x="334433" y="3933057"/>
            <a:ext cx="2977257"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0" name="Text Placeholder 19"/>
          <p:cNvSpPr>
            <a:spLocks noGrp="1"/>
          </p:cNvSpPr>
          <p:nvPr>
            <p:ph type="body" sz="quarter" idx="21"/>
          </p:nvPr>
        </p:nvSpPr>
        <p:spPr>
          <a:xfrm>
            <a:off x="3983765" y="3933057"/>
            <a:ext cx="2976331"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2" name="Text Placeholder 21"/>
          <p:cNvSpPr>
            <a:spLocks noGrp="1"/>
          </p:cNvSpPr>
          <p:nvPr>
            <p:ph type="body" sz="quarter" idx="22"/>
          </p:nvPr>
        </p:nvSpPr>
        <p:spPr>
          <a:xfrm>
            <a:off x="7632171" y="3933057"/>
            <a:ext cx="2976331"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0" name="Text Placeholder 5"/>
          <p:cNvSpPr>
            <a:spLocks noGrp="1"/>
          </p:cNvSpPr>
          <p:nvPr>
            <p:ph type="body" sz="quarter" idx="23"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columns">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a:t>Master title</a:t>
            </a:r>
            <a:endParaRPr lang="nl-NL"/>
          </a:p>
        </p:txBody>
      </p:sp>
      <p:sp>
        <p:nvSpPr>
          <p:cNvPr id="9" name="Text Placeholder 8"/>
          <p:cNvSpPr>
            <a:spLocks noGrp="1"/>
          </p:cNvSpPr>
          <p:nvPr>
            <p:ph type="body" sz="quarter" idx="13"/>
          </p:nvPr>
        </p:nvSpPr>
        <p:spPr>
          <a:xfrm>
            <a:off x="5903980" y="1628800"/>
            <a:ext cx="5185833"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0" name="Text Placeholder 8"/>
          <p:cNvSpPr>
            <a:spLocks noGrp="1"/>
          </p:cNvSpPr>
          <p:nvPr>
            <p:ph type="body" sz="quarter" idx="14"/>
          </p:nvPr>
        </p:nvSpPr>
        <p:spPr>
          <a:xfrm>
            <a:off x="335361" y="1628800"/>
            <a:ext cx="5185833"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Text Placeholder 5"/>
          <p:cNvSpPr>
            <a:spLocks noGrp="1"/>
          </p:cNvSpPr>
          <p:nvPr>
            <p:ph type="body" sz="quarter" idx="11"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12" name="Text Placeholder 9"/>
          <p:cNvSpPr>
            <a:spLocks noGrp="1"/>
          </p:cNvSpPr>
          <p:nvPr>
            <p:ph type="body" sz="quarter" idx="11"/>
          </p:nvPr>
        </p:nvSpPr>
        <p:spPr>
          <a:xfrm>
            <a:off x="5423926" y="1628800"/>
            <a:ext cx="5664629"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6" name="Picture Placeholder 15"/>
          <p:cNvSpPr>
            <a:spLocks noGrp="1"/>
          </p:cNvSpPr>
          <p:nvPr>
            <p:ph type="pic" sz="quarter" idx="12"/>
          </p:nvPr>
        </p:nvSpPr>
        <p:spPr>
          <a:xfrm>
            <a:off x="334434" y="1628775"/>
            <a:ext cx="4801460" cy="4679950"/>
          </a:xfrm>
          <a:effectLst>
            <a:outerShdw blurRad="50800" dist="38100" dir="5400000" algn="t" rotWithShape="0">
              <a:prstClr val="black">
                <a:alpha val="40000"/>
              </a:prstClr>
            </a:outerShdw>
          </a:effectLst>
        </p:spPr>
        <p:txBody>
          <a:bodyPr/>
          <a:lstStyle/>
          <a:p>
            <a:endParaRPr lang="nl-NL"/>
          </a:p>
        </p:txBody>
      </p:sp>
      <p:sp>
        <p:nvSpPr>
          <p:cNvPr id="6" name="Text Placeholder 5"/>
          <p:cNvSpPr>
            <a:spLocks noGrp="1"/>
          </p:cNvSpPr>
          <p:nvPr>
            <p:ph type="body" sz="quarter" idx="13"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Title 1"/>
          <p:cNvSpPr>
            <a:spLocks noGrp="1"/>
          </p:cNvSpPr>
          <p:nvPr>
            <p:ph type="title"/>
          </p:nvPr>
        </p:nvSpPr>
        <p:spPr>
          <a:xfrm>
            <a:off x="2255574" y="1988840"/>
            <a:ext cx="4800533" cy="720080"/>
          </a:xfrm>
        </p:spPr>
        <p:txBody>
          <a:bodyPr/>
          <a:lstStyle>
            <a:lvl1pPr algn="l">
              <a:defRPr/>
            </a:lvl1pPr>
          </a:lstStyle>
          <a:p>
            <a:r>
              <a:rPr lang="en-US"/>
              <a:t>Click to edit Master title style</a:t>
            </a:r>
            <a:endParaRPr lang="nl-NL"/>
          </a:p>
        </p:txBody>
      </p:sp>
      <p:sp>
        <p:nvSpPr>
          <p:cNvPr id="5" name="Text Placeholder 4"/>
          <p:cNvSpPr>
            <a:spLocks noGrp="1"/>
          </p:cNvSpPr>
          <p:nvPr>
            <p:ph type="body" sz="quarter" idx="10"/>
          </p:nvPr>
        </p:nvSpPr>
        <p:spPr>
          <a:xfrm>
            <a:off x="2255573" y="2924944"/>
            <a:ext cx="7874000" cy="3384550"/>
          </a:xfrm>
        </p:spPr>
        <p:txBody>
          <a:bodyPr/>
          <a:lstStyle>
            <a:lvl1pPr>
              <a:defRPr sz="3600" spc="-150">
                <a:solidFill>
                  <a:schemeClr val="tx2"/>
                </a:solidFill>
              </a:defRPr>
            </a:lvl1pPr>
            <a:lvl2pPr>
              <a:defRPr sz="21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cxnSp>
        <p:nvCxnSpPr>
          <p:cNvPr id="7" name="Straight Connector 6"/>
          <p:cNvCxnSpPr/>
          <p:nvPr userDrawn="1"/>
        </p:nvCxnSpPr>
        <p:spPr>
          <a:xfrm>
            <a:off x="335360" y="1052736"/>
            <a:ext cx="109452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dar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nl-NL"/>
          </a:p>
        </p:txBody>
      </p:sp>
      <p:sp>
        <p:nvSpPr>
          <p:cNvPr id="8" name="Text Placeholder 7"/>
          <p:cNvSpPr>
            <a:spLocks noGrp="1"/>
          </p:cNvSpPr>
          <p:nvPr>
            <p:ph type="body"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bg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6"/>
          <p:cNvSpPr txBox="1">
            <a:spLocks/>
          </p:cNvSpPr>
          <p:nvPr userDrawn="1"/>
        </p:nvSpPr>
        <p:spPr>
          <a:xfrm>
            <a:off x="6096000" y="6453336"/>
            <a:ext cx="5856651" cy="288032"/>
          </a:xfrm>
          <a:prstGeom prst="rect">
            <a:avLst/>
          </a:prstGeom>
        </p:spPr>
        <p:txBody>
          <a:bodyPr vert="horz" lIns="91440" tIns="45720" rIns="91440" bIns="45720" rtlCol="0" anchor="t">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chemeClr val="accent2"/>
                </a:solidFill>
                <a:effectLst/>
                <a:uLnTx/>
                <a:uFillTx/>
                <a:latin typeface="+mj-lt"/>
                <a:ea typeface="+mj-ea"/>
                <a:cs typeface="+mj-cs"/>
              </a:rPr>
              <a:t>Copyright © Zak Ruvalcaba</a:t>
            </a:r>
            <a:endParaRPr kumimoji="0" lang="nl-NL" sz="1200" b="0" i="0" u="none" strike="noStrike" kern="1200" cap="none" spc="0" normalizeH="0" baseline="0" noProof="0" dirty="0">
              <a:ln>
                <a:noFill/>
              </a:ln>
              <a:solidFill>
                <a:schemeClr val="accent2"/>
              </a:solidFill>
              <a:effectLst/>
              <a:uLnTx/>
              <a:uFillTx/>
              <a:latin typeface="+mj-lt"/>
              <a:ea typeface="+mj-ea"/>
              <a:cs typeface="+mj-cs"/>
            </a:endParaRPr>
          </a:p>
        </p:txBody>
      </p:sp>
      <p:sp>
        <p:nvSpPr>
          <p:cNvPr id="6" name="Title Placeholder 5"/>
          <p:cNvSpPr>
            <a:spLocks noGrp="1"/>
          </p:cNvSpPr>
          <p:nvPr>
            <p:ph type="title"/>
          </p:nvPr>
        </p:nvSpPr>
        <p:spPr>
          <a:xfrm>
            <a:off x="335360" y="188640"/>
            <a:ext cx="10753195" cy="720080"/>
          </a:xfrm>
          <a:prstGeom prst="rect">
            <a:avLst/>
          </a:prstGeom>
        </p:spPr>
        <p:txBody>
          <a:bodyPr vert="horz" lIns="91440" tIns="45720" rIns="91440" bIns="45720" rtlCol="0" anchor="t">
            <a:noAutofit/>
          </a:bodyPr>
          <a:lstStyle/>
          <a:p>
            <a:r>
              <a:rPr lang="en-US"/>
              <a:t>Master title</a:t>
            </a:r>
            <a:endParaRPr lang="nl-NL"/>
          </a:p>
        </p:txBody>
      </p:sp>
      <p:sp>
        <p:nvSpPr>
          <p:cNvPr id="10" name="Text Placeholder 9"/>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4" r:id="rId3"/>
    <p:sldLayoutId id="2147483653" r:id="rId4"/>
    <p:sldLayoutId id="2147483655" r:id="rId5"/>
  </p:sldLayoutIdLst>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tx2"/>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1664619" y="-99392"/>
            <a:ext cx="672075" cy="7056784"/>
          </a:xfrm>
          <a:prstGeom prst="rect">
            <a:avLst/>
          </a:prstGeom>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solidFill>
                <a:schemeClr val="accent3"/>
              </a:solidFill>
            </a:endParaRPr>
          </a:p>
        </p:txBody>
      </p:sp>
      <p:sp>
        <p:nvSpPr>
          <p:cNvPr id="8" name="Title 6"/>
          <p:cNvSpPr txBox="1">
            <a:spLocks/>
          </p:cNvSpPr>
          <p:nvPr userDrawn="1"/>
        </p:nvSpPr>
        <p:spPr>
          <a:xfrm>
            <a:off x="335360" y="6453336"/>
            <a:ext cx="5760640" cy="288032"/>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chemeClr val="bg2"/>
                </a:solidFill>
                <a:effectLst/>
                <a:uLnTx/>
                <a:uFillTx/>
                <a:latin typeface="+mj-lt"/>
                <a:ea typeface="+mj-ea"/>
                <a:cs typeface="+mj-cs"/>
              </a:rPr>
              <a:t>September 31, 2011</a:t>
            </a:r>
            <a:endParaRPr kumimoji="0" lang="nl-NL" sz="1200" b="0" i="0" u="none" strike="noStrike" kern="1200" cap="none" spc="0" normalizeH="0" baseline="0" noProof="0">
              <a:ln>
                <a:noFill/>
              </a:ln>
              <a:solidFill>
                <a:schemeClr val="bg2"/>
              </a:solidFill>
              <a:effectLst/>
              <a:uLnTx/>
              <a:uFillTx/>
              <a:latin typeface="+mj-lt"/>
              <a:ea typeface="+mj-ea"/>
              <a:cs typeface="+mj-cs"/>
            </a:endParaRPr>
          </a:p>
        </p:txBody>
      </p:sp>
      <p:sp>
        <p:nvSpPr>
          <p:cNvPr id="9" name="Title 6"/>
          <p:cNvSpPr txBox="1">
            <a:spLocks/>
          </p:cNvSpPr>
          <p:nvPr userDrawn="1"/>
        </p:nvSpPr>
        <p:spPr>
          <a:xfrm>
            <a:off x="6288021" y="6453336"/>
            <a:ext cx="4992555" cy="288032"/>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chemeClr val="accent3"/>
                </a:solidFill>
                <a:effectLst/>
                <a:uLnTx/>
                <a:uFillTx/>
                <a:latin typeface="+mj-lt"/>
                <a:ea typeface="+mj-ea"/>
                <a:cs typeface="+mj-cs"/>
              </a:rPr>
              <a:t>Lorem webdesign &amp; development</a:t>
            </a:r>
            <a:endParaRPr kumimoji="0" lang="nl-NL" sz="1200" b="0" i="0" u="none" strike="noStrike" kern="1200" cap="none" spc="0" normalizeH="0" baseline="0" noProof="0">
              <a:ln>
                <a:noFill/>
              </a:ln>
              <a:solidFill>
                <a:schemeClr val="accent3"/>
              </a:solidFill>
              <a:effectLst/>
              <a:uLnTx/>
              <a:uFillTx/>
              <a:latin typeface="+mj-lt"/>
              <a:ea typeface="+mj-ea"/>
              <a:cs typeface="+mj-cs"/>
            </a:endParaRPr>
          </a:p>
        </p:txBody>
      </p:sp>
      <p:sp>
        <p:nvSpPr>
          <p:cNvPr id="5" name="Title Placeholder 4"/>
          <p:cNvSpPr>
            <a:spLocks noGrp="1"/>
          </p:cNvSpPr>
          <p:nvPr>
            <p:ph type="title"/>
          </p:nvPr>
        </p:nvSpPr>
        <p:spPr>
          <a:xfrm>
            <a:off x="335360" y="188640"/>
            <a:ext cx="10753195" cy="1080120"/>
          </a:xfrm>
          <a:prstGeom prst="rect">
            <a:avLst/>
          </a:prstGeom>
        </p:spPr>
        <p:txBody>
          <a:bodyPr vert="horz" lIns="91440" tIns="45720" rIns="91440" bIns="45720" rtlCol="0" anchor="t">
            <a:normAutofit/>
          </a:bodyPr>
          <a:lstStyle/>
          <a:p>
            <a:r>
              <a:rPr lang="en-US"/>
              <a:t>Click to edit Master title style</a:t>
            </a:r>
            <a:endParaRPr lang="nl-NL"/>
          </a:p>
        </p:txBody>
      </p:sp>
      <p:sp>
        <p:nvSpPr>
          <p:cNvPr id="6" name="Text Placeholder 5"/>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cxnSp>
        <p:nvCxnSpPr>
          <p:cNvPr id="10" name="Straight Connector 9"/>
          <p:cNvCxnSpPr/>
          <p:nvPr userDrawn="1"/>
        </p:nvCxnSpPr>
        <p:spPr>
          <a:xfrm>
            <a:off x="335360" y="6381328"/>
            <a:ext cx="1094521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51" r:id="rId1"/>
  </p:sldLayoutIdLst>
  <p:txStyles>
    <p:titleStyle>
      <a:lvl1pPr algn="l" defTabSz="914400" rtl="0" eaLnBrk="1" latinLnBrk="0" hangingPunct="1">
        <a:spcBef>
          <a:spcPct val="0"/>
        </a:spcBef>
        <a:buNone/>
        <a:defRPr sz="4800" kern="120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bg2"/>
          </a:solidFill>
          <a:latin typeface="+mn-lt"/>
          <a:ea typeface="+mn-ea"/>
          <a:cs typeface="+mn-cs"/>
        </a:defRPr>
      </a:lvl1pPr>
      <a:lvl2pPr marL="0" indent="0" algn="l" defTabSz="914400" rtl="0" eaLnBrk="1" latinLnBrk="0" hangingPunct="1">
        <a:lnSpc>
          <a:spcPct val="130000"/>
        </a:lnSpc>
        <a:spcBef>
          <a:spcPct val="20000"/>
        </a:spcBef>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bg2"/>
          </a:solidFill>
          <a:latin typeface="+mn-lt"/>
          <a:ea typeface="+mn-ea"/>
          <a:cs typeface="+mn-cs"/>
        </a:defRPr>
      </a:lvl3pPr>
      <a:lvl4pPr marL="0" indent="0" algn="l" defTabSz="914400" rtl="0" eaLnBrk="1" latinLnBrk="0" hangingPunct="1">
        <a:lnSpc>
          <a:spcPct val="130000"/>
        </a:lnSpc>
        <a:spcBef>
          <a:spcPct val="20000"/>
        </a:spcBef>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zruvalca@sdccd.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575720" y="692696"/>
            <a:ext cx="6912768" cy="1296144"/>
          </a:xfrm>
        </p:spPr>
        <p:txBody>
          <a:bodyPr/>
          <a:lstStyle/>
          <a:p>
            <a:r>
              <a:rPr lang="en-US" sz="4000" dirty="0"/>
              <a:t>COMM 644</a:t>
            </a:r>
            <a:br>
              <a:rPr lang="en-US" sz="4000" dirty="0"/>
            </a:br>
            <a:r>
              <a:rPr lang="en-US" sz="4000" dirty="0"/>
              <a:t>Web Programming Intermediate</a:t>
            </a:r>
          </a:p>
        </p:txBody>
      </p:sp>
      <p:sp>
        <p:nvSpPr>
          <p:cNvPr id="8" name="Text Placeholder 7"/>
          <p:cNvSpPr>
            <a:spLocks noGrp="1"/>
          </p:cNvSpPr>
          <p:nvPr>
            <p:ph type="body" sz="quarter" idx="10"/>
          </p:nvPr>
        </p:nvSpPr>
        <p:spPr>
          <a:xfrm>
            <a:off x="3575720" y="2348706"/>
            <a:ext cx="5905500" cy="3528566"/>
          </a:xfrm>
        </p:spPr>
        <p:txBody>
          <a:bodyPr>
            <a:normAutofit/>
          </a:bodyPr>
          <a:lstStyle/>
          <a:p>
            <a:r>
              <a:rPr lang="en-US" sz="2800" spc="0" dirty="0"/>
              <a:t>Zak Ruvalcaba</a:t>
            </a:r>
          </a:p>
          <a:p>
            <a:pPr lvl="1"/>
            <a:r>
              <a:rPr lang="en-US" sz="1800" dirty="0"/>
              <a:t>Lecture 4</a:t>
            </a:r>
            <a:br>
              <a:rPr lang="en-US" sz="1800" dirty="0"/>
            </a:br>
            <a:endParaRPr lang="en-US" sz="1800" dirty="0"/>
          </a:p>
          <a:p>
            <a:pPr lvl="1"/>
            <a:r>
              <a:rPr lang="en-US" sz="1800" dirty="0">
                <a:hlinkClick r:id="rId2"/>
              </a:rPr>
              <a:t>zruvalca@sdccd.edu</a:t>
            </a:r>
            <a:r>
              <a:rPr lang="en-US" sz="1800" dirty="0"/>
              <a:t/>
            </a:r>
            <a:br>
              <a:rPr lang="en-US" sz="1800" dirty="0"/>
            </a:br>
            <a:r>
              <a:rPr lang="en-US" sz="1800" dirty="0"/>
              <a:t>LinkedIn: linkedin.com/in/</a:t>
            </a:r>
            <a:r>
              <a:rPr lang="en-US" sz="1800" dirty="0" err="1"/>
              <a:t>zakruvalcaba</a:t>
            </a:r>
            <a:endParaRPr lang="en-US" sz="1800" dirty="0"/>
          </a:p>
        </p:txBody>
      </p:sp>
    </p:spTree>
    <p:extLst>
      <p:ext uri="{BB962C8B-B14F-4D97-AF65-F5344CB8AC3E}">
        <p14:creationId xmlns:p14="http://schemas.microsoft.com/office/powerpoint/2010/main" val="1927378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46100" y="3102248"/>
            <a:ext cx="11099800" cy="653504"/>
          </a:xfrm>
        </p:spPr>
        <p:txBody>
          <a:bodyPr/>
          <a:lstStyle/>
          <a:p>
            <a:pPr algn="ctr"/>
            <a:r>
              <a:rPr lang="en-US" sz="4000" dirty="0"/>
              <a:t>Exercise: for Loops</a:t>
            </a:r>
          </a:p>
        </p:txBody>
      </p:sp>
    </p:spTree>
    <p:extLst>
      <p:ext uri="{BB962C8B-B14F-4D97-AF65-F5344CB8AC3E}">
        <p14:creationId xmlns:p14="http://schemas.microsoft.com/office/powerpoint/2010/main" val="519149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Looping Statements</a:t>
            </a:r>
            <a:endParaRPr lang="nl-NL" dirty="0"/>
          </a:p>
        </p:txBody>
      </p:sp>
      <p:sp>
        <p:nvSpPr>
          <p:cNvPr id="7" name="Text Placeholder 6"/>
          <p:cNvSpPr>
            <a:spLocks noGrp="1"/>
          </p:cNvSpPr>
          <p:nvPr>
            <p:ph type="body" sz="quarter" idx="14"/>
          </p:nvPr>
        </p:nvSpPr>
        <p:spPr>
          <a:xfrm>
            <a:off x="335360" y="1628800"/>
            <a:ext cx="11502854" cy="4679950"/>
          </a:xfrm>
        </p:spPr>
        <p:txBody>
          <a:bodyPr>
            <a:noAutofit/>
          </a:bodyPr>
          <a:lstStyle/>
          <a:p>
            <a:pPr>
              <a:defRPr/>
            </a:pPr>
            <a:r>
              <a:rPr lang="en-US" sz="1600" dirty="0">
                <a:solidFill>
                  <a:schemeClr val="tx1"/>
                </a:solidFill>
              </a:rPr>
              <a:t>A while loop repeatedly executes a statement as long as a given condition is </a:t>
            </a:r>
            <a:r>
              <a:rPr lang="en-US" sz="1600" dirty="0">
                <a:latin typeface="Courier New" panose="02070309020205020404" pitchFamily="49" charset="0"/>
                <a:cs typeface="Courier New" panose="02070309020205020404" pitchFamily="49" charset="0"/>
              </a:rPr>
              <a:t>t</a:t>
            </a:r>
            <a:r>
              <a:rPr lang="en-US" sz="1600" dirty="0">
                <a:solidFill>
                  <a:schemeClr val="tx1"/>
                </a:solidFill>
                <a:latin typeface="Courier New" panose="02070309020205020404" pitchFamily="49" charset="0"/>
                <a:cs typeface="Courier New" panose="02070309020205020404" pitchFamily="49" charset="0"/>
              </a:rPr>
              <a:t>rue</a:t>
            </a:r>
            <a:r>
              <a:rPr lang="en-US" sz="1600" dirty="0">
                <a:solidFill>
                  <a:schemeClr val="tx1"/>
                </a:solidFill>
              </a:rPr>
              <a:t>. If the condition becomes </a:t>
            </a:r>
            <a:r>
              <a:rPr lang="en-US" sz="1600" dirty="0">
                <a:solidFill>
                  <a:schemeClr val="tx1"/>
                </a:solidFill>
                <a:latin typeface="Courier New" panose="02070309020205020404" pitchFamily="49" charset="0"/>
                <a:cs typeface="Courier New" panose="02070309020205020404" pitchFamily="49" charset="0"/>
              </a:rPr>
              <a:t>false</a:t>
            </a:r>
            <a:r>
              <a:rPr lang="en-US" sz="1600" dirty="0">
                <a:solidFill>
                  <a:schemeClr val="tx1"/>
                </a:solidFill>
              </a:rPr>
              <a:t>, the statement within the loop stops executing and control passes to the statement following the loop</a:t>
            </a:r>
            <a:r>
              <a:rPr lang="en-US" sz="1600" dirty="0"/>
              <a:t>. A while loop will flow like this:</a:t>
            </a:r>
          </a:p>
          <a:p>
            <a:pPr>
              <a:defRPr/>
            </a:pPr>
            <a:endParaRPr lang="en-US" sz="1600" dirty="0">
              <a:solidFill>
                <a:schemeClr val="tx1"/>
              </a:solidFill>
            </a:endParaRPr>
          </a:p>
        </p:txBody>
      </p:sp>
      <p:sp>
        <p:nvSpPr>
          <p:cNvPr id="2" name="Text Placeholder 1"/>
          <p:cNvSpPr>
            <a:spLocks noGrp="1"/>
          </p:cNvSpPr>
          <p:nvPr>
            <p:ph type="body" sz="quarter" idx="11"/>
          </p:nvPr>
        </p:nvSpPr>
        <p:spPr/>
        <p:txBody>
          <a:bodyPr/>
          <a:lstStyle/>
          <a:p>
            <a:r>
              <a:rPr lang="en-US" dirty="0"/>
              <a:t>The while loop</a:t>
            </a:r>
          </a:p>
        </p:txBody>
      </p:sp>
      <p:sp>
        <p:nvSpPr>
          <p:cNvPr id="6" name="Flowchart: Decision 5"/>
          <p:cNvSpPr/>
          <p:nvPr/>
        </p:nvSpPr>
        <p:spPr>
          <a:xfrm>
            <a:off x="2740066" y="3406078"/>
            <a:ext cx="1401333" cy="938893"/>
          </a:xfrm>
          <a:prstGeom prst="flowChartDecision">
            <a:avLst/>
          </a:prstGeom>
          <a:solidFill>
            <a:schemeClr val="bg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condition</a:t>
            </a:r>
          </a:p>
        </p:txBody>
      </p:sp>
      <p:cxnSp>
        <p:nvCxnSpPr>
          <p:cNvPr id="8" name="Straight Arrow Connector 7"/>
          <p:cNvCxnSpPr>
            <a:endCxn id="6" idx="0"/>
          </p:cNvCxnSpPr>
          <p:nvPr/>
        </p:nvCxnSpPr>
        <p:spPr>
          <a:xfrm>
            <a:off x="3440732" y="2947309"/>
            <a:ext cx="1" cy="458768"/>
          </a:xfrm>
          <a:prstGeom prst="straightConnector1">
            <a:avLst/>
          </a:prstGeom>
          <a:ln w="25400">
            <a:solidFill>
              <a:schemeClr val="tx2"/>
            </a:solidFill>
            <a:headEnd type="oval"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2"/>
          </p:cNvCxnSpPr>
          <p:nvPr/>
        </p:nvCxnSpPr>
        <p:spPr>
          <a:xfrm flipH="1">
            <a:off x="3440732" y="4344970"/>
            <a:ext cx="1" cy="458768"/>
          </a:xfrm>
          <a:prstGeom prst="straightConnector1">
            <a:avLst/>
          </a:prstGeom>
          <a:ln w="25400">
            <a:solidFill>
              <a:schemeClr val="tx2"/>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14" idx="2"/>
            <a:endCxn id="6" idx="1"/>
          </p:cNvCxnSpPr>
          <p:nvPr/>
        </p:nvCxnSpPr>
        <p:spPr>
          <a:xfrm rot="5400000" flipH="1">
            <a:off x="2351268" y="4264323"/>
            <a:ext cx="1486426" cy="708831"/>
          </a:xfrm>
          <a:prstGeom prst="bentConnector4">
            <a:avLst>
              <a:gd name="adj1" fmla="val -15379"/>
              <a:gd name="adj2" fmla="val 204813"/>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Flowchart: Connector 10"/>
          <p:cNvSpPr/>
          <p:nvPr/>
        </p:nvSpPr>
        <p:spPr>
          <a:xfrm>
            <a:off x="3351334" y="6003289"/>
            <a:ext cx="178794" cy="190021"/>
          </a:xfrm>
          <a:prstGeom prst="flowChartConnector">
            <a:avLst/>
          </a:prstGeom>
          <a:solidFill>
            <a:schemeClr val="bg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101198" y="4359350"/>
            <a:ext cx="1388522" cy="276999"/>
          </a:xfrm>
          <a:prstGeom prst="rect">
            <a:avLst/>
          </a:prstGeom>
          <a:noFill/>
          <a:ln>
            <a:noFill/>
          </a:ln>
        </p:spPr>
        <p:txBody>
          <a:bodyPr wrap="none" rtlCol="0">
            <a:spAutoFit/>
          </a:bodyPr>
          <a:lstStyle/>
          <a:p>
            <a:r>
              <a:rPr lang="en-US" sz="1200" dirty="0"/>
              <a:t>If condition is true</a:t>
            </a:r>
          </a:p>
        </p:txBody>
      </p:sp>
      <p:sp>
        <p:nvSpPr>
          <p:cNvPr id="13" name="TextBox 12"/>
          <p:cNvSpPr txBox="1"/>
          <p:nvPr/>
        </p:nvSpPr>
        <p:spPr>
          <a:xfrm>
            <a:off x="5016715" y="4940472"/>
            <a:ext cx="1447832" cy="276999"/>
          </a:xfrm>
          <a:prstGeom prst="rect">
            <a:avLst/>
          </a:prstGeom>
          <a:noFill/>
          <a:ln>
            <a:noFill/>
          </a:ln>
        </p:spPr>
        <p:txBody>
          <a:bodyPr wrap="none" rtlCol="0">
            <a:spAutoFit/>
          </a:bodyPr>
          <a:lstStyle/>
          <a:p>
            <a:r>
              <a:rPr lang="en-US" sz="1200" dirty="0"/>
              <a:t>If condition is false</a:t>
            </a:r>
          </a:p>
        </p:txBody>
      </p:sp>
      <p:sp>
        <p:nvSpPr>
          <p:cNvPr id="14" name="Flowchart: Process 13"/>
          <p:cNvSpPr/>
          <p:nvPr/>
        </p:nvSpPr>
        <p:spPr>
          <a:xfrm>
            <a:off x="2748230" y="4795992"/>
            <a:ext cx="1401333" cy="565958"/>
          </a:xfrm>
          <a:prstGeom prst="flowChartProcess">
            <a:avLst/>
          </a:prstGeom>
          <a:solidFill>
            <a:schemeClr val="bg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conditional code</a:t>
            </a:r>
          </a:p>
        </p:txBody>
      </p:sp>
      <p:cxnSp>
        <p:nvCxnSpPr>
          <p:cNvPr id="25" name="Elbow Connector 24"/>
          <p:cNvCxnSpPr>
            <a:stCxn id="6" idx="3"/>
            <a:endCxn id="11" idx="6"/>
          </p:cNvCxnSpPr>
          <p:nvPr/>
        </p:nvCxnSpPr>
        <p:spPr>
          <a:xfrm flipH="1">
            <a:off x="3530128" y="3875525"/>
            <a:ext cx="611270" cy="2222775"/>
          </a:xfrm>
          <a:prstGeom prst="bentConnector3">
            <a:avLst>
              <a:gd name="adj1" fmla="val -145584"/>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6364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Looping Statements</a:t>
            </a:r>
            <a:endParaRPr lang="nl-NL" dirty="0"/>
          </a:p>
        </p:txBody>
      </p:sp>
      <p:sp>
        <p:nvSpPr>
          <p:cNvPr id="7" name="Text Placeholder 6"/>
          <p:cNvSpPr>
            <a:spLocks noGrp="1"/>
          </p:cNvSpPr>
          <p:nvPr>
            <p:ph type="body" sz="quarter" idx="14"/>
          </p:nvPr>
        </p:nvSpPr>
        <p:spPr>
          <a:xfrm>
            <a:off x="335359" y="1628800"/>
            <a:ext cx="11511019" cy="4679950"/>
          </a:xfrm>
        </p:spPr>
        <p:txBody>
          <a:bodyPr>
            <a:noAutofit/>
          </a:bodyPr>
          <a:lstStyle/>
          <a:p>
            <a:pPr>
              <a:defRPr/>
            </a:pPr>
            <a:r>
              <a:rPr lang="en-US" sz="1600" dirty="0"/>
              <a:t>A while loop will look like this:</a:t>
            </a:r>
          </a:p>
          <a:p>
            <a:pPr>
              <a:defRPr/>
            </a:pPr>
            <a:endParaRPr lang="en-US" sz="1600" dirty="0"/>
          </a:p>
          <a:p>
            <a:pPr>
              <a:defRPr/>
            </a:pPr>
            <a:r>
              <a:rPr lang="en-US" sz="1600" dirty="0">
                <a:latin typeface="Courier New" panose="02070309020205020404" pitchFamily="49" charset="0"/>
                <a:cs typeface="Courier New" panose="02070309020205020404" pitchFamily="49" charset="0"/>
              </a:rPr>
              <a:t>while (condition)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 statement if true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statement if false</a:t>
            </a:r>
          </a:p>
          <a:p>
            <a:pPr>
              <a:defRPr/>
            </a:pPr>
            <a:endParaRPr lang="en-US" sz="1600" dirty="0">
              <a:latin typeface="Courier New" panose="02070309020205020404" pitchFamily="49" charset="0"/>
              <a:cs typeface="Courier New" panose="02070309020205020404" pitchFamily="49" charset="0"/>
            </a:endParaRPr>
          </a:p>
          <a:p>
            <a:r>
              <a:rPr lang="en-US" sz="1600" dirty="0"/>
              <a:t>The condition test occurs before the statement(s) in the loop are executed. If the condition returns true, the statement(s) is/are executed and the condition is tested again. If the condition returns false, execution stops, and control is passed to the statement following the while</a:t>
            </a:r>
            <a:r>
              <a:rPr lang="en-US" sz="1600" dirty="0" smtClean="0"/>
              <a:t>.</a:t>
            </a:r>
          </a:p>
          <a:p>
            <a:endParaRPr lang="en-US" sz="1600" dirty="0"/>
          </a:p>
          <a:p>
            <a:r>
              <a:rPr lang="en-US" sz="1600" dirty="0" smtClean="0">
                <a:solidFill>
                  <a:srgbClr val="FFFF00"/>
                </a:solidFill>
              </a:rPr>
              <a:t>[Darren note] In while loop, you must declare the counter outside of the scope of the loop.  This is just the nature of the loop structure. It also means that the variable can be used outside of the loop later on.</a:t>
            </a:r>
            <a:endParaRPr lang="en-US" sz="1600" dirty="0">
              <a:solidFill>
                <a:srgbClr val="FFFF00"/>
              </a:solidFill>
            </a:endParaRPr>
          </a:p>
        </p:txBody>
      </p:sp>
      <p:sp>
        <p:nvSpPr>
          <p:cNvPr id="2" name="Text Placeholder 1"/>
          <p:cNvSpPr>
            <a:spLocks noGrp="1"/>
          </p:cNvSpPr>
          <p:nvPr>
            <p:ph type="body" sz="quarter" idx="11"/>
          </p:nvPr>
        </p:nvSpPr>
        <p:spPr/>
        <p:txBody>
          <a:bodyPr/>
          <a:lstStyle/>
          <a:p>
            <a:r>
              <a:rPr lang="en-US" dirty="0"/>
              <a:t>The while loop</a:t>
            </a:r>
          </a:p>
        </p:txBody>
      </p:sp>
    </p:spTree>
    <p:extLst>
      <p:ext uri="{BB962C8B-B14F-4D97-AF65-F5344CB8AC3E}">
        <p14:creationId xmlns:p14="http://schemas.microsoft.com/office/powerpoint/2010/main" val="3593620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Looping Statements</a:t>
            </a:r>
            <a:endParaRPr lang="nl-NL" dirty="0"/>
          </a:p>
        </p:txBody>
      </p:sp>
      <p:sp>
        <p:nvSpPr>
          <p:cNvPr id="7" name="Text Placeholder 6"/>
          <p:cNvSpPr>
            <a:spLocks noGrp="1"/>
          </p:cNvSpPr>
          <p:nvPr>
            <p:ph type="body" sz="quarter" idx="14"/>
          </p:nvPr>
        </p:nvSpPr>
        <p:spPr>
          <a:xfrm>
            <a:off x="335359" y="1628800"/>
            <a:ext cx="11511019" cy="4822104"/>
          </a:xfrm>
        </p:spPr>
        <p:txBody>
          <a:bodyPr>
            <a:noAutofit/>
          </a:bodyPr>
          <a:lstStyle/>
          <a:p>
            <a:pPr>
              <a:defRPr/>
            </a:pPr>
            <a:r>
              <a:rPr lang="en-US" sz="1600" dirty="0"/>
              <a:t>The following while loop iterates as long as num is less than 10:</a:t>
            </a:r>
          </a:p>
          <a:p>
            <a:pPr>
              <a:defRPr/>
            </a:pPr>
            <a:endParaRPr lang="en-US" sz="1600" dirty="0"/>
          </a:p>
          <a:p>
            <a:pPr>
              <a:defRPr/>
            </a:pPr>
            <a:r>
              <a:rPr lang="en-US" sz="1600" dirty="0">
                <a:latin typeface="Courier New" panose="02070309020205020404" pitchFamily="49" charset="0"/>
                <a:cs typeface="Courier New" panose="02070309020205020404" pitchFamily="49" charset="0"/>
              </a:rPr>
              <a:t>let num = 0;</a:t>
            </a:r>
          </a:p>
          <a:p>
            <a:pPr>
              <a:defRPr/>
            </a:pPr>
            <a:r>
              <a:rPr lang="en-US" sz="1600" dirty="0">
                <a:latin typeface="Courier New" panose="02070309020205020404" pitchFamily="49" charset="0"/>
                <a:cs typeface="Courier New" panose="02070309020205020404" pitchFamily="49" charset="0"/>
              </a:rPr>
              <a:t>while (num &lt; 10) {</a:t>
            </a:r>
          </a:p>
          <a:p>
            <a:pPr>
              <a:defRPr/>
            </a:pPr>
            <a:r>
              <a:rPr lang="en-US" sz="1600" dirty="0">
                <a:latin typeface="Courier New" panose="02070309020205020404" pitchFamily="49" charset="0"/>
                <a:cs typeface="Courier New" panose="02070309020205020404" pitchFamily="49" charset="0"/>
              </a:rPr>
              <a:t>	num += 1;</a:t>
            </a:r>
          </a:p>
          <a:p>
            <a:pPr>
              <a:defRPr/>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document.write</a:t>
            </a:r>
            <a:r>
              <a:rPr lang="en-US" sz="1600" dirty="0">
                <a:latin typeface="Courier New" panose="02070309020205020404" pitchFamily="49" charset="0"/>
                <a:cs typeface="Courier New" panose="02070309020205020404" pitchFamily="49" charset="0"/>
              </a:rPr>
              <a:t>(`I am on number: ${num}&lt;</a:t>
            </a:r>
            <a:r>
              <a:rPr lang="en-US" sz="1600" dirty="0" err="1">
                <a:latin typeface="Courier New" panose="02070309020205020404" pitchFamily="49" charset="0"/>
                <a:cs typeface="Courier New" panose="02070309020205020404" pitchFamily="49" charset="0"/>
              </a:rPr>
              <a:t>br</a:t>
            </a:r>
            <a:r>
              <a:rPr lang="en-US" sz="1600" dirty="0">
                <a:latin typeface="Courier New" panose="02070309020205020404" pitchFamily="49" charset="0"/>
                <a:cs typeface="Courier New" panose="02070309020205020404" pitchFamily="49" charset="0"/>
              </a:rPr>
              <a:t>&gt;`);</a:t>
            </a:r>
          </a:p>
          <a:p>
            <a:pPr>
              <a:defRPr/>
            </a:pPr>
            <a:r>
              <a:rPr lang="en-US" sz="1600" dirty="0">
                <a:latin typeface="Courier New" panose="02070309020205020404" pitchFamily="49" charset="0"/>
                <a:cs typeface="Courier New" panose="02070309020205020404" pitchFamily="49" charset="0"/>
              </a:rPr>
              <a:t>}</a:t>
            </a:r>
          </a:p>
          <a:p>
            <a:pPr>
              <a:defRPr/>
            </a:pPr>
            <a:r>
              <a:rPr lang="en-US" sz="1600" dirty="0" err="1">
                <a:latin typeface="Courier New" panose="02070309020205020404" pitchFamily="49" charset="0"/>
                <a:cs typeface="Courier New" panose="02070309020205020404" pitchFamily="49" charset="0"/>
              </a:rPr>
              <a:t>document.write</a:t>
            </a:r>
            <a:r>
              <a:rPr lang="en-US" sz="1600" dirty="0">
                <a:latin typeface="Courier New" panose="02070309020205020404" pitchFamily="49" charset="0"/>
                <a:cs typeface="Courier New" panose="02070309020205020404" pitchFamily="49" charset="0"/>
              </a:rPr>
              <a:t>('I have reached the end!');</a:t>
            </a:r>
          </a:p>
          <a:p>
            <a:pPr>
              <a:defRPr/>
            </a:pPr>
            <a:endParaRPr lang="en-US" sz="1600" dirty="0">
              <a:latin typeface="Courier New" panose="02070309020205020404" pitchFamily="49" charset="0"/>
              <a:cs typeface="Courier New" panose="02070309020205020404" pitchFamily="49" charset="0"/>
            </a:endParaRPr>
          </a:p>
          <a:p>
            <a:r>
              <a:rPr lang="en-US" sz="1600" dirty="0"/>
              <a:t>Here a variable called </a:t>
            </a:r>
            <a:r>
              <a:rPr lang="en-US" sz="1600" dirty="0" err="1"/>
              <a:t>num</a:t>
            </a:r>
            <a:r>
              <a:rPr lang="en-US" sz="1600" dirty="0"/>
              <a:t> is immediately created and set to 0. Then, the while loop is performed but only as long as </a:t>
            </a:r>
            <a:r>
              <a:rPr lang="en-US" sz="1600" dirty="0" err="1"/>
              <a:t>num</a:t>
            </a:r>
            <a:r>
              <a:rPr lang="en-US" sz="1600" dirty="0"/>
              <a:t> is less than 10. Since </a:t>
            </a:r>
            <a:r>
              <a:rPr lang="en-US" sz="1600" dirty="0" err="1"/>
              <a:t>num</a:t>
            </a:r>
            <a:r>
              <a:rPr lang="en-US" sz="1600" dirty="0"/>
              <a:t> is 0 initially, the condition evaluates to true (0 is less than 10) and the statement is executed. The variable </a:t>
            </a:r>
            <a:r>
              <a:rPr lang="en-US" sz="1600" dirty="0" err="1"/>
              <a:t>num</a:t>
            </a:r>
            <a:r>
              <a:rPr lang="en-US" sz="1600" dirty="0"/>
              <a:t> is incremented and the value is displayed within the browser. This continues 10 times until num becomes 10 and is no longer less than 10 (condition now evaluates to false). At this point the message "I have reached the end!" is displayed.</a:t>
            </a:r>
            <a:endParaRPr lang="en-US" sz="16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while loop</a:t>
            </a:r>
          </a:p>
        </p:txBody>
      </p:sp>
    </p:spTree>
    <p:extLst>
      <p:ext uri="{BB962C8B-B14F-4D97-AF65-F5344CB8AC3E}">
        <p14:creationId xmlns:p14="http://schemas.microsoft.com/office/powerpoint/2010/main" val="3290792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Looping Statements</a:t>
            </a:r>
            <a:endParaRPr lang="nl-NL" dirty="0"/>
          </a:p>
        </p:txBody>
      </p:sp>
      <p:sp>
        <p:nvSpPr>
          <p:cNvPr id="7" name="Text Placeholder 6"/>
          <p:cNvSpPr>
            <a:spLocks noGrp="1"/>
          </p:cNvSpPr>
          <p:nvPr>
            <p:ph type="body" sz="quarter" idx="14"/>
          </p:nvPr>
        </p:nvSpPr>
        <p:spPr>
          <a:xfrm>
            <a:off x="335359" y="1628800"/>
            <a:ext cx="11689627" cy="4822104"/>
          </a:xfrm>
        </p:spPr>
        <p:txBody>
          <a:bodyPr>
            <a:noAutofit/>
          </a:bodyPr>
          <a:lstStyle/>
          <a:p>
            <a:pPr>
              <a:defRPr/>
            </a:pPr>
            <a:r>
              <a:rPr lang="en-US" sz="1600" dirty="0"/>
              <a:t>Here the conditional checks whether the number entered is between 1 and 10. If it's not, it displays an error, and the loop's condition remains true. If it is between 1 and 10, it breaks, which causes the loop's condition to be false, displaying the success message. Try this on your own. Then see if you can modify the code to check for a correct number (5) and display a success, otherwise continue trying</a:t>
            </a:r>
            <a:r>
              <a:rPr lang="en-US" sz="1600" dirty="0" smtClean="0"/>
              <a:t>.</a:t>
            </a:r>
            <a:endParaRPr lang="en-US" sz="1600" dirty="0"/>
          </a:p>
          <a:p>
            <a:pPr>
              <a:defRPr/>
            </a:pPr>
            <a:r>
              <a:rPr lang="en-US" sz="1600" dirty="0">
                <a:latin typeface="Courier New" panose="02070309020205020404" pitchFamily="49" charset="0"/>
                <a:cs typeface="Courier New" panose="02070309020205020404" pitchFamily="49" charset="0"/>
              </a:rPr>
              <a:t>let num;</a:t>
            </a:r>
          </a:p>
          <a:p>
            <a:pPr>
              <a:defRPr/>
            </a:pPr>
            <a:r>
              <a:rPr lang="en-US" sz="1600" dirty="0">
                <a:latin typeface="Courier New" panose="02070309020205020404" pitchFamily="49" charset="0"/>
                <a:cs typeface="Courier New" panose="02070309020205020404" pitchFamily="49" charset="0"/>
              </a:rPr>
              <a:t>while (true) {</a:t>
            </a:r>
          </a:p>
          <a:p>
            <a:pPr>
              <a:defRPr/>
            </a:pPr>
            <a:r>
              <a:rPr lang="en-US" sz="1600" dirty="0">
                <a:latin typeface="Courier New" panose="02070309020205020404" pitchFamily="49" charset="0"/>
                <a:cs typeface="Courier New" panose="02070309020205020404" pitchFamily="49" charset="0"/>
              </a:rPr>
              <a:t>	num = prompt('Enter a number between 1 and 10');</a:t>
            </a:r>
          </a:p>
          <a:p>
            <a:pPr>
              <a:defRPr/>
            </a:pPr>
            <a:r>
              <a:rPr lang="en-US" sz="1600" dirty="0">
                <a:latin typeface="Courier New" panose="02070309020205020404" pitchFamily="49" charset="0"/>
                <a:cs typeface="Courier New" panose="02070309020205020404" pitchFamily="49" charset="0"/>
              </a:rPr>
              <a:t>	if (num &gt;= 0 &amp;&amp; num &lt;= 10) {</a:t>
            </a:r>
          </a:p>
          <a:p>
            <a:pPr>
              <a:defRPr/>
            </a:pPr>
            <a:r>
              <a:rPr lang="en-US" sz="1600" dirty="0">
                <a:latin typeface="Courier New" panose="02070309020205020404" pitchFamily="49" charset="0"/>
                <a:cs typeface="Courier New" panose="02070309020205020404" pitchFamily="49" charset="0"/>
              </a:rPr>
              <a:t>		break;</a:t>
            </a:r>
          </a:p>
          <a:p>
            <a:pPr>
              <a:defRPr/>
            </a:pPr>
            <a:r>
              <a:rPr lang="en-US" sz="1600" dirty="0">
                <a:latin typeface="Courier New" panose="02070309020205020404" pitchFamily="49" charset="0"/>
                <a:cs typeface="Courier New" panose="02070309020205020404" pitchFamily="49" charset="0"/>
              </a:rPr>
              <a:t>	} else {</a:t>
            </a:r>
          </a:p>
          <a:p>
            <a:pPr>
              <a:defRPr/>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console.error</a:t>
            </a:r>
            <a:r>
              <a:rPr lang="en-US" sz="1600" dirty="0">
                <a:latin typeface="Courier New" panose="02070309020205020404" pitchFamily="49" charset="0"/>
                <a:cs typeface="Courier New" panose="02070309020205020404" pitchFamily="49" charset="0"/>
              </a:rPr>
              <a:t>('Number must be between </a:t>
            </a:r>
            <a:r>
              <a:rPr lang="en-US" sz="1600" dirty="0" smtClean="0">
                <a:latin typeface="Courier New" panose="02070309020205020404" pitchFamily="49" charset="0"/>
                <a:cs typeface="Courier New" panose="02070309020205020404" pitchFamily="49" charset="0"/>
              </a:rPr>
              <a:t>1 </a:t>
            </a:r>
            <a:r>
              <a:rPr lang="en-US" sz="1600" dirty="0">
                <a:latin typeface="Courier New" panose="02070309020205020404" pitchFamily="49" charset="0"/>
                <a:cs typeface="Courier New" panose="02070309020205020404" pitchFamily="49" charset="0"/>
              </a:rPr>
              <a:t>and 10.');</a:t>
            </a:r>
          </a:p>
          <a:p>
            <a:pPr>
              <a:defRPr/>
            </a:pPr>
            <a:r>
              <a:rPr lang="en-US" sz="1600" dirty="0">
                <a:latin typeface="Courier New" panose="02070309020205020404" pitchFamily="49" charset="0"/>
                <a:cs typeface="Courier New" panose="02070309020205020404" pitchFamily="49" charset="0"/>
              </a:rPr>
              <a:t>	}</a:t>
            </a:r>
          </a:p>
          <a:p>
            <a:pPr>
              <a:defRPr/>
            </a:pPr>
            <a:r>
              <a:rPr lang="en-US" sz="1600" dirty="0">
                <a:latin typeface="Courier New" panose="02070309020205020404" pitchFamily="49" charset="0"/>
                <a:cs typeface="Courier New" panose="02070309020205020404" pitchFamily="49" charset="0"/>
              </a:rPr>
              <a:t>}</a:t>
            </a:r>
          </a:p>
          <a:p>
            <a:pPr>
              <a:defRPr/>
            </a:pPr>
            <a:r>
              <a:rPr lang="en-US" sz="1600" dirty="0">
                <a:latin typeface="Courier New" panose="02070309020205020404" pitchFamily="49" charset="0"/>
                <a:cs typeface="Courier New" panose="02070309020205020404" pitchFamily="49" charset="0"/>
              </a:rPr>
              <a:t>console.log(`%c${num} is between 1 and 10.`, `color:green</a:t>
            </a:r>
            <a:r>
              <a:rPr lang="en-US" sz="1600" dirty="0" smtClean="0">
                <a:latin typeface="Courier New" panose="02070309020205020404" pitchFamily="49" charset="0"/>
                <a:cs typeface="Courier New" panose="02070309020205020404" pitchFamily="49" charset="0"/>
              </a:rPr>
              <a:t>;font-size:</a:t>
            </a:r>
            <a:r>
              <a:rPr lang="en-US" sz="1600" dirty="0" smtClean="0">
                <a:latin typeface="Courier New" panose="02070309020205020404" pitchFamily="49" charset="0"/>
                <a:cs typeface="Courier New" panose="02070309020205020404" pitchFamily="49" charset="0"/>
              </a:rPr>
              <a:t>1.2em</a:t>
            </a:r>
            <a:r>
              <a:rPr lang="en-US" sz="1600" dirty="0" smtClean="0">
                <a:solidFill>
                  <a:srgbClr val="FF0000"/>
                </a:solidFill>
                <a:latin typeface="Courier New" panose="02070309020205020404" pitchFamily="49" charset="0"/>
                <a:cs typeface="Courier New" panose="02070309020205020404" pitchFamily="49" charset="0"/>
              </a:rPr>
              <a:t>;</a:t>
            </a:r>
            <a:r>
              <a:rPr lang="en-US" sz="1600" dirty="0" smtClean="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a:t>
            </a:r>
            <a:r>
              <a:rPr lang="en-US" sz="1600" dirty="0" smtClean="0">
                <a:latin typeface="Courier New" panose="02070309020205020404" pitchFamily="49" charset="0"/>
                <a:cs typeface="Courier New" panose="02070309020205020404" pitchFamily="49" charset="0"/>
              </a:rPr>
              <a:t>;</a:t>
            </a:r>
          </a:p>
          <a:p>
            <a:pPr>
              <a:defRPr/>
            </a:pPr>
            <a:r>
              <a:rPr lang="en-US" sz="1600" dirty="0" smtClean="0">
                <a:solidFill>
                  <a:srgbClr val="FFFF00"/>
                </a:solidFill>
                <a:latin typeface="Courier New" panose="02070309020205020404" pitchFamily="49" charset="0"/>
                <a:cs typeface="Courier New" panose="02070309020205020404" pitchFamily="49" charset="0"/>
              </a:rPr>
              <a:t>The console formatting only works with a template literal syntax. %c invokes the style editor(?), then you can add in CSS as the second argument</a:t>
            </a:r>
            <a:r>
              <a:rPr lang="en-US" sz="1600" dirty="0" smtClean="0">
                <a:solidFill>
                  <a:srgbClr val="FFFF00"/>
                </a:solidFill>
                <a:latin typeface="Courier New" panose="02070309020205020404" pitchFamily="49" charset="0"/>
                <a:cs typeface="Courier New" panose="02070309020205020404" pitchFamily="49" charset="0"/>
              </a:rPr>
              <a:t>. </a:t>
            </a:r>
            <a:r>
              <a:rPr lang="en-US" sz="1600" dirty="0" smtClean="0">
                <a:solidFill>
                  <a:srgbClr val="FFFF00"/>
                </a:solidFill>
                <a:latin typeface="Courier New" panose="02070309020205020404" pitchFamily="49" charset="0"/>
                <a:cs typeface="Courier New" panose="02070309020205020404" pitchFamily="49" charset="0"/>
              </a:rPr>
              <a:t>I added a statement terminator (see in </a:t>
            </a:r>
            <a:r>
              <a:rPr lang="en-US" sz="1600" dirty="0" smtClean="0">
                <a:solidFill>
                  <a:srgbClr val="FF0000"/>
                </a:solidFill>
                <a:latin typeface="Courier New" panose="02070309020205020404" pitchFamily="49" charset="0"/>
                <a:cs typeface="Courier New" panose="02070309020205020404" pitchFamily="49" charset="0"/>
              </a:rPr>
              <a:t>red </a:t>
            </a:r>
            <a:r>
              <a:rPr lang="en-US" sz="1600" dirty="0" smtClean="0">
                <a:solidFill>
                  <a:srgbClr val="FFFF00"/>
                </a:solidFill>
                <a:latin typeface="Courier New" panose="02070309020205020404" pitchFamily="49" charset="0"/>
                <a:cs typeface="Courier New" panose="02070309020205020404" pitchFamily="49" charset="0"/>
              </a:rPr>
              <a:t>above), but it apparently works even if it’s not there after the last </a:t>
            </a:r>
            <a:r>
              <a:rPr lang="en-US" sz="1600" dirty="0" err="1" smtClean="0">
                <a:solidFill>
                  <a:srgbClr val="FFFF00"/>
                </a:solidFill>
                <a:latin typeface="Courier New" panose="02070309020205020404" pitchFamily="49" charset="0"/>
                <a:cs typeface="Courier New" panose="02070309020205020404" pitchFamily="49" charset="0"/>
              </a:rPr>
              <a:t>css</a:t>
            </a:r>
            <a:r>
              <a:rPr lang="en-US" sz="1600" dirty="0" smtClean="0">
                <a:solidFill>
                  <a:srgbClr val="FFFF00"/>
                </a:solidFill>
                <a:latin typeface="Courier New" panose="02070309020205020404" pitchFamily="49" charset="0"/>
                <a:cs typeface="Courier New" panose="02070309020205020404" pitchFamily="49" charset="0"/>
              </a:rPr>
              <a:t> statement.</a:t>
            </a:r>
            <a:endParaRPr lang="en-US" sz="1600" dirty="0">
              <a:solidFill>
                <a:srgbClr val="FFFF00"/>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while loop</a:t>
            </a:r>
          </a:p>
        </p:txBody>
      </p:sp>
    </p:spTree>
    <p:extLst>
      <p:ext uri="{BB962C8B-B14F-4D97-AF65-F5344CB8AC3E}">
        <p14:creationId xmlns:p14="http://schemas.microsoft.com/office/powerpoint/2010/main" val="762209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46100" y="3102248"/>
            <a:ext cx="11099800" cy="653504"/>
          </a:xfrm>
        </p:spPr>
        <p:txBody>
          <a:bodyPr/>
          <a:lstStyle/>
          <a:p>
            <a:pPr algn="ctr"/>
            <a:r>
              <a:rPr lang="en-US" sz="4000" dirty="0"/>
              <a:t>Exercise: while Loops</a:t>
            </a:r>
          </a:p>
        </p:txBody>
      </p:sp>
    </p:spTree>
    <p:extLst>
      <p:ext uri="{BB962C8B-B14F-4D97-AF65-F5344CB8AC3E}">
        <p14:creationId xmlns:p14="http://schemas.microsoft.com/office/powerpoint/2010/main" val="3750299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Looping Statements</a:t>
            </a:r>
            <a:endParaRPr lang="nl-NL" dirty="0"/>
          </a:p>
        </p:txBody>
      </p:sp>
      <p:sp>
        <p:nvSpPr>
          <p:cNvPr id="7" name="Text Placeholder 6"/>
          <p:cNvSpPr>
            <a:spLocks noGrp="1"/>
          </p:cNvSpPr>
          <p:nvPr>
            <p:ph type="body" sz="quarter" idx="14"/>
          </p:nvPr>
        </p:nvSpPr>
        <p:spPr>
          <a:xfrm>
            <a:off x="335360" y="1628800"/>
            <a:ext cx="11502854" cy="4679950"/>
          </a:xfrm>
        </p:spPr>
        <p:txBody>
          <a:bodyPr>
            <a:noAutofit/>
          </a:bodyPr>
          <a:lstStyle/>
          <a:p>
            <a:pPr>
              <a:defRPr/>
            </a:pPr>
            <a:r>
              <a:rPr lang="en-US" sz="1600" dirty="0">
                <a:solidFill>
                  <a:schemeClr val="tx1"/>
                </a:solidFill>
              </a:rPr>
              <a:t>A do / while loop </a:t>
            </a:r>
            <a:r>
              <a:rPr lang="en-US" sz="1600" dirty="0"/>
              <a:t>is unique because the statement always executes at least once before the condition is checked. A do / while loop will flow like this:</a:t>
            </a:r>
          </a:p>
          <a:p>
            <a:pPr>
              <a:defRPr/>
            </a:pPr>
            <a:endParaRPr lang="en-US" sz="1600" dirty="0">
              <a:solidFill>
                <a:schemeClr val="tx1"/>
              </a:solidFill>
            </a:endParaRPr>
          </a:p>
        </p:txBody>
      </p:sp>
      <p:sp>
        <p:nvSpPr>
          <p:cNvPr id="2" name="Text Placeholder 1"/>
          <p:cNvSpPr>
            <a:spLocks noGrp="1"/>
          </p:cNvSpPr>
          <p:nvPr>
            <p:ph type="body" sz="quarter" idx="11"/>
          </p:nvPr>
        </p:nvSpPr>
        <p:spPr/>
        <p:txBody>
          <a:bodyPr/>
          <a:lstStyle/>
          <a:p>
            <a:r>
              <a:rPr lang="en-US" dirty="0"/>
              <a:t>The do / while loop</a:t>
            </a:r>
          </a:p>
        </p:txBody>
      </p:sp>
      <p:sp>
        <p:nvSpPr>
          <p:cNvPr id="6" name="Flowchart: Decision 5"/>
          <p:cNvSpPr/>
          <p:nvPr/>
        </p:nvSpPr>
        <p:spPr>
          <a:xfrm>
            <a:off x="2740066" y="3757141"/>
            <a:ext cx="1401333" cy="938893"/>
          </a:xfrm>
          <a:prstGeom prst="flowChartDecision">
            <a:avLst/>
          </a:prstGeom>
          <a:solidFill>
            <a:schemeClr val="bg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condition</a:t>
            </a:r>
          </a:p>
        </p:txBody>
      </p:sp>
      <p:cxnSp>
        <p:nvCxnSpPr>
          <p:cNvPr id="8" name="Straight Arrow Connector 7"/>
          <p:cNvCxnSpPr>
            <a:endCxn id="15" idx="1"/>
          </p:cNvCxnSpPr>
          <p:nvPr/>
        </p:nvCxnSpPr>
        <p:spPr>
          <a:xfrm flipV="1">
            <a:off x="1680814" y="2951286"/>
            <a:ext cx="1059250" cy="3979"/>
          </a:xfrm>
          <a:prstGeom prst="straightConnector1">
            <a:avLst/>
          </a:prstGeom>
          <a:ln w="25400">
            <a:solidFill>
              <a:schemeClr val="tx2"/>
            </a:solidFill>
            <a:headEnd type="oval"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2"/>
          </p:cNvCxnSpPr>
          <p:nvPr/>
        </p:nvCxnSpPr>
        <p:spPr>
          <a:xfrm flipH="1">
            <a:off x="3440732" y="4696033"/>
            <a:ext cx="1" cy="458768"/>
          </a:xfrm>
          <a:prstGeom prst="straightConnector1">
            <a:avLst/>
          </a:prstGeom>
          <a:ln w="25400">
            <a:solidFill>
              <a:schemeClr val="tx2"/>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14" idx="2"/>
            <a:endCxn id="6" idx="1"/>
          </p:cNvCxnSpPr>
          <p:nvPr/>
        </p:nvCxnSpPr>
        <p:spPr>
          <a:xfrm rot="5400000" flipH="1">
            <a:off x="2351268" y="4615386"/>
            <a:ext cx="1486426" cy="708831"/>
          </a:xfrm>
          <a:prstGeom prst="bentConnector4">
            <a:avLst>
              <a:gd name="adj1" fmla="val -15379"/>
              <a:gd name="adj2" fmla="val 204813"/>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Flowchart: Connector 10"/>
          <p:cNvSpPr/>
          <p:nvPr/>
        </p:nvSpPr>
        <p:spPr>
          <a:xfrm>
            <a:off x="3351334" y="6354352"/>
            <a:ext cx="178794" cy="190021"/>
          </a:xfrm>
          <a:prstGeom prst="flowChartConnector">
            <a:avLst/>
          </a:prstGeom>
          <a:solidFill>
            <a:schemeClr val="bg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101198" y="4710413"/>
            <a:ext cx="1388522" cy="276999"/>
          </a:xfrm>
          <a:prstGeom prst="rect">
            <a:avLst/>
          </a:prstGeom>
          <a:noFill/>
          <a:ln>
            <a:noFill/>
          </a:ln>
        </p:spPr>
        <p:txBody>
          <a:bodyPr wrap="none" rtlCol="0">
            <a:spAutoFit/>
          </a:bodyPr>
          <a:lstStyle/>
          <a:p>
            <a:r>
              <a:rPr lang="en-US" sz="1200" dirty="0"/>
              <a:t>If condition is true</a:t>
            </a:r>
          </a:p>
        </p:txBody>
      </p:sp>
      <p:sp>
        <p:nvSpPr>
          <p:cNvPr id="13" name="TextBox 12"/>
          <p:cNvSpPr txBox="1"/>
          <p:nvPr/>
        </p:nvSpPr>
        <p:spPr>
          <a:xfrm>
            <a:off x="5016715" y="5291535"/>
            <a:ext cx="1447832" cy="276999"/>
          </a:xfrm>
          <a:prstGeom prst="rect">
            <a:avLst/>
          </a:prstGeom>
          <a:noFill/>
          <a:ln>
            <a:noFill/>
          </a:ln>
        </p:spPr>
        <p:txBody>
          <a:bodyPr wrap="none" rtlCol="0">
            <a:spAutoFit/>
          </a:bodyPr>
          <a:lstStyle/>
          <a:p>
            <a:r>
              <a:rPr lang="en-US" sz="1200" dirty="0"/>
              <a:t>If condition is false</a:t>
            </a:r>
          </a:p>
        </p:txBody>
      </p:sp>
      <p:sp>
        <p:nvSpPr>
          <p:cNvPr id="14" name="Flowchart: Process 13"/>
          <p:cNvSpPr/>
          <p:nvPr/>
        </p:nvSpPr>
        <p:spPr>
          <a:xfrm>
            <a:off x="2748230" y="5147055"/>
            <a:ext cx="1401333" cy="565958"/>
          </a:xfrm>
          <a:prstGeom prst="flowChartProcess">
            <a:avLst/>
          </a:prstGeom>
          <a:solidFill>
            <a:schemeClr val="bg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conditional code</a:t>
            </a:r>
          </a:p>
        </p:txBody>
      </p:sp>
      <p:cxnSp>
        <p:nvCxnSpPr>
          <p:cNvPr id="25" name="Elbow Connector 24"/>
          <p:cNvCxnSpPr>
            <a:stCxn id="6" idx="3"/>
            <a:endCxn id="11" idx="6"/>
          </p:cNvCxnSpPr>
          <p:nvPr/>
        </p:nvCxnSpPr>
        <p:spPr>
          <a:xfrm flipH="1">
            <a:off x="3530128" y="4226588"/>
            <a:ext cx="611270" cy="2222775"/>
          </a:xfrm>
          <a:prstGeom prst="bentConnector3">
            <a:avLst>
              <a:gd name="adj1" fmla="val -145584"/>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Flowchart: Process 14"/>
          <p:cNvSpPr/>
          <p:nvPr/>
        </p:nvSpPr>
        <p:spPr>
          <a:xfrm>
            <a:off x="2740064" y="2668307"/>
            <a:ext cx="1401333" cy="565958"/>
          </a:xfrm>
          <a:prstGeom prst="flowChartProcess">
            <a:avLst/>
          </a:prstGeom>
          <a:solidFill>
            <a:schemeClr val="bg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statement executes once</a:t>
            </a:r>
          </a:p>
        </p:txBody>
      </p:sp>
      <p:cxnSp>
        <p:nvCxnSpPr>
          <p:cNvPr id="17" name="Straight Arrow Connector 16"/>
          <p:cNvCxnSpPr>
            <a:stCxn id="15" idx="2"/>
          </p:cNvCxnSpPr>
          <p:nvPr/>
        </p:nvCxnSpPr>
        <p:spPr>
          <a:xfrm flipH="1">
            <a:off x="3440730" y="3234265"/>
            <a:ext cx="1" cy="537429"/>
          </a:xfrm>
          <a:prstGeom prst="straightConnector1">
            <a:avLst/>
          </a:prstGeom>
          <a:ln w="25400">
            <a:solidFill>
              <a:schemeClr val="tx2"/>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3057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Looping Statements</a:t>
            </a:r>
            <a:endParaRPr lang="nl-NL" dirty="0"/>
          </a:p>
        </p:txBody>
      </p:sp>
      <p:sp>
        <p:nvSpPr>
          <p:cNvPr id="7" name="Text Placeholder 6"/>
          <p:cNvSpPr>
            <a:spLocks noGrp="1"/>
          </p:cNvSpPr>
          <p:nvPr>
            <p:ph type="body" sz="quarter" idx="14"/>
          </p:nvPr>
        </p:nvSpPr>
        <p:spPr>
          <a:xfrm>
            <a:off x="335359" y="1628800"/>
            <a:ext cx="11519183" cy="4679950"/>
          </a:xfrm>
        </p:spPr>
        <p:txBody>
          <a:bodyPr>
            <a:noAutofit/>
          </a:bodyPr>
          <a:lstStyle/>
          <a:p>
            <a:pPr>
              <a:defRPr/>
            </a:pPr>
            <a:r>
              <a:rPr lang="en-US" sz="1600" dirty="0"/>
              <a:t>A do while statement will look like this:</a:t>
            </a:r>
          </a:p>
          <a:p>
            <a:pPr>
              <a:defRPr/>
            </a:pPr>
            <a:endParaRPr lang="en-US" sz="1600" dirty="0"/>
          </a:p>
          <a:p>
            <a:pPr>
              <a:defRPr/>
            </a:pPr>
            <a:r>
              <a:rPr lang="en-US" sz="1600" dirty="0">
                <a:latin typeface="Courier New" panose="02070309020205020404" pitchFamily="49" charset="0"/>
                <a:cs typeface="Courier New" panose="02070309020205020404" pitchFamily="49" charset="0"/>
              </a:rPr>
              <a:t>do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 statement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while (condition);</a:t>
            </a:r>
          </a:p>
          <a:p>
            <a:pPr>
              <a:defRPr/>
            </a:pPr>
            <a:endParaRPr lang="en-US" sz="1600" dirty="0">
              <a:latin typeface="Courier New" panose="02070309020205020404" pitchFamily="49" charset="0"/>
              <a:cs typeface="Courier New" panose="02070309020205020404" pitchFamily="49" charset="0"/>
            </a:endParaRPr>
          </a:p>
          <a:p>
            <a:r>
              <a:rPr lang="en-US" sz="1600" dirty="0"/>
              <a:t>The do / while statement always executes at least once before the condition is checked. If the condition is true, the statement executes again. At the end of every execution, the condition is checked. When the condition is false, execution stops and control passes to the statement following the do / while loop.</a:t>
            </a:r>
            <a:endParaRPr lang="en-US" sz="16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do / while loop</a:t>
            </a:r>
          </a:p>
        </p:txBody>
      </p:sp>
    </p:spTree>
    <p:extLst>
      <p:ext uri="{BB962C8B-B14F-4D97-AF65-F5344CB8AC3E}">
        <p14:creationId xmlns:p14="http://schemas.microsoft.com/office/powerpoint/2010/main" val="3231225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Looping Statements</a:t>
            </a:r>
            <a:endParaRPr lang="nl-NL" dirty="0"/>
          </a:p>
        </p:txBody>
      </p:sp>
      <p:sp>
        <p:nvSpPr>
          <p:cNvPr id="7" name="Text Placeholder 6"/>
          <p:cNvSpPr>
            <a:spLocks noGrp="1"/>
          </p:cNvSpPr>
          <p:nvPr>
            <p:ph type="body" sz="quarter" idx="14"/>
          </p:nvPr>
        </p:nvSpPr>
        <p:spPr>
          <a:xfrm>
            <a:off x="335360" y="1628800"/>
            <a:ext cx="11502854" cy="4679950"/>
          </a:xfrm>
        </p:spPr>
        <p:txBody>
          <a:bodyPr>
            <a:noAutofit/>
          </a:bodyPr>
          <a:lstStyle/>
          <a:p>
            <a:pPr>
              <a:defRPr/>
            </a:pPr>
            <a:r>
              <a:rPr lang="en-US" sz="1600" dirty="0"/>
              <a:t>In the following example, the do / while loop iterates at least once and reiterates until </a:t>
            </a:r>
            <a:r>
              <a:rPr lang="en-US" sz="1600" dirty="0" err="1"/>
              <a:t>num</a:t>
            </a:r>
            <a:r>
              <a:rPr lang="en-US" sz="1600" dirty="0"/>
              <a:t> is no longer less than 5:</a:t>
            </a:r>
          </a:p>
          <a:p>
            <a:pPr>
              <a:defRPr/>
            </a:pPr>
            <a:endParaRPr lang="en-US" sz="1600" dirty="0"/>
          </a:p>
          <a:p>
            <a:pPr>
              <a:defRPr/>
            </a:pPr>
            <a:r>
              <a:rPr lang="en-US" sz="1600" dirty="0">
                <a:latin typeface="Courier New" panose="02070309020205020404" pitchFamily="49" charset="0"/>
                <a:cs typeface="Courier New" panose="02070309020205020404" pitchFamily="49" charset="0"/>
              </a:rPr>
              <a:t>let num = 0;</a:t>
            </a:r>
          </a:p>
          <a:p>
            <a:pPr>
              <a:defRPr/>
            </a:pPr>
            <a:r>
              <a:rPr lang="en-US" sz="1600" dirty="0">
                <a:latin typeface="Courier New" panose="02070309020205020404" pitchFamily="49" charset="0"/>
                <a:cs typeface="Courier New" panose="02070309020205020404" pitchFamily="49" charset="0"/>
              </a:rPr>
              <a:t>do { </a:t>
            </a:r>
          </a:p>
          <a:p>
            <a:pPr>
              <a:defRPr/>
            </a:pPr>
            <a:r>
              <a:rPr lang="en-US" sz="1600" dirty="0">
                <a:latin typeface="Courier New" panose="02070309020205020404" pitchFamily="49" charset="0"/>
                <a:cs typeface="Courier New" panose="02070309020205020404" pitchFamily="49" charset="0"/>
              </a:rPr>
              <a:t>	num += 1;</a:t>
            </a:r>
          </a:p>
          <a:p>
            <a:pPr>
              <a:defRPr/>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document.write</a:t>
            </a:r>
            <a:r>
              <a:rPr lang="en-US" sz="1600" dirty="0">
                <a:latin typeface="Courier New" panose="02070309020205020404" pitchFamily="49" charset="0"/>
                <a:cs typeface="Courier New" panose="02070309020205020404" pitchFamily="49" charset="0"/>
              </a:rPr>
              <a:t>(num + '&lt;</a:t>
            </a:r>
            <a:r>
              <a:rPr lang="en-US" sz="1600" dirty="0" err="1">
                <a:latin typeface="Courier New" panose="02070309020205020404" pitchFamily="49" charset="0"/>
                <a:cs typeface="Courier New" panose="02070309020205020404" pitchFamily="49" charset="0"/>
              </a:rPr>
              <a:t>br</a:t>
            </a:r>
            <a:r>
              <a:rPr lang="en-US" sz="1600" dirty="0">
                <a:latin typeface="Courier New" panose="02070309020205020404" pitchFamily="49" charset="0"/>
                <a:cs typeface="Courier New" panose="02070309020205020404" pitchFamily="49" charset="0"/>
              </a:rPr>
              <a:t>&gt;');</a:t>
            </a:r>
          </a:p>
          <a:p>
            <a:pPr>
              <a:defRPr/>
            </a:pPr>
            <a:r>
              <a:rPr lang="en-US" sz="1600" dirty="0">
                <a:latin typeface="Courier New" panose="02070309020205020404" pitchFamily="49" charset="0"/>
                <a:cs typeface="Courier New" panose="02070309020205020404" pitchFamily="49" charset="0"/>
              </a:rPr>
              <a:t>} while (num &lt; 5);</a:t>
            </a:r>
          </a:p>
          <a:p>
            <a:pPr>
              <a:defRPr/>
            </a:pPr>
            <a:r>
              <a:rPr lang="en-US" sz="1600" dirty="0" err="1">
                <a:latin typeface="Courier New" panose="02070309020205020404" pitchFamily="49" charset="0"/>
                <a:cs typeface="Courier New" panose="02070309020205020404" pitchFamily="49" charset="0"/>
              </a:rPr>
              <a:t>document.write</a:t>
            </a:r>
            <a:r>
              <a:rPr lang="en-US" sz="1600" dirty="0">
                <a:latin typeface="Courier New" panose="02070309020205020404" pitchFamily="49" charset="0"/>
                <a:cs typeface="Courier New" panose="02070309020205020404" pitchFamily="49" charset="0"/>
              </a:rPr>
              <a:t>('I have reached the end!');</a:t>
            </a:r>
          </a:p>
          <a:p>
            <a:pPr>
              <a:defRPr/>
            </a:pPr>
            <a:endParaRPr lang="en-US" sz="1600" dirty="0">
              <a:latin typeface="Courier New" panose="02070309020205020404" pitchFamily="49" charset="0"/>
              <a:cs typeface="Courier New" panose="02070309020205020404" pitchFamily="49" charset="0"/>
            </a:endParaRPr>
          </a:p>
          <a:p>
            <a:r>
              <a:rPr lang="en-US" sz="1600" dirty="0"/>
              <a:t>Here a variable called </a:t>
            </a:r>
            <a:r>
              <a:rPr lang="en-US" sz="1600" dirty="0" err="1"/>
              <a:t>num</a:t>
            </a:r>
            <a:r>
              <a:rPr lang="en-US" sz="1600" dirty="0"/>
              <a:t> is immediately created and set to 0. Then, the do / while loop is performed. </a:t>
            </a:r>
            <a:r>
              <a:rPr lang="en-US" sz="1600" dirty="0" err="1"/>
              <a:t>num</a:t>
            </a:r>
            <a:r>
              <a:rPr lang="en-US" sz="1600" dirty="0"/>
              <a:t> is incremented and its value is displayed within the browser. This continues while </a:t>
            </a:r>
            <a:r>
              <a:rPr lang="en-US" sz="1600" dirty="0" err="1"/>
              <a:t>num</a:t>
            </a:r>
            <a:r>
              <a:rPr lang="en-US" sz="1600" dirty="0"/>
              <a:t> remains less than 5. Once it reaches 5, the statement is terminated and the message "I have reached the end!" is displayed.</a:t>
            </a:r>
            <a:endParaRPr lang="en-US" sz="16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do / while loop</a:t>
            </a:r>
          </a:p>
        </p:txBody>
      </p:sp>
    </p:spTree>
    <p:extLst>
      <p:ext uri="{BB962C8B-B14F-4D97-AF65-F5344CB8AC3E}">
        <p14:creationId xmlns:p14="http://schemas.microsoft.com/office/powerpoint/2010/main" val="118254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Looping Statements</a:t>
            </a:r>
            <a:endParaRPr lang="nl-NL" dirty="0"/>
          </a:p>
        </p:txBody>
      </p:sp>
      <p:sp>
        <p:nvSpPr>
          <p:cNvPr id="7" name="Text Placeholder 6"/>
          <p:cNvSpPr>
            <a:spLocks noGrp="1"/>
          </p:cNvSpPr>
          <p:nvPr>
            <p:ph type="body" sz="quarter" idx="14"/>
          </p:nvPr>
        </p:nvSpPr>
        <p:spPr>
          <a:xfrm>
            <a:off x="335360" y="1628800"/>
            <a:ext cx="11502854" cy="4859682"/>
          </a:xfrm>
        </p:spPr>
        <p:txBody>
          <a:bodyPr>
            <a:noAutofit/>
          </a:bodyPr>
          <a:lstStyle/>
          <a:p>
            <a:pPr>
              <a:defRPr/>
            </a:pPr>
            <a:r>
              <a:rPr lang="en-US" sz="1600" dirty="0"/>
              <a:t>In this example, a do / while loop is used to determine if the user wants to continue playing. If they do, it continues the loop and the user gets another shot at guessing the number. If they don't want to play anymore, it exits the loop:</a:t>
            </a:r>
            <a:br>
              <a:rPr lang="en-US" sz="1600" dirty="0"/>
            </a:br>
            <a:r>
              <a:rPr lang="en-US" sz="1600" dirty="0"/>
              <a:t/>
            </a:r>
            <a:br>
              <a:rPr lang="en-US" sz="1600" dirty="0"/>
            </a:br>
            <a:r>
              <a:rPr lang="en-US" sz="1600" dirty="0">
                <a:latin typeface="Courier New" panose="02070309020205020404" pitchFamily="49" charset="0"/>
                <a:cs typeface="Courier New" panose="02070309020205020404" pitchFamily="49" charset="0"/>
              </a:rPr>
              <a:t>let num;</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let again = 'y';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do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num = prompt('Guess a number between 1 and 10');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if (num === '5')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alert(`${num} was the right number!`);</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 else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alert(`${num} was not the correct number`);</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again = prompt('Play again? (y or n)', 'y');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while (again === 'y');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alert('Thank you for playing.');</a:t>
            </a:r>
          </a:p>
        </p:txBody>
      </p:sp>
      <p:sp>
        <p:nvSpPr>
          <p:cNvPr id="2" name="Text Placeholder 1"/>
          <p:cNvSpPr>
            <a:spLocks noGrp="1"/>
          </p:cNvSpPr>
          <p:nvPr>
            <p:ph type="body" sz="quarter" idx="11"/>
          </p:nvPr>
        </p:nvSpPr>
        <p:spPr/>
        <p:txBody>
          <a:bodyPr/>
          <a:lstStyle/>
          <a:p>
            <a:r>
              <a:rPr lang="en-US" dirty="0"/>
              <a:t>The do / while loop</a:t>
            </a:r>
          </a:p>
        </p:txBody>
      </p:sp>
    </p:spTree>
    <p:extLst>
      <p:ext uri="{BB962C8B-B14F-4D97-AF65-F5344CB8AC3E}">
        <p14:creationId xmlns:p14="http://schemas.microsoft.com/office/powerpoint/2010/main" val="3433518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This week at a glance…</a:t>
            </a:r>
            <a:endParaRPr lang="nl-NL" dirty="0"/>
          </a:p>
        </p:txBody>
      </p:sp>
      <p:sp>
        <p:nvSpPr>
          <p:cNvPr id="7" name="Text Placeholder 6"/>
          <p:cNvSpPr>
            <a:spLocks noGrp="1"/>
          </p:cNvSpPr>
          <p:nvPr>
            <p:ph type="body" sz="quarter" idx="14"/>
          </p:nvPr>
        </p:nvSpPr>
        <p:spPr>
          <a:xfrm>
            <a:off x="335360" y="1628800"/>
            <a:ext cx="11527126" cy="4673146"/>
          </a:xfrm>
        </p:spPr>
        <p:txBody>
          <a:bodyPr numCol="2">
            <a:noAutofit/>
          </a:bodyPr>
          <a:lstStyle/>
          <a:p>
            <a:pPr marL="461963" indent="-461963">
              <a:buFont typeface="Wingdings" pitchFamily="2" charset="2"/>
              <a:buChar char="v"/>
            </a:pPr>
            <a:r>
              <a:rPr lang="en-US" sz="1600" dirty="0"/>
              <a:t>Introduction to Looping Statements</a:t>
            </a:r>
          </a:p>
          <a:p>
            <a:pPr marL="461963" indent="-461963">
              <a:buFont typeface="Wingdings" pitchFamily="2" charset="2"/>
              <a:buChar char="v"/>
            </a:pPr>
            <a:r>
              <a:rPr lang="en-US" sz="1600" dirty="0"/>
              <a:t>The for loops</a:t>
            </a:r>
          </a:p>
          <a:p>
            <a:pPr marL="461963" indent="-461963">
              <a:buFont typeface="Wingdings" pitchFamily="2" charset="2"/>
              <a:buChar char="v"/>
            </a:pPr>
            <a:r>
              <a:rPr lang="en-US" sz="1600" dirty="0"/>
              <a:t>The while loop</a:t>
            </a:r>
          </a:p>
          <a:p>
            <a:pPr marL="461963" indent="-461963">
              <a:buFont typeface="Wingdings" pitchFamily="2" charset="2"/>
              <a:buChar char="v"/>
            </a:pPr>
            <a:r>
              <a:rPr lang="en-US" sz="1600" dirty="0"/>
              <a:t>The do / while loop</a:t>
            </a:r>
          </a:p>
          <a:p>
            <a:pPr marL="461963" indent="-461963">
              <a:buFont typeface="Wingdings" pitchFamily="2" charset="2"/>
              <a:buChar char="v"/>
            </a:pPr>
            <a:r>
              <a:rPr lang="en-US" sz="1600" dirty="0"/>
              <a:t>Loop Control Statements: break and continue</a:t>
            </a:r>
          </a:p>
          <a:p>
            <a:pPr marL="461963" indent="-461963">
              <a:buFont typeface="Wingdings" pitchFamily="2" charset="2"/>
              <a:buChar char="v"/>
            </a:pPr>
            <a:r>
              <a:rPr lang="en-US" sz="1600" dirty="0"/>
              <a:t>Nested Loops</a:t>
            </a:r>
          </a:p>
          <a:p>
            <a:pPr marL="461963" indent="-461963">
              <a:buFont typeface="Wingdings" pitchFamily="2" charset="2"/>
              <a:buChar char="v"/>
            </a:pPr>
            <a:r>
              <a:rPr lang="en-US" sz="1600" dirty="0"/>
              <a:t>Loops for Objects and Arrays</a:t>
            </a:r>
          </a:p>
          <a:p>
            <a:pPr marL="914400" indent="-461963">
              <a:buFont typeface="Wingdings" pitchFamily="2" charset="2"/>
              <a:buChar char="v"/>
            </a:pPr>
            <a:r>
              <a:rPr lang="en-US" sz="1600" dirty="0"/>
              <a:t>The for / in loop</a:t>
            </a:r>
          </a:p>
          <a:p>
            <a:pPr marL="914400" indent="-461963">
              <a:buFont typeface="Wingdings" pitchFamily="2" charset="2"/>
              <a:buChar char="v"/>
            </a:pPr>
            <a:r>
              <a:rPr lang="en-US" sz="1600" dirty="0"/>
              <a:t>The for / of loop</a:t>
            </a:r>
          </a:p>
          <a:p>
            <a:pPr marL="461963" indent="-461963">
              <a:buFont typeface="Wingdings" pitchFamily="2" charset="2"/>
              <a:buChar char="v"/>
            </a:pPr>
            <a:r>
              <a:rPr lang="en-US" sz="1600" dirty="0"/>
              <a:t>Lab 05 – The Calculate MPG Application v2</a:t>
            </a:r>
          </a:p>
          <a:p>
            <a:pPr marL="461963" indent="-461963">
              <a:buFont typeface="Wingdings" pitchFamily="2" charset="2"/>
              <a:buChar char="v"/>
            </a:pPr>
            <a:r>
              <a:rPr lang="en-US" sz="1600" dirty="0"/>
              <a:t>Lab 06 – The Future Value Application</a:t>
            </a:r>
          </a:p>
        </p:txBody>
      </p:sp>
      <p:sp>
        <p:nvSpPr>
          <p:cNvPr id="2" name="Text Placeholder 1"/>
          <p:cNvSpPr>
            <a:spLocks noGrp="1"/>
          </p:cNvSpPr>
          <p:nvPr>
            <p:ph type="body" sz="quarter" idx="11"/>
          </p:nvPr>
        </p:nvSpPr>
        <p:spPr/>
        <p:txBody>
          <a:bodyPr/>
          <a:lstStyle/>
          <a:p>
            <a:r>
              <a:rPr lang="en-US" dirty="0"/>
              <a:t>This week at a glance…</a:t>
            </a:r>
          </a:p>
        </p:txBody>
      </p:sp>
    </p:spTree>
    <p:extLst>
      <p:ext uri="{BB962C8B-B14F-4D97-AF65-F5344CB8AC3E}">
        <p14:creationId xmlns:p14="http://schemas.microsoft.com/office/powerpoint/2010/main" val="3158092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46100" y="3102248"/>
            <a:ext cx="11099800" cy="653504"/>
          </a:xfrm>
        </p:spPr>
        <p:txBody>
          <a:bodyPr/>
          <a:lstStyle/>
          <a:p>
            <a:pPr algn="ctr"/>
            <a:r>
              <a:rPr lang="en-US" sz="4000" dirty="0"/>
              <a:t>Exercise: do while Loops</a:t>
            </a:r>
          </a:p>
        </p:txBody>
      </p:sp>
    </p:spTree>
    <p:extLst>
      <p:ext uri="{BB962C8B-B14F-4D97-AF65-F5344CB8AC3E}">
        <p14:creationId xmlns:p14="http://schemas.microsoft.com/office/powerpoint/2010/main" val="3982722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Looping Statements</a:t>
            </a:r>
            <a:endParaRPr lang="nl-NL" dirty="0"/>
          </a:p>
        </p:txBody>
      </p:sp>
      <p:sp>
        <p:nvSpPr>
          <p:cNvPr id="7" name="Text Placeholder 6"/>
          <p:cNvSpPr>
            <a:spLocks noGrp="1"/>
          </p:cNvSpPr>
          <p:nvPr>
            <p:ph type="body" sz="quarter" idx="14"/>
          </p:nvPr>
        </p:nvSpPr>
        <p:spPr>
          <a:xfrm>
            <a:off x="335359" y="1628800"/>
            <a:ext cx="11511019" cy="4679950"/>
          </a:xfrm>
        </p:spPr>
        <p:txBody>
          <a:bodyPr>
            <a:noAutofit/>
          </a:bodyPr>
          <a:lstStyle/>
          <a:p>
            <a:pPr>
              <a:defRPr/>
            </a:pPr>
            <a:r>
              <a:rPr lang="en-US" sz="1600" dirty="0">
                <a:solidFill>
                  <a:schemeClr val="tx1"/>
                </a:solidFill>
              </a:rPr>
              <a:t>Use the </a:t>
            </a:r>
            <a:r>
              <a:rPr lang="en-US" sz="1600" dirty="0">
                <a:solidFill>
                  <a:schemeClr val="tx1"/>
                </a:solidFill>
                <a:latin typeface="Courier New" panose="02070309020205020404" pitchFamily="49" charset="0"/>
                <a:cs typeface="Courier New" panose="02070309020205020404" pitchFamily="49" charset="0"/>
              </a:rPr>
              <a:t>break</a:t>
            </a:r>
            <a:r>
              <a:rPr lang="en-US" sz="1600" dirty="0">
                <a:solidFill>
                  <a:schemeClr val="tx1"/>
                </a:solidFill>
              </a:rPr>
              <a:t> statement to terminate a loop. The </a:t>
            </a:r>
            <a:r>
              <a:rPr lang="en-US" sz="1600" dirty="0">
                <a:solidFill>
                  <a:schemeClr val="tx1"/>
                </a:solidFill>
                <a:latin typeface="Courier New" panose="02070309020205020404" pitchFamily="49" charset="0"/>
                <a:cs typeface="Courier New" panose="02070309020205020404" pitchFamily="49" charset="0"/>
              </a:rPr>
              <a:t>continue</a:t>
            </a:r>
            <a:r>
              <a:rPr lang="en-US" sz="1600" dirty="0">
                <a:solidFill>
                  <a:schemeClr val="tx1"/>
                </a:solidFill>
              </a:rPr>
              <a:t> statement can be used to continue a loop statement if a condition has not yet been met. The following example </a:t>
            </a:r>
            <a:r>
              <a:rPr lang="en-US" sz="1600" dirty="0"/>
              <a:t>asks the user for a name and then iterates through a list to find that name. If the name is found, the loop will immediately "break", otherwise it will "continue" to loop</a:t>
            </a:r>
            <a:r>
              <a:rPr lang="en-US" sz="1600" dirty="0">
                <a:solidFill>
                  <a:schemeClr val="tx1"/>
                </a:solidFill>
              </a:rPr>
              <a:t>:</a:t>
            </a:r>
          </a:p>
          <a:p>
            <a:pPr>
              <a:defRPr/>
            </a:pPr>
            <a:endParaRPr lang="en-US" sz="1600" dirty="0"/>
          </a:p>
          <a:p>
            <a:pPr>
              <a:defRPr/>
            </a:pPr>
            <a:r>
              <a:rPr lang="en-US" sz="1200" dirty="0">
                <a:latin typeface="Courier New" panose="02070309020205020404" pitchFamily="49" charset="0"/>
                <a:cs typeface="Courier New" panose="02070309020205020404" pitchFamily="49" charset="0"/>
              </a:rPr>
              <a:t>let i, found = false;</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let names = ['Zak', 'Joe', 'Sally', 'Mary', 'Fred'];</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let name = prompt('Enter a name to find:');</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for (i = 0; i &lt; </a:t>
            </a:r>
            <a:r>
              <a:rPr lang="en-US" sz="1200" dirty="0" err="1">
                <a:latin typeface="Courier New" panose="02070309020205020404" pitchFamily="49" charset="0"/>
                <a:cs typeface="Courier New" panose="02070309020205020404" pitchFamily="49" charset="0"/>
              </a:rPr>
              <a:t>names.length</a:t>
            </a:r>
            <a:r>
              <a:rPr lang="en-US" sz="1200" dirty="0">
                <a:latin typeface="Courier New" panose="02070309020205020404" pitchFamily="49" charset="0"/>
                <a:cs typeface="Courier New" panose="02070309020205020404" pitchFamily="49" charset="0"/>
              </a:rPr>
              <a:t>; i += 1)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if (names[i] === name)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document.write</a:t>
            </a:r>
            <a:r>
              <a:rPr lang="en-US" sz="1200" dirty="0">
                <a:latin typeface="Courier New" panose="02070309020205020404" pitchFamily="49" charset="0"/>
                <a:cs typeface="Courier New" panose="02070309020205020404" pitchFamily="49" charset="0"/>
              </a:rPr>
              <a:t>('I found the name!');</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found = true;</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break;</a:t>
            </a:r>
            <a:r>
              <a:rPr lang="en-US" sz="1200" dirty="0">
                <a:latin typeface="Courier New" panose="02070309020205020404" pitchFamily="49" charset="0"/>
                <a:cs typeface="Courier New" panose="02070309020205020404" pitchFamily="49" charset="0"/>
              </a:rPr>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 else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continue;</a:t>
            </a:r>
            <a:r>
              <a:rPr lang="en-US" sz="1200" dirty="0">
                <a:latin typeface="Courier New" panose="02070309020205020404" pitchFamily="49" charset="0"/>
                <a:cs typeface="Courier New" panose="02070309020205020404" pitchFamily="49" charset="0"/>
              </a:rPr>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if (!found)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document.write</a:t>
            </a:r>
            <a:r>
              <a:rPr lang="en-US" sz="1200" dirty="0">
                <a:latin typeface="Courier New" panose="02070309020205020404" pitchFamily="49" charset="0"/>
                <a:cs typeface="Courier New" panose="02070309020205020404" pitchFamily="49" charset="0"/>
              </a:rPr>
              <a:t>('I could not find that name!');</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Loop control statements</a:t>
            </a:r>
          </a:p>
        </p:txBody>
      </p:sp>
    </p:spTree>
    <p:extLst>
      <p:ext uri="{BB962C8B-B14F-4D97-AF65-F5344CB8AC3E}">
        <p14:creationId xmlns:p14="http://schemas.microsoft.com/office/powerpoint/2010/main" val="651460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Looping Statements</a:t>
            </a:r>
            <a:endParaRPr lang="nl-NL" dirty="0"/>
          </a:p>
        </p:txBody>
      </p:sp>
      <p:sp>
        <p:nvSpPr>
          <p:cNvPr id="7" name="Text Placeholder 6"/>
          <p:cNvSpPr>
            <a:spLocks noGrp="1"/>
          </p:cNvSpPr>
          <p:nvPr>
            <p:ph type="body" sz="quarter" idx="14"/>
          </p:nvPr>
        </p:nvSpPr>
        <p:spPr>
          <a:xfrm>
            <a:off x="335359" y="1628800"/>
            <a:ext cx="11511019" cy="4679950"/>
          </a:xfrm>
        </p:spPr>
        <p:txBody>
          <a:bodyPr>
            <a:noAutofit/>
          </a:bodyPr>
          <a:lstStyle/>
          <a:p>
            <a:pPr>
              <a:defRPr/>
            </a:pPr>
            <a:r>
              <a:rPr lang="en-US" sz="1600" dirty="0">
                <a:solidFill>
                  <a:schemeClr val="tx1"/>
                </a:solidFill>
              </a:rPr>
              <a:t>A nested loop statement is a loop which is coded within another loop. </a:t>
            </a:r>
            <a:r>
              <a:rPr lang="en-US" sz="1600" dirty="0"/>
              <a:t>Here, the outer loop executes three times. Then, the inner while loop executes until a user enters a valid test score. As a result, the code continues to execute until a user enters three valid test scores</a:t>
            </a:r>
            <a:r>
              <a:rPr lang="en-US" sz="1600" dirty="0">
                <a:solidFill>
                  <a:schemeClr val="tx1"/>
                </a:solidFill>
              </a:rPr>
              <a:t>:</a:t>
            </a:r>
          </a:p>
          <a:p>
            <a:pPr>
              <a:defRPr/>
            </a:pPr>
            <a:endParaRPr lang="en-US" sz="1400" dirty="0">
              <a:solidFill>
                <a:schemeClr val="tx1"/>
              </a:solidFill>
            </a:endParaRPr>
          </a:p>
          <a:p>
            <a:pPr>
              <a:defRPr/>
            </a:pPr>
            <a:r>
              <a:rPr lang="en-US" sz="1400" dirty="0">
                <a:latin typeface="Courier New" panose="02070309020205020404" pitchFamily="49" charset="0"/>
                <a:cs typeface="Courier New" panose="02070309020205020404" pitchFamily="49" charset="0"/>
              </a:rPr>
              <a:t>let </a:t>
            </a:r>
            <a:r>
              <a:rPr lang="en-US" sz="1400" dirty="0" err="1">
                <a:latin typeface="Courier New" panose="02070309020205020404" pitchFamily="49" charset="0"/>
                <a:cs typeface="Courier New" panose="02070309020205020404" pitchFamily="49" charset="0"/>
              </a:rPr>
              <a:t>totalScore</a:t>
            </a:r>
            <a:r>
              <a:rPr lang="en-US" sz="1400" dirty="0">
                <a:latin typeface="Courier New" panose="02070309020205020404" pitchFamily="49" charset="0"/>
                <a:cs typeface="Courier New" panose="02070309020205020404" pitchFamily="49" charset="0"/>
              </a:rPr>
              <a:t> = 0, score, i;</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for (i = 0; i &lt; 3; i++)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while (true)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score = </a:t>
            </a:r>
            <a:r>
              <a:rPr lang="en-US" sz="1400" dirty="0" err="1">
                <a:latin typeface="Courier New" panose="02070309020205020404" pitchFamily="49" charset="0"/>
                <a:cs typeface="Courier New" panose="02070309020205020404" pitchFamily="49" charset="0"/>
              </a:rPr>
              <a:t>parseInt</a:t>
            </a:r>
            <a:r>
              <a:rPr lang="en-US" sz="1400" dirty="0">
                <a:latin typeface="Courier New" panose="02070309020205020404" pitchFamily="49" charset="0"/>
                <a:cs typeface="Courier New" panose="02070309020205020404" pitchFamily="49" charset="0"/>
              </a:rPr>
              <a:t>(prompt('Enter test score'));</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if (score &gt;= 0 &amp;&amp; score &lt;= 100)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totalScore</a:t>
            </a:r>
            <a:r>
              <a:rPr lang="en-US" sz="1400" dirty="0">
                <a:latin typeface="Courier New" panose="02070309020205020404" pitchFamily="49" charset="0"/>
                <a:cs typeface="Courier New" panose="02070309020205020404" pitchFamily="49" charset="0"/>
              </a:rPr>
              <a:t> += score;</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break;</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 else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console.error</a:t>
            </a:r>
            <a:r>
              <a:rPr lang="en-US" sz="1400" dirty="0">
                <a:latin typeface="Courier New" panose="02070309020205020404" pitchFamily="49" charset="0"/>
                <a:cs typeface="Courier New" panose="02070309020205020404" pitchFamily="49" charset="0"/>
              </a:rPr>
              <a:t>('Test score must be between 0 and 100.');</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console.log(`Total score: ${</a:t>
            </a:r>
            <a:r>
              <a:rPr lang="en-US" sz="1400" dirty="0" err="1">
                <a:latin typeface="Courier New" panose="02070309020205020404" pitchFamily="49" charset="0"/>
                <a:cs typeface="Courier New" panose="02070309020205020404" pitchFamily="49" charset="0"/>
              </a:rPr>
              <a:t>totalScore</a:t>
            </a:r>
            <a:r>
              <a:rPr lang="en-US" sz="1400" dirty="0">
                <a:latin typeface="Courier New" panose="02070309020205020404" pitchFamily="49" charset="0"/>
                <a:cs typeface="Courier New" panose="02070309020205020404" pitchFamily="49" charset="0"/>
              </a:rPr>
              <a:t>}`);</a:t>
            </a:r>
            <a:endParaRPr lang="en-US" sz="1400" dirty="0">
              <a:solidFill>
                <a:schemeClr val="tx1"/>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a:xfrm>
            <a:off x="335360" y="908720"/>
            <a:ext cx="9780190" cy="360040"/>
          </a:xfrm>
        </p:spPr>
        <p:txBody>
          <a:bodyPr/>
          <a:lstStyle/>
          <a:p>
            <a:r>
              <a:rPr lang="en-US" dirty="0"/>
              <a:t>Nested loop statements</a:t>
            </a:r>
          </a:p>
        </p:txBody>
      </p:sp>
    </p:spTree>
    <p:extLst>
      <p:ext uri="{BB962C8B-B14F-4D97-AF65-F5344CB8AC3E}">
        <p14:creationId xmlns:p14="http://schemas.microsoft.com/office/powerpoint/2010/main" val="31212870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46100" y="3102248"/>
            <a:ext cx="11099800" cy="653504"/>
          </a:xfrm>
        </p:spPr>
        <p:txBody>
          <a:bodyPr/>
          <a:lstStyle/>
          <a:p>
            <a:pPr algn="ctr"/>
            <a:r>
              <a:rPr lang="en-US" sz="4000" dirty="0"/>
              <a:t>Exercise: Nested for Loops</a:t>
            </a:r>
          </a:p>
        </p:txBody>
      </p:sp>
    </p:spTree>
    <p:extLst>
      <p:ext uri="{BB962C8B-B14F-4D97-AF65-F5344CB8AC3E}">
        <p14:creationId xmlns:p14="http://schemas.microsoft.com/office/powerpoint/2010/main" val="1691888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Looping Statements</a:t>
            </a:r>
            <a:endParaRPr lang="nl-NL" dirty="0"/>
          </a:p>
        </p:txBody>
      </p:sp>
      <p:sp>
        <p:nvSpPr>
          <p:cNvPr id="7" name="Text Placeholder 6"/>
          <p:cNvSpPr>
            <a:spLocks noGrp="1"/>
          </p:cNvSpPr>
          <p:nvPr>
            <p:ph type="body" sz="quarter" idx="14"/>
          </p:nvPr>
        </p:nvSpPr>
        <p:spPr>
          <a:xfrm>
            <a:off x="335359" y="1628800"/>
            <a:ext cx="11527347" cy="4679950"/>
          </a:xfrm>
        </p:spPr>
        <p:txBody>
          <a:bodyPr>
            <a:noAutofit/>
          </a:bodyPr>
          <a:lstStyle/>
          <a:p>
            <a:pPr>
              <a:defRPr/>
            </a:pPr>
            <a:r>
              <a:rPr lang="en-US" sz="1600" dirty="0"/>
              <a:t>The JavaScript for / in loops through the properties of an object:</a:t>
            </a:r>
          </a:p>
          <a:p>
            <a:pPr>
              <a:defRPr/>
            </a:pPr>
            <a:endParaRPr lang="en-US" sz="1600" dirty="0"/>
          </a:p>
          <a:p>
            <a:pPr>
              <a:defRPr/>
            </a:pPr>
            <a:r>
              <a:rPr lang="en-US" sz="1600" dirty="0">
                <a:latin typeface="Courier New" panose="02070309020205020404" pitchFamily="49" charset="0"/>
                <a:cs typeface="Courier New" panose="02070309020205020404" pitchFamily="49" charset="0"/>
              </a:rPr>
              <a:t>let props;</a:t>
            </a:r>
          </a:p>
          <a:p>
            <a:pPr>
              <a:defRPr/>
            </a:pPr>
            <a:r>
              <a:rPr lang="en-US" sz="1600" dirty="0">
                <a:latin typeface="Courier New" panose="02070309020205020404" pitchFamily="49" charset="0"/>
                <a:cs typeface="Courier New" panose="02070309020205020404" pitchFamily="49" charset="0"/>
              </a:rPr>
              <a:t>let car = {make: 'Chevy', model: 'Camaro', color: 'White'}; </a:t>
            </a:r>
          </a:p>
          <a:p>
            <a:pPr>
              <a:defRPr/>
            </a:pP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(props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car) {</a:t>
            </a:r>
          </a:p>
          <a:p>
            <a:pPr>
              <a:defRPr/>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document.write</a:t>
            </a:r>
            <a:r>
              <a:rPr lang="en-US" sz="1600" dirty="0">
                <a:latin typeface="Courier New" panose="02070309020205020404" pitchFamily="49" charset="0"/>
                <a:cs typeface="Courier New" panose="02070309020205020404" pitchFamily="49" charset="0"/>
              </a:rPr>
              <a:t>(car[props] + '&lt;</a:t>
            </a:r>
            <a:r>
              <a:rPr lang="en-US" sz="1600" dirty="0" err="1">
                <a:latin typeface="Courier New" panose="02070309020205020404" pitchFamily="49" charset="0"/>
                <a:cs typeface="Courier New" panose="02070309020205020404" pitchFamily="49" charset="0"/>
              </a:rPr>
              <a:t>br</a:t>
            </a:r>
            <a:r>
              <a:rPr lang="en-US" sz="1600" dirty="0">
                <a:latin typeface="Courier New" panose="02070309020205020404" pitchFamily="49" charset="0"/>
                <a:cs typeface="Courier New" panose="02070309020205020404" pitchFamily="49" charset="0"/>
              </a:rPr>
              <a:t>&gt;');</a:t>
            </a:r>
          </a:p>
          <a:p>
            <a:pPr>
              <a:defRPr/>
            </a:pPr>
            <a:r>
              <a:rPr lang="en-US" sz="1600" dirty="0">
                <a:latin typeface="Courier New" panose="02070309020205020404" pitchFamily="49" charset="0"/>
                <a:cs typeface="Courier New" panose="02070309020205020404" pitchFamily="49" charset="0"/>
              </a:rPr>
              <a:t>}</a:t>
            </a:r>
          </a:p>
          <a:p>
            <a:pPr>
              <a:defRPr/>
            </a:pPr>
            <a:endParaRPr lang="en-US" sz="1600" dirty="0">
              <a:latin typeface="Courier New" panose="02070309020205020404" pitchFamily="49" charset="0"/>
              <a:cs typeface="Courier New" panose="02070309020205020404" pitchFamily="49" charset="0"/>
            </a:endParaRPr>
          </a:p>
          <a:p>
            <a:pPr>
              <a:defRPr/>
            </a:pPr>
            <a:r>
              <a:rPr lang="nn-NO" sz="1600" dirty="0">
                <a:cs typeface="Courier New" panose="02070309020205020404" pitchFamily="49" charset="0"/>
              </a:rPr>
              <a:t>Try this one out on your own.</a:t>
            </a:r>
            <a:endParaRPr lang="en-US" sz="16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for / in loop (for objects)</a:t>
            </a:r>
          </a:p>
        </p:txBody>
      </p:sp>
    </p:spTree>
    <p:extLst>
      <p:ext uri="{BB962C8B-B14F-4D97-AF65-F5344CB8AC3E}">
        <p14:creationId xmlns:p14="http://schemas.microsoft.com/office/powerpoint/2010/main" val="2054890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Looping Statements</a:t>
            </a:r>
            <a:endParaRPr lang="nl-NL" dirty="0"/>
          </a:p>
        </p:txBody>
      </p:sp>
      <p:sp>
        <p:nvSpPr>
          <p:cNvPr id="7" name="Text Placeholder 6"/>
          <p:cNvSpPr>
            <a:spLocks noGrp="1"/>
          </p:cNvSpPr>
          <p:nvPr>
            <p:ph type="body" sz="quarter" idx="14"/>
          </p:nvPr>
        </p:nvSpPr>
        <p:spPr>
          <a:xfrm>
            <a:off x="335359" y="1628800"/>
            <a:ext cx="11527347" cy="4679950"/>
          </a:xfrm>
        </p:spPr>
        <p:txBody>
          <a:bodyPr>
            <a:noAutofit/>
          </a:bodyPr>
          <a:lstStyle/>
          <a:p>
            <a:pPr>
              <a:defRPr/>
            </a:pPr>
            <a:r>
              <a:rPr lang="en-US" sz="1600" dirty="0"/>
              <a:t>Although not recommended, you can also use the for / in to loop through the elements of an array:</a:t>
            </a:r>
          </a:p>
          <a:p>
            <a:pPr>
              <a:defRPr/>
            </a:pPr>
            <a:endParaRPr lang="en-US" sz="1600" dirty="0"/>
          </a:p>
          <a:p>
            <a:pPr>
              <a:defRPr/>
            </a:pPr>
            <a:r>
              <a:rPr lang="en-US" sz="1600" dirty="0">
                <a:latin typeface="Courier New" panose="02070309020205020404" pitchFamily="49" charset="0"/>
                <a:cs typeface="Courier New" panose="02070309020205020404" pitchFamily="49" charset="0"/>
              </a:rPr>
              <a:t>let person;</a:t>
            </a:r>
          </a:p>
          <a:p>
            <a:pPr>
              <a:defRPr/>
            </a:pPr>
            <a:r>
              <a:rPr lang="en-US" sz="1600" dirty="0">
                <a:latin typeface="Courier New" panose="02070309020205020404" pitchFamily="49" charset="0"/>
                <a:cs typeface="Courier New" panose="02070309020205020404" pitchFamily="49" charset="0"/>
              </a:rPr>
              <a:t>let people = ['Zak', 'Sally', 'Mary', 'Fred']; </a:t>
            </a:r>
          </a:p>
          <a:p>
            <a:pPr>
              <a:defRPr/>
            </a:pP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(person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people) {</a:t>
            </a:r>
          </a:p>
          <a:p>
            <a:pPr>
              <a:defRPr/>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document.write</a:t>
            </a:r>
            <a:r>
              <a:rPr lang="en-US" sz="1600" dirty="0">
                <a:latin typeface="Courier New" panose="02070309020205020404" pitchFamily="49" charset="0"/>
                <a:cs typeface="Courier New" panose="02070309020205020404" pitchFamily="49" charset="0"/>
              </a:rPr>
              <a:t>(people[person] + '&lt;</a:t>
            </a:r>
            <a:r>
              <a:rPr lang="en-US" sz="1600" dirty="0" err="1">
                <a:latin typeface="Courier New" panose="02070309020205020404" pitchFamily="49" charset="0"/>
                <a:cs typeface="Courier New" panose="02070309020205020404" pitchFamily="49" charset="0"/>
              </a:rPr>
              <a:t>br</a:t>
            </a:r>
            <a:r>
              <a:rPr lang="en-US" sz="1600" dirty="0">
                <a:latin typeface="Courier New" panose="02070309020205020404" pitchFamily="49" charset="0"/>
                <a:cs typeface="Courier New" panose="02070309020205020404" pitchFamily="49" charset="0"/>
              </a:rPr>
              <a:t>&gt;');</a:t>
            </a:r>
          </a:p>
          <a:p>
            <a:pPr>
              <a:defRPr/>
            </a:pPr>
            <a:r>
              <a:rPr lang="en-US" sz="1600" dirty="0">
                <a:latin typeface="Courier New" panose="02070309020205020404" pitchFamily="49" charset="0"/>
                <a:cs typeface="Courier New" panose="02070309020205020404" pitchFamily="49" charset="0"/>
              </a:rPr>
              <a:t>}</a:t>
            </a:r>
          </a:p>
          <a:p>
            <a:pPr>
              <a:defRPr/>
            </a:pPr>
            <a:endParaRPr lang="en-US" sz="1600" dirty="0">
              <a:latin typeface="Courier New" panose="02070309020205020404" pitchFamily="49" charset="0"/>
              <a:cs typeface="Courier New" panose="02070309020205020404" pitchFamily="49" charset="0"/>
            </a:endParaRPr>
          </a:p>
          <a:p>
            <a:pPr>
              <a:defRPr/>
            </a:pPr>
            <a:r>
              <a:rPr lang="nn-NO" sz="1600" dirty="0">
                <a:cs typeface="Courier New" panose="02070309020205020404" pitchFamily="49" charset="0"/>
              </a:rPr>
              <a:t>Try this one out on your own.</a:t>
            </a:r>
            <a:endParaRPr lang="en-US" sz="16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for / in loop (for arrays)</a:t>
            </a:r>
          </a:p>
        </p:txBody>
      </p:sp>
    </p:spTree>
    <p:extLst>
      <p:ext uri="{BB962C8B-B14F-4D97-AF65-F5344CB8AC3E}">
        <p14:creationId xmlns:p14="http://schemas.microsoft.com/office/powerpoint/2010/main" val="4057183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Looping Statements</a:t>
            </a:r>
            <a:endParaRPr lang="nl-NL" dirty="0"/>
          </a:p>
        </p:txBody>
      </p:sp>
      <p:sp>
        <p:nvSpPr>
          <p:cNvPr id="7" name="Text Placeholder 6"/>
          <p:cNvSpPr>
            <a:spLocks noGrp="1"/>
          </p:cNvSpPr>
          <p:nvPr>
            <p:ph type="body" sz="quarter" idx="14"/>
          </p:nvPr>
        </p:nvSpPr>
        <p:spPr>
          <a:xfrm>
            <a:off x="335359" y="1628800"/>
            <a:ext cx="11527347" cy="4679950"/>
          </a:xfrm>
        </p:spPr>
        <p:txBody>
          <a:bodyPr>
            <a:noAutofit/>
          </a:bodyPr>
          <a:lstStyle/>
          <a:p>
            <a:pPr>
              <a:defRPr/>
            </a:pPr>
            <a:r>
              <a:rPr lang="en-US" sz="1600" dirty="0"/>
              <a:t>As you'll see in a future module, the ES6 for / of is a better solution for looping through an array:</a:t>
            </a:r>
          </a:p>
          <a:p>
            <a:pPr>
              <a:defRPr/>
            </a:pPr>
            <a:endParaRPr lang="en-US" sz="1600" dirty="0"/>
          </a:p>
          <a:p>
            <a:pPr>
              <a:defRPr/>
            </a:pPr>
            <a:r>
              <a:rPr lang="en-US" sz="1600" dirty="0">
                <a:latin typeface="Courier New" panose="02070309020205020404" pitchFamily="49" charset="0"/>
                <a:cs typeface="Courier New" panose="02070309020205020404" pitchFamily="49" charset="0"/>
              </a:rPr>
              <a:t>let person;</a:t>
            </a:r>
          </a:p>
          <a:p>
            <a:pPr>
              <a:defRPr/>
            </a:pPr>
            <a:r>
              <a:rPr lang="en-US" sz="1600" dirty="0">
                <a:latin typeface="Courier New" panose="02070309020205020404" pitchFamily="49" charset="0"/>
                <a:cs typeface="Courier New" panose="02070309020205020404" pitchFamily="49" charset="0"/>
              </a:rPr>
              <a:t>let people = ['Zak', 'Sally', 'Mary', 'Fred'];</a:t>
            </a:r>
          </a:p>
          <a:p>
            <a:pPr>
              <a:defRPr/>
            </a:pP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(person </a:t>
            </a:r>
            <a:r>
              <a:rPr lang="en-US" sz="1600" b="1" dirty="0">
                <a:latin typeface="Courier New" panose="02070309020205020404" pitchFamily="49" charset="0"/>
                <a:cs typeface="Courier New" panose="02070309020205020404" pitchFamily="49" charset="0"/>
              </a:rPr>
              <a:t>of</a:t>
            </a:r>
            <a:r>
              <a:rPr lang="en-US" sz="1600" dirty="0">
                <a:latin typeface="Courier New" panose="02070309020205020404" pitchFamily="49" charset="0"/>
                <a:cs typeface="Courier New" panose="02070309020205020404" pitchFamily="49" charset="0"/>
              </a:rPr>
              <a:t> people) {</a:t>
            </a:r>
          </a:p>
          <a:p>
            <a:pPr>
              <a:defRPr/>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document.write</a:t>
            </a:r>
            <a:r>
              <a:rPr lang="en-US" sz="1600" dirty="0">
                <a:latin typeface="Courier New" panose="02070309020205020404" pitchFamily="49" charset="0"/>
                <a:cs typeface="Courier New" panose="02070309020205020404" pitchFamily="49" charset="0"/>
              </a:rPr>
              <a:t>(person + '&lt;</a:t>
            </a:r>
            <a:r>
              <a:rPr lang="en-US" sz="1600" dirty="0" err="1">
                <a:latin typeface="Courier New" panose="02070309020205020404" pitchFamily="49" charset="0"/>
                <a:cs typeface="Courier New" panose="02070309020205020404" pitchFamily="49" charset="0"/>
              </a:rPr>
              <a:t>br</a:t>
            </a:r>
            <a:r>
              <a:rPr lang="en-US" sz="1600" dirty="0">
                <a:latin typeface="Courier New" panose="02070309020205020404" pitchFamily="49" charset="0"/>
                <a:cs typeface="Courier New" panose="02070309020205020404" pitchFamily="49" charset="0"/>
              </a:rPr>
              <a:t>&gt;');</a:t>
            </a:r>
          </a:p>
          <a:p>
            <a:pPr>
              <a:defRPr/>
            </a:pPr>
            <a:r>
              <a:rPr lang="en-US" sz="1600" dirty="0">
                <a:latin typeface="Courier New" panose="02070309020205020404" pitchFamily="49" charset="0"/>
                <a:cs typeface="Courier New" panose="02070309020205020404" pitchFamily="49" charset="0"/>
              </a:rPr>
              <a:t>}</a:t>
            </a:r>
          </a:p>
          <a:p>
            <a:pPr>
              <a:defRPr/>
            </a:pPr>
            <a:endParaRPr lang="en-US" sz="1600" dirty="0">
              <a:latin typeface="Courier New" panose="02070309020205020404" pitchFamily="49" charset="0"/>
              <a:cs typeface="Courier New" panose="02070309020205020404" pitchFamily="49" charset="0"/>
            </a:endParaRPr>
          </a:p>
          <a:p>
            <a:pPr>
              <a:defRPr/>
            </a:pPr>
            <a:r>
              <a:rPr lang="nn-NO" sz="1600" dirty="0">
                <a:cs typeface="Courier New" panose="02070309020205020404" pitchFamily="49" charset="0"/>
              </a:rPr>
              <a:t>Try this one out on your own.</a:t>
            </a:r>
            <a:endParaRPr lang="en-US" sz="16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for / of loop (for arrays)</a:t>
            </a:r>
          </a:p>
        </p:txBody>
      </p:sp>
    </p:spTree>
    <p:extLst>
      <p:ext uri="{BB962C8B-B14F-4D97-AF65-F5344CB8AC3E}">
        <p14:creationId xmlns:p14="http://schemas.microsoft.com/office/powerpoint/2010/main" val="1763084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46100" y="2752643"/>
            <a:ext cx="11099800" cy="1352714"/>
          </a:xfrm>
        </p:spPr>
        <p:txBody>
          <a:bodyPr/>
          <a:lstStyle/>
          <a:p>
            <a:pPr algn="ctr"/>
            <a:r>
              <a:rPr lang="en-US" sz="4000" dirty="0"/>
              <a:t>Lab 05</a:t>
            </a:r>
            <a:br>
              <a:rPr lang="en-US" sz="4000" dirty="0"/>
            </a:br>
            <a:r>
              <a:rPr lang="en-US" sz="4000" dirty="0"/>
              <a:t>The Calculate MPG Application v2</a:t>
            </a:r>
          </a:p>
        </p:txBody>
      </p:sp>
    </p:spTree>
    <p:extLst>
      <p:ext uri="{BB962C8B-B14F-4D97-AF65-F5344CB8AC3E}">
        <p14:creationId xmlns:p14="http://schemas.microsoft.com/office/powerpoint/2010/main" val="2039214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46100" y="2752643"/>
            <a:ext cx="11099800" cy="1352714"/>
          </a:xfrm>
        </p:spPr>
        <p:txBody>
          <a:bodyPr/>
          <a:lstStyle/>
          <a:p>
            <a:pPr algn="ctr"/>
            <a:r>
              <a:rPr lang="en-US" sz="4000" dirty="0"/>
              <a:t>Lab 06</a:t>
            </a:r>
            <a:br>
              <a:rPr lang="en-US" sz="4000" dirty="0"/>
            </a:br>
            <a:r>
              <a:rPr lang="en-US" sz="4000" dirty="0"/>
              <a:t>The Future Value Application</a:t>
            </a:r>
          </a:p>
        </p:txBody>
      </p:sp>
    </p:spTree>
    <p:extLst>
      <p:ext uri="{BB962C8B-B14F-4D97-AF65-F5344CB8AC3E}">
        <p14:creationId xmlns:p14="http://schemas.microsoft.com/office/powerpoint/2010/main" val="2812405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Looping Statements</a:t>
            </a:r>
            <a:endParaRPr lang="nl-NL" dirty="0"/>
          </a:p>
        </p:txBody>
      </p:sp>
      <p:sp>
        <p:nvSpPr>
          <p:cNvPr id="7" name="Text Placeholder 6"/>
          <p:cNvSpPr>
            <a:spLocks noGrp="1"/>
          </p:cNvSpPr>
          <p:nvPr>
            <p:ph type="body" sz="quarter" idx="14"/>
          </p:nvPr>
        </p:nvSpPr>
        <p:spPr>
          <a:xfrm>
            <a:off x="335359" y="1628800"/>
            <a:ext cx="11478361" cy="4679950"/>
          </a:xfrm>
        </p:spPr>
        <p:txBody>
          <a:bodyPr>
            <a:noAutofit/>
          </a:bodyPr>
          <a:lstStyle/>
          <a:p>
            <a:pPr marL="457200" indent="-457200">
              <a:buFont typeface="Wingdings" panose="05000000000000000000" pitchFamily="2" charset="2"/>
              <a:buChar char="v"/>
              <a:defRPr/>
            </a:pPr>
            <a:r>
              <a:rPr lang="en-US" sz="1600" dirty="0"/>
              <a:t>In general, statements are executed sequentially: The first statement is executed first, followed by the second, and so on. </a:t>
            </a:r>
          </a:p>
          <a:p>
            <a:pPr marL="457200" indent="-457200">
              <a:buFont typeface="Wingdings" panose="05000000000000000000" pitchFamily="2" charset="2"/>
              <a:buChar char="v"/>
              <a:defRPr/>
            </a:pPr>
            <a:endParaRPr lang="en-US" sz="1600" dirty="0"/>
          </a:p>
          <a:p>
            <a:pPr marL="457200" indent="-457200">
              <a:buFont typeface="Wingdings" panose="05000000000000000000" pitchFamily="2" charset="2"/>
              <a:buChar char="v"/>
              <a:defRPr/>
            </a:pPr>
            <a:r>
              <a:rPr lang="en-US" sz="1600" dirty="0"/>
              <a:t>There may be a situation when you need to execute a block of code repeatedly.</a:t>
            </a:r>
          </a:p>
          <a:p>
            <a:pPr marL="457200" indent="-457200">
              <a:buFont typeface="Wingdings" panose="05000000000000000000" pitchFamily="2" charset="2"/>
              <a:buChar char="v"/>
              <a:defRPr/>
            </a:pPr>
            <a:endParaRPr lang="en-US" sz="1600" dirty="0"/>
          </a:p>
          <a:p>
            <a:pPr marL="457200" indent="-457200">
              <a:buFont typeface="Wingdings" panose="05000000000000000000" pitchFamily="2" charset="2"/>
              <a:buChar char="v"/>
              <a:defRPr/>
            </a:pPr>
            <a:r>
              <a:rPr lang="en-US" sz="1600" dirty="0"/>
              <a:t>Programming languages provide various control structures that allow for more complicated execution paths. </a:t>
            </a:r>
          </a:p>
          <a:p>
            <a:pPr marL="457200" indent="-457200">
              <a:buFont typeface="Wingdings" panose="05000000000000000000" pitchFamily="2" charset="2"/>
              <a:buChar char="v"/>
              <a:defRPr/>
            </a:pPr>
            <a:endParaRPr lang="en-US" sz="1600" dirty="0"/>
          </a:p>
          <a:p>
            <a:pPr marL="457200" indent="-457200">
              <a:buFont typeface="Wingdings" panose="05000000000000000000" pitchFamily="2" charset="2"/>
              <a:buChar char="v"/>
              <a:defRPr/>
            </a:pPr>
            <a:r>
              <a:rPr lang="en-US" sz="1600" dirty="0"/>
              <a:t>One such control structure is an iteration statement also known as a </a:t>
            </a:r>
            <a:r>
              <a:rPr lang="en-US" sz="1600" b="1" dirty="0"/>
              <a:t>loop</a:t>
            </a:r>
            <a:r>
              <a:rPr lang="en-US" sz="1600" dirty="0"/>
              <a:t>.</a:t>
            </a:r>
            <a:endParaRPr lang="en-US" sz="1600" dirty="0">
              <a:solidFill>
                <a:schemeClr val="tx1"/>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Introduction to looping statements</a:t>
            </a:r>
          </a:p>
        </p:txBody>
      </p:sp>
    </p:spTree>
    <p:extLst>
      <p:ext uri="{BB962C8B-B14F-4D97-AF65-F5344CB8AC3E}">
        <p14:creationId xmlns:p14="http://schemas.microsoft.com/office/powerpoint/2010/main" val="995833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Looping Statements</a:t>
            </a:r>
            <a:endParaRPr lang="nl-NL" dirty="0"/>
          </a:p>
        </p:txBody>
      </p:sp>
      <p:sp>
        <p:nvSpPr>
          <p:cNvPr id="7" name="Text Placeholder 6"/>
          <p:cNvSpPr>
            <a:spLocks noGrp="1"/>
          </p:cNvSpPr>
          <p:nvPr>
            <p:ph type="body" sz="quarter" idx="14"/>
          </p:nvPr>
        </p:nvSpPr>
        <p:spPr>
          <a:xfrm>
            <a:off x="335359" y="1628800"/>
            <a:ext cx="11511019" cy="4679950"/>
          </a:xfrm>
        </p:spPr>
        <p:txBody>
          <a:bodyPr>
            <a:noAutofit/>
          </a:bodyPr>
          <a:lstStyle/>
          <a:p>
            <a:pPr>
              <a:defRPr/>
            </a:pPr>
            <a:r>
              <a:rPr lang="en-US" sz="1600" dirty="0"/>
              <a:t>A loop allows us to execute a statement or group of statements multiple times. The following diagram illustrates the flow of a loop:</a:t>
            </a:r>
            <a:endParaRPr lang="en-US" sz="1600" dirty="0">
              <a:solidFill>
                <a:schemeClr val="tx1"/>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Introduction to looping statements</a:t>
            </a:r>
          </a:p>
        </p:txBody>
      </p:sp>
      <p:sp>
        <p:nvSpPr>
          <p:cNvPr id="6" name="Flowchart: Decision 5"/>
          <p:cNvSpPr/>
          <p:nvPr/>
        </p:nvSpPr>
        <p:spPr>
          <a:xfrm>
            <a:off x="2038352" y="3875047"/>
            <a:ext cx="1401333" cy="938893"/>
          </a:xfrm>
          <a:prstGeom prst="flowChartDecision">
            <a:avLst/>
          </a:prstGeom>
          <a:solidFill>
            <a:schemeClr val="bg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condition</a:t>
            </a:r>
          </a:p>
        </p:txBody>
      </p:sp>
      <p:cxnSp>
        <p:nvCxnSpPr>
          <p:cNvPr id="9" name="Straight Arrow Connector 8"/>
          <p:cNvCxnSpPr>
            <a:endCxn id="6" idx="0"/>
          </p:cNvCxnSpPr>
          <p:nvPr/>
        </p:nvCxnSpPr>
        <p:spPr>
          <a:xfrm>
            <a:off x="2739018" y="2743200"/>
            <a:ext cx="1" cy="1131846"/>
          </a:xfrm>
          <a:prstGeom prst="straightConnector1">
            <a:avLst/>
          </a:prstGeom>
          <a:ln w="25400">
            <a:solidFill>
              <a:schemeClr val="tx2"/>
            </a:solidFill>
            <a:headEnd type="oval"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p:cNvCxnSpPr>
          <p:nvPr/>
        </p:nvCxnSpPr>
        <p:spPr>
          <a:xfrm flipH="1">
            <a:off x="2739018" y="4813939"/>
            <a:ext cx="1" cy="745940"/>
          </a:xfrm>
          <a:prstGeom prst="straightConnector1">
            <a:avLst/>
          </a:prstGeom>
          <a:ln w="25400">
            <a:solidFill>
              <a:schemeClr val="tx2"/>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6" idx="3"/>
          </p:cNvCxnSpPr>
          <p:nvPr/>
        </p:nvCxnSpPr>
        <p:spPr>
          <a:xfrm flipH="1" flipV="1">
            <a:off x="2751828" y="3119959"/>
            <a:ext cx="687856" cy="1224534"/>
          </a:xfrm>
          <a:prstGeom prst="bentConnector4">
            <a:avLst>
              <a:gd name="adj1" fmla="val -272991"/>
              <a:gd name="adj2" fmla="val 100504"/>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Flowchart: Connector 12"/>
          <p:cNvSpPr/>
          <p:nvPr/>
        </p:nvSpPr>
        <p:spPr>
          <a:xfrm>
            <a:off x="2649619" y="5559880"/>
            <a:ext cx="178794" cy="190021"/>
          </a:xfrm>
          <a:prstGeom prst="flowChartConnector">
            <a:avLst/>
          </a:prstGeom>
          <a:solidFill>
            <a:schemeClr val="bg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887118" y="4043481"/>
            <a:ext cx="1388522" cy="276999"/>
          </a:xfrm>
          <a:prstGeom prst="rect">
            <a:avLst/>
          </a:prstGeom>
          <a:noFill/>
          <a:ln>
            <a:noFill/>
          </a:ln>
        </p:spPr>
        <p:txBody>
          <a:bodyPr wrap="none" rtlCol="0">
            <a:spAutoFit/>
          </a:bodyPr>
          <a:lstStyle/>
          <a:p>
            <a:r>
              <a:rPr lang="en-US" sz="1200" dirty="0"/>
              <a:t>If condition is true</a:t>
            </a:r>
          </a:p>
        </p:txBody>
      </p:sp>
      <p:sp>
        <p:nvSpPr>
          <p:cNvPr id="15" name="TextBox 14"/>
          <p:cNvSpPr txBox="1"/>
          <p:nvPr/>
        </p:nvSpPr>
        <p:spPr>
          <a:xfrm>
            <a:off x="2719172" y="5001030"/>
            <a:ext cx="1447832" cy="276999"/>
          </a:xfrm>
          <a:prstGeom prst="rect">
            <a:avLst/>
          </a:prstGeom>
          <a:noFill/>
          <a:ln>
            <a:noFill/>
          </a:ln>
        </p:spPr>
        <p:txBody>
          <a:bodyPr wrap="none" rtlCol="0">
            <a:spAutoFit/>
          </a:bodyPr>
          <a:lstStyle/>
          <a:p>
            <a:r>
              <a:rPr lang="en-US" sz="1200" dirty="0"/>
              <a:t>If condition is false</a:t>
            </a:r>
          </a:p>
        </p:txBody>
      </p:sp>
      <p:sp>
        <p:nvSpPr>
          <p:cNvPr id="31" name="Flowchart: Process 30"/>
          <p:cNvSpPr/>
          <p:nvPr/>
        </p:nvSpPr>
        <p:spPr>
          <a:xfrm>
            <a:off x="4615796" y="3436702"/>
            <a:ext cx="1401333" cy="565958"/>
          </a:xfrm>
          <a:prstGeom prst="flowChartProcess">
            <a:avLst/>
          </a:prstGeom>
          <a:solidFill>
            <a:schemeClr val="bg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conditional code</a:t>
            </a:r>
          </a:p>
        </p:txBody>
      </p:sp>
    </p:spTree>
    <p:extLst>
      <p:ext uri="{BB962C8B-B14F-4D97-AF65-F5344CB8AC3E}">
        <p14:creationId xmlns:p14="http://schemas.microsoft.com/office/powerpoint/2010/main" val="1705084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Looping Statements</a:t>
            </a:r>
            <a:endParaRPr lang="nl-NL" dirty="0"/>
          </a:p>
        </p:txBody>
      </p:sp>
      <p:sp>
        <p:nvSpPr>
          <p:cNvPr id="7" name="Text Placeholder 6"/>
          <p:cNvSpPr>
            <a:spLocks noGrp="1"/>
          </p:cNvSpPr>
          <p:nvPr>
            <p:ph type="body" sz="quarter" idx="14"/>
          </p:nvPr>
        </p:nvSpPr>
        <p:spPr>
          <a:xfrm>
            <a:off x="335360" y="1628800"/>
            <a:ext cx="11494690" cy="4679950"/>
          </a:xfrm>
        </p:spPr>
        <p:txBody>
          <a:bodyPr>
            <a:noAutofit/>
          </a:bodyPr>
          <a:lstStyle/>
          <a:p>
            <a:pPr>
              <a:defRPr/>
            </a:pPr>
            <a:r>
              <a:rPr lang="en-US" sz="1600" dirty="0"/>
              <a:t>JavaScript provides the following types of loops to handle iterative requirements: </a:t>
            </a:r>
            <a:endParaRPr lang="en-US" sz="1600" dirty="0">
              <a:solidFill>
                <a:schemeClr val="tx1"/>
              </a:solidFill>
            </a:endParaRPr>
          </a:p>
          <a:p>
            <a:pPr>
              <a:defRPr/>
            </a:pPr>
            <a:endParaRPr lang="en-US" sz="1600" dirty="0"/>
          </a:p>
          <a:p>
            <a:pPr marL="457200" indent="-457200">
              <a:buFont typeface="Wingdings" panose="05000000000000000000" pitchFamily="2" charset="2"/>
              <a:buChar char="v"/>
              <a:defRPr/>
            </a:pPr>
            <a:r>
              <a:rPr lang="en-US" sz="1600" dirty="0">
                <a:latin typeface="Courier New" panose="02070309020205020404" pitchFamily="49" charset="0"/>
                <a:cs typeface="Courier New" panose="02070309020205020404" pitchFamily="49" charset="0"/>
              </a:rPr>
              <a:t>for</a:t>
            </a:r>
          </a:p>
          <a:p>
            <a:pPr marL="457200" indent="-457200">
              <a:buFont typeface="Wingdings" panose="05000000000000000000" pitchFamily="2" charset="2"/>
              <a:buChar char="v"/>
              <a:defRPr/>
            </a:pPr>
            <a:r>
              <a:rPr lang="en-US" sz="1600" dirty="0" smtClean="0">
                <a:latin typeface="Courier New" panose="02070309020205020404" pitchFamily="49" charset="0"/>
                <a:cs typeface="Courier New" panose="02070309020205020404" pitchFamily="49" charset="0"/>
              </a:rPr>
              <a:t>while</a:t>
            </a:r>
            <a:endParaRPr lang="en-US" sz="1600" dirty="0">
              <a:latin typeface="Courier New" panose="02070309020205020404" pitchFamily="49" charset="0"/>
              <a:cs typeface="Courier New" panose="02070309020205020404" pitchFamily="49" charset="0"/>
            </a:endParaRPr>
          </a:p>
          <a:p>
            <a:pPr marL="457200" indent="-457200">
              <a:buFont typeface="Wingdings" panose="05000000000000000000" pitchFamily="2" charset="2"/>
              <a:buChar char="v"/>
              <a:defRPr/>
            </a:pPr>
            <a:r>
              <a:rPr lang="en-US" sz="1600" dirty="0">
                <a:latin typeface="Courier New" panose="02070309020205020404" pitchFamily="49" charset="0"/>
                <a:cs typeface="Courier New" panose="02070309020205020404" pitchFamily="49" charset="0"/>
              </a:rPr>
              <a:t>do while</a:t>
            </a:r>
          </a:p>
          <a:p>
            <a:pPr marL="457200" indent="-457200">
              <a:buFont typeface="Wingdings" panose="05000000000000000000" pitchFamily="2" charset="2"/>
              <a:buChar char="v"/>
              <a:defRPr/>
            </a:pPr>
            <a:r>
              <a:rPr lang="en-US" sz="1600" dirty="0">
                <a:cs typeface="Courier New" panose="02070309020205020404" pitchFamily="49" charset="0"/>
              </a:rPr>
              <a:t>Nested </a:t>
            </a:r>
            <a:r>
              <a:rPr lang="en-US" sz="1600" dirty="0" smtClean="0">
                <a:cs typeface="Courier New" panose="02070309020205020404" pitchFamily="49" charset="0"/>
              </a:rPr>
              <a:t>loops</a:t>
            </a:r>
          </a:p>
          <a:p>
            <a:pPr marL="457200" indent="-457200">
              <a:buFont typeface="Wingdings" panose="05000000000000000000" pitchFamily="2" charset="2"/>
              <a:buChar char="v"/>
              <a:defRPr/>
            </a:pPr>
            <a:r>
              <a:rPr lang="en-US" sz="1600" dirty="0" smtClean="0">
                <a:cs typeface="Courier New" panose="02070309020205020404" pitchFamily="49" charset="0"/>
              </a:rPr>
              <a:t>Looping through objects and arrays:</a:t>
            </a:r>
          </a:p>
          <a:p>
            <a:pPr marL="912813" indent="-457200">
              <a:buFont typeface="Wingdings" panose="05000000000000000000" pitchFamily="2" charset="2"/>
              <a:buChar char="v"/>
              <a:defRPr/>
            </a:pPr>
            <a:r>
              <a:rPr lang="en-US" sz="1600" dirty="0">
                <a:latin typeface="Courier New" panose="02070309020205020404" pitchFamily="49" charset="0"/>
                <a:cs typeface="Courier New" panose="02070309020205020404" pitchFamily="49" charset="0"/>
              </a:rPr>
              <a:t>for in</a:t>
            </a:r>
            <a:r>
              <a:rPr lang="en-US" sz="1600" dirty="0">
                <a:cs typeface="Courier New" panose="02070309020205020404" pitchFamily="49" charset="0"/>
              </a:rPr>
              <a:t> (traditional method)</a:t>
            </a:r>
          </a:p>
          <a:p>
            <a:pPr marL="912813" indent="-457200">
              <a:buFont typeface="Wingdings" panose="05000000000000000000" pitchFamily="2" charset="2"/>
              <a:buChar char="v"/>
              <a:defRPr/>
            </a:pPr>
            <a:r>
              <a:rPr lang="en-US" sz="1600" dirty="0">
                <a:latin typeface="Courier New" panose="02070309020205020404" pitchFamily="49" charset="0"/>
                <a:cs typeface="Courier New" panose="02070309020205020404" pitchFamily="49" charset="0"/>
              </a:rPr>
              <a:t>for of (new ES6 method</a:t>
            </a:r>
            <a:r>
              <a:rPr lang="en-US" sz="1600" dirty="0" smtClean="0">
                <a:latin typeface="Courier New" panose="02070309020205020404" pitchFamily="49" charset="0"/>
                <a:cs typeface="Courier New" panose="02070309020205020404" pitchFamily="49" charset="0"/>
              </a:rPr>
              <a:t>)</a:t>
            </a:r>
            <a:endParaRPr lang="en-US" sz="1300" dirty="0" smtClean="0">
              <a:cs typeface="Courier New" panose="02070309020205020404" pitchFamily="49" charset="0"/>
            </a:endParaRPr>
          </a:p>
          <a:p>
            <a:pPr lvl="1">
              <a:defRPr/>
            </a:pPr>
            <a:endParaRPr lang="en-US" sz="1300" dirty="0">
              <a:cs typeface="Courier New" panose="02070309020205020404" pitchFamily="49" charset="0"/>
            </a:endParaRPr>
          </a:p>
          <a:p>
            <a:pPr marL="285750" indent="-285750">
              <a:buFont typeface="Arial" panose="020B0604020202020204" pitchFamily="34" charset="0"/>
              <a:buChar char="•"/>
              <a:defRPr/>
            </a:pPr>
            <a:endParaRPr lang="en-US" sz="1600" dirty="0">
              <a:latin typeface="Courier New" panose="02070309020205020404" pitchFamily="49" charset="0"/>
              <a:cs typeface="Courier New" panose="02070309020205020404" pitchFamily="49" charset="0"/>
            </a:endParaRPr>
          </a:p>
          <a:p>
            <a:pPr>
              <a:defRPr/>
            </a:pPr>
            <a:r>
              <a:rPr lang="en-US" sz="1600" dirty="0">
                <a:solidFill>
                  <a:schemeClr val="tx1"/>
                </a:solidFill>
              </a:rPr>
              <a:t>JavaScript also supports loop control </a:t>
            </a:r>
            <a:r>
              <a:rPr lang="en-US" sz="1600" dirty="0"/>
              <a:t>statements. Loop control statements change execution of a loop from the standard iterative sequence. Loop control statements include: </a:t>
            </a:r>
            <a:r>
              <a:rPr lang="en-US" sz="1600" dirty="0">
                <a:latin typeface="Courier New" panose="02070309020205020404" pitchFamily="49" charset="0"/>
                <a:cs typeface="Courier New" panose="02070309020205020404" pitchFamily="49" charset="0"/>
              </a:rPr>
              <a:t>break</a:t>
            </a:r>
            <a:r>
              <a:rPr lang="en-US" sz="1600" dirty="0">
                <a:cs typeface="Courier New" panose="02070309020205020404" pitchFamily="49" charset="0"/>
              </a:rPr>
              <a:t> and </a:t>
            </a:r>
            <a:r>
              <a:rPr lang="en-US" sz="1600" dirty="0">
                <a:latin typeface="Courier New" panose="02070309020205020404" pitchFamily="49" charset="0"/>
                <a:cs typeface="Courier New" panose="02070309020205020404" pitchFamily="49" charset="0"/>
              </a:rPr>
              <a:t>continue</a:t>
            </a:r>
            <a:r>
              <a:rPr lang="en-US" sz="1600" dirty="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Introduction to looping statements</a:t>
            </a:r>
          </a:p>
        </p:txBody>
      </p:sp>
    </p:spTree>
    <p:extLst>
      <p:ext uri="{BB962C8B-B14F-4D97-AF65-F5344CB8AC3E}">
        <p14:creationId xmlns:p14="http://schemas.microsoft.com/office/powerpoint/2010/main" val="70123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Looping Statements</a:t>
            </a:r>
            <a:endParaRPr lang="nl-NL" dirty="0"/>
          </a:p>
        </p:txBody>
      </p:sp>
      <p:sp>
        <p:nvSpPr>
          <p:cNvPr id="7" name="Text Placeholder 6"/>
          <p:cNvSpPr>
            <a:spLocks noGrp="1"/>
          </p:cNvSpPr>
          <p:nvPr>
            <p:ph type="body" sz="quarter" idx="14"/>
          </p:nvPr>
        </p:nvSpPr>
        <p:spPr>
          <a:xfrm>
            <a:off x="335359" y="1628800"/>
            <a:ext cx="11527347" cy="4679950"/>
          </a:xfrm>
        </p:spPr>
        <p:txBody>
          <a:bodyPr>
            <a:noAutofit/>
          </a:bodyPr>
          <a:lstStyle/>
          <a:p>
            <a:pPr>
              <a:defRPr/>
            </a:pPr>
            <a:r>
              <a:rPr lang="en-US" sz="1600" dirty="0">
                <a:solidFill>
                  <a:schemeClr val="tx1"/>
                </a:solidFill>
              </a:rPr>
              <a:t>A for statement is unique in a sense that i</a:t>
            </a:r>
            <a:r>
              <a:rPr lang="en-US" sz="1600" dirty="0"/>
              <a:t>t can iterate over the items of </a:t>
            </a:r>
            <a:r>
              <a:rPr lang="en-US" sz="1600" i="1" dirty="0"/>
              <a:t>any sequence</a:t>
            </a:r>
            <a:r>
              <a:rPr lang="en-US" sz="1600" dirty="0"/>
              <a:t>, such as a list, array, string, etc. A for loop in JavaScript will flow like this:</a:t>
            </a:r>
          </a:p>
          <a:p>
            <a:pPr>
              <a:defRPr/>
            </a:pPr>
            <a:endParaRPr lang="en-US" sz="1600" dirty="0">
              <a:solidFill>
                <a:schemeClr val="tx1"/>
              </a:solidFill>
            </a:endParaRPr>
          </a:p>
        </p:txBody>
      </p:sp>
      <p:sp>
        <p:nvSpPr>
          <p:cNvPr id="2" name="Text Placeholder 1"/>
          <p:cNvSpPr>
            <a:spLocks noGrp="1"/>
          </p:cNvSpPr>
          <p:nvPr>
            <p:ph type="body" sz="quarter" idx="11"/>
          </p:nvPr>
        </p:nvSpPr>
        <p:spPr/>
        <p:txBody>
          <a:bodyPr/>
          <a:lstStyle/>
          <a:p>
            <a:r>
              <a:rPr lang="en-US" dirty="0"/>
              <a:t>The for loop</a:t>
            </a:r>
          </a:p>
        </p:txBody>
      </p:sp>
      <p:sp>
        <p:nvSpPr>
          <p:cNvPr id="6" name="Flowchart: Decision 5"/>
          <p:cNvSpPr/>
          <p:nvPr/>
        </p:nvSpPr>
        <p:spPr>
          <a:xfrm>
            <a:off x="3499344" y="3152988"/>
            <a:ext cx="1401333" cy="938893"/>
          </a:xfrm>
          <a:prstGeom prst="flowChartDecision">
            <a:avLst/>
          </a:prstGeom>
          <a:solidFill>
            <a:schemeClr val="bg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Item from sequence</a:t>
            </a:r>
          </a:p>
        </p:txBody>
      </p:sp>
      <p:cxnSp>
        <p:nvCxnSpPr>
          <p:cNvPr id="8" name="Straight Arrow Connector 7"/>
          <p:cNvCxnSpPr>
            <a:endCxn id="6" idx="0"/>
          </p:cNvCxnSpPr>
          <p:nvPr/>
        </p:nvCxnSpPr>
        <p:spPr>
          <a:xfrm>
            <a:off x="4200010" y="2694219"/>
            <a:ext cx="1" cy="458768"/>
          </a:xfrm>
          <a:prstGeom prst="straightConnector1">
            <a:avLst/>
          </a:prstGeom>
          <a:ln w="25400">
            <a:solidFill>
              <a:schemeClr val="tx2"/>
            </a:solidFill>
            <a:headEnd type="oval"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2"/>
          </p:cNvCxnSpPr>
          <p:nvPr/>
        </p:nvCxnSpPr>
        <p:spPr>
          <a:xfrm flipH="1">
            <a:off x="4200010" y="4091880"/>
            <a:ext cx="1" cy="458768"/>
          </a:xfrm>
          <a:prstGeom prst="straightConnector1">
            <a:avLst/>
          </a:prstGeom>
          <a:ln w="25400">
            <a:solidFill>
              <a:schemeClr val="tx2"/>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14" idx="2"/>
            <a:endCxn id="6" idx="1"/>
          </p:cNvCxnSpPr>
          <p:nvPr/>
        </p:nvCxnSpPr>
        <p:spPr>
          <a:xfrm rot="5400000" flipH="1">
            <a:off x="3110546" y="4011233"/>
            <a:ext cx="1486426" cy="708831"/>
          </a:xfrm>
          <a:prstGeom prst="bentConnector4">
            <a:avLst>
              <a:gd name="adj1" fmla="val -15379"/>
              <a:gd name="adj2" fmla="val 310778"/>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Flowchart: Connector 10"/>
          <p:cNvSpPr/>
          <p:nvPr/>
        </p:nvSpPr>
        <p:spPr>
          <a:xfrm>
            <a:off x="4110612" y="5750199"/>
            <a:ext cx="178794" cy="190021"/>
          </a:xfrm>
          <a:prstGeom prst="flowChartConnector">
            <a:avLst/>
          </a:prstGeom>
          <a:solidFill>
            <a:schemeClr val="bg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957812" y="3997051"/>
            <a:ext cx="1891865" cy="276999"/>
          </a:xfrm>
          <a:prstGeom prst="rect">
            <a:avLst/>
          </a:prstGeom>
          <a:noFill/>
          <a:ln>
            <a:noFill/>
          </a:ln>
        </p:spPr>
        <p:txBody>
          <a:bodyPr wrap="none" rtlCol="0">
            <a:spAutoFit/>
          </a:bodyPr>
          <a:lstStyle/>
          <a:p>
            <a:r>
              <a:rPr lang="en-US" sz="1200" dirty="0"/>
              <a:t>Next item from sequence</a:t>
            </a:r>
          </a:p>
        </p:txBody>
      </p:sp>
      <p:sp>
        <p:nvSpPr>
          <p:cNvPr id="13" name="TextBox 12"/>
          <p:cNvSpPr txBox="1"/>
          <p:nvPr/>
        </p:nvSpPr>
        <p:spPr>
          <a:xfrm>
            <a:off x="5775993" y="4687382"/>
            <a:ext cx="2156360" cy="276999"/>
          </a:xfrm>
          <a:prstGeom prst="rect">
            <a:avLst/>
          </a:prstGeom>
          <a:noFill/>
          <a:ln>
            <a:noFill/>
          </a:ln>
        </p:spPr>
        <p:txBody>
          <a:bodyPr wrap="none" rtlCol="0">
            <a:spAutoFit/>
          </a:bodyPr>
          <a:lstStyle/>
          <a:p>
            <a:r>
              <a:rPr lang="en-US" sz="1200" dirty="0"/>
              <a:t>If no more items in sequence</a:t>
            </a:r>
          </a:p>
        </p:txBody>
      </p:sp>
      <p:sp>
        <p:nvSpPr>
          <p:cNvPr id="14" name="Flowchart: Process 13"/>
          <p:cNvSpPr/>
          <p:nvPr/>
        </p:nvSpPr>
        <p:spPr>
          <a:xfrm>
            <a:off x="3507508" y="4542902"/>
            <a:ext cx="1401333" cy="565958"/>
          </a:xfrm>
          <a:prstGeom prst="flowChartProcess">
            <a:avLst/>
          </a:prstGeom>
          <a:solidFill>
            <a:schemeClr val="bg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execute statement(s)</a:t>
            </a:r>
          </a:p>
        </p:txBody>
      </p:sp>
      <p:cxnSp>
        <p:nvCxnSpPr>
          <p:cNvPr id="25" name="Elbow Connector 24"/>
          <p:cNvCxnSpPr>
            <a:stCxn id="6" idx="3"/>
            <a:endCxn id="11" idx="6"/>
          </p:cNvCxnSpPr>
          <p:nvPr/>
        </p:nvCxnSpPr>
        <p:spPr>
          <a:xfrm flipH="1">
            <a:off x="4289406" y="3622435"/>
            <a:ext cx="611270" cy="2222775"/>
          </a:xfrm>
          <a:prstGeom prst="bentConnector3">
            <a:avLst>
              <a:gd name="adj1" fmla="val -145584"/>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8667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Looping Statements</a:t>
            </a:r>
            <a:endParaRPr lang="nl-NL" dirty="0"/>
          </a:p>
        </p:txBody>
      </p:sp>
      <p:sp>
        <p:nvSpPr>
          <p:cNvPr id="7" name="Text Placeholder 6"/>
          <p:cNvSpPr>
            <a:spLocks noGrp="1"/>
          </p:cNvSpPr>
          <p:nvPr>
            <p:ph type="body" sz="quarter" idx="14"/>
          </p:nvPr>
        </p:nvSpPr>
        <p:spPr>
          <a:xfrm>
            <a:off x="335359" y="1628800"/>
            <a:ext cx="11527347" cy="4679950"/>
          </a:xfrm>
        </p:spPr>
        <p:txBody>
          <a:bodyPr>
            <a:noAutofit/>
          </a:bodyPr>
          <a:lstStyle/>
          <a:p>
            <a:pPr>
              <a:defRPr/>
            </a:pPr>
            <a:r>
              <a:rPr lang="en-US" sz="1600" dirty="0"/>
              <a:t>A for loop will look like this:</a:t>
            </a:r>
          </a:p>
          <a:p>
            <a:pPr>
              <a:defRPr/>
            </a:pPr>
            <a:endParaRPr lang="en-US" sz="1600" dirty="0"/>
          </a:p>
          <a:p>
            <a:pPr>
              <a:defRPr/>
            </a:pPr>
            <a:r>
              <a:rPr lang="en-US" sz="1600" dirty="0">
                <a:latin typeface="Courier New" panose="02070309020205020404" pitchFamily="49" charset="0"/>
                <a:cs typeface="Courier New" panose="02070309020205020404" pitchFamily="49" charset="0"/>
              </a:rPr>
              <a:t>for ([initial expression]; [condition]; [increment expression])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 statement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a:t>
            </a:r>
          </a:p>
          <a:p>
            <a:pPr>
              <a:defRPr/>
            </a:pPr>
            <a:endParaRPr lang="en-US" sz="1600" dirty="0">
              <a:latin typeface="Courier New" panose="02070309020205020404" pitchFamily="49" charset="0"/>
              <a:cs typeface="Courier New" panose="02070309020205020404" pitchFamily="49" charset="0"/>
            </a:endParaRPr>
          </a:p>
          <a:p>
            <a:r>
              <a:rPr lang="en-US" sz="1600" dirty="0"/>
              <a:t>When a for loop executes, the following occurs:</a:t>
            </a:r>
          </a:p>
          <a:p>
            <a:endParaRPr lang="en-US" sz="1600" dirty="0"/>
          </a:p>
          <a:p>
            <a:pPr marL="342900" indent="-342900">
              <a:buFont typeface="+mj-lt"/>
              <a:buAutoNum type="arabicPeriod"/>
            </a:pPr>
            <a:r>
              <a:rPr lang="en-US" sz="1600" dirty="0"/>
              <a:t>The initial expression is executed. This expression usually initializes one or more counters and can also declare variables</a:t>
            </a:r>
            <a:r>
              <a:rPr lang="en-US" sz="1600" dirty="0" smtClean="0"/>
              <a:t>.</a:t>
            </a:r>
            <a:endParaRPr lang="en-US" sz="1600" dirty="0"/>
          </a:p>
          <a:p>
            <a:pPr marL="342900" indent="-342900">
              <a:buFont typeface="+mj-lt"/>
              <a:buAutoNum type="arabicPeriod"/>
            </a:pPr>
            <a:r>
              <a:rPr lang="en-US" sz="1600" dirty="0"/>
              <a:t>The condition expression is evaluated. If the value of the condition is true, the loop statements execute. If the value of the condition is false, the loop terminates. If the condition expression is omitted entirely, the condition is assumed to be true.</a:t>
            </a:r>
          </a:p>
          <a:p>
            <a:pPr marL="342900" indent="-342900">
              <a:buFont typeface="+mj-lt"/>
              <a:buAutoNum type="arabicPeriod"/>
            </a:pPr>
            <a:r>
              <a:rPr lang="en-US" sz="1600" dirty="0"/>
              <a:t>The statement executes.</a:t>
            </a:r>
          </a:p>
          <a:p>
            <a:pPr marL="342900" indent="-342900">
              <a:buFont typeface="+mj-lt"/>
              <a:buAutoNum type="arabicPeriod"/>
            </a:pPr>
            <a:r>
              <a:rPr lang="en-US" sz="1600" dirty="0"/>
              <a:t>The increment expression executes, and control returns to step 2.</a:t>
            </a:r>
          </a:p>
          <a:p>
            <a:pPr marL="285750" indent="-285750">
              <a:buFont typeface="Arial" panose="020B0604020202020204" pitchFamily="34" charset="0"/>
              <a:buChar char="•"/>
              <a:defRPr/>
            </a:pPr>
            <a:endParaRPr lang="en-US" sz="16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for loop</a:t>
            </a:r>
          </a:p>
        </p:txBody>
      </p:sp>
    </p:spTree>
    <p:extLst>
      <p:ext uri="{BB962C8B-B14F-4D97-AF65-F5344CB8AC3E}">
        <p14:creationId xmlns:p14="http://schemas.microsoft.com/office/powerpoint/2010/main" val="1988155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Looping Statements</a:t>
            </a:r>
            <a:endParaRPr lang="nl-NL" dirty="0"/>
          </a:p>
        </p:txBody>
      </p:sp>
      <p:sp>
        <p:nvSpPr>
          <p:cNvPr id="7" name="Text Placeholder 6"/>
          <p:cNvSpPr>
            <a:spLocks noGrp="1"/>
          </p:cNvSpPr>
          <p:nvPr>
            <p:ph type="body" sz="quarter" idx="14"/>
          </p:nvPr>
        </p:nvSpPr>
        <p:spPr>
          <a:xfrm>
            <a:off x="335359" y="1628800"/>
            <a:ext cx="11511019" cy="4679950"/>
          </a:xfrm>
        </p:spPr>
        <p:txBody>
          <a:bodyPr>
            <a:noAutofit/>
          </a:bodyPr>
          <a:lstStyle/>
          <a:p>
            <a:pPr>
              <a:defRPr/>
            </a:pPr>
            <a:r>
              <a:rPr lang="en-US" sz="1600" dirty="0"/>
              <a:t>The following for loop statement will run 10 times and display each number one at a time within the browser beginning at 1 and ending at 10. The for loop declares the variable </a:t>
            </a:r>
            <a:r>
              <a:rPr lang="en-US" sz="1600" dirty="0" err="1"/>
              <a:t>i</a:t>
            </a:r>
            <a:r>
              <a:rPr lang="en-US" sz="1600" dirty="0"/>
              <a:t> and initializes it to 1. It then checks that i is less than or equal to 10, and if it is, it performs the statement, and increments i by one after each pass through the loop:</a:t>
            </a:r>
          </a:p>
          <a:p>
            <a:pPr>
              <a:defRPr/>
            </a:pPr>
            <a:endParaRPr lang="en-US" sz="1600" dirty="0"/>
          </a:p>
          <a:p>
            <a:pPr>
              <a:defRPr/>
            </a:pPr>
            <a:r>
              <a:rPr lang="nn-NO" sz="1600" strike="sngStrike" dirty="0">
                <a:latin typeface="Courier New" panose="02070309020205020404" pitchFamily="49" charset="0"/>
                <a:cs typeface="Courier New" panose="02070309020205020404" pitchFamily="49" charset="0"/>
              </a:rPr>
              <a:t>let i</a:t>
            </a:r>
            <a:r>
              <a:rPr lang="nn-NO" sz="1600" strike="sngStrike" dirty="0" smtClean="0">
                <a:latin typeface="Courier New" panose="02070309020205020404" pitchFamily="49" charset="0"/>
                <a:cs typeface="Courier New" panose="02070309020205020404" pitchFamily="49" charset="0"/>
              </a:rPr>
              <a:t>; </a:t>
            </a:r>
            <a:r>
              <a:rPr lang="nn-NO" sz="1600" dirty="0" smtClean="0">
                <a:latin typeface="Courier New" panose="02070309020205020404" pitchFamily="49" charset="0"/>
                <a:cs typeface="Courier New" panose="02070309020205020404" pitchFamily="49" charset="0"/>
              </a:rPr>
              <a:t>(</a:t>
            </a:r>
            <a:r>
              <a:rPr lang="nn-NO" sz="1600" dirty="0" err="1" smtClean="0">
                <a:latin typeface="Courier New" panose="02070309020205020404" pitchFamily="49" charset="0"/>
                <a:cs typeface="Courier New" panose="02070309020205020404" pitchFamily="49" charset="0"/>
              </a:rPr>
              <a:t>because</a:t>
            </a:r>
            <a:r>
              <a:rPr lang="nn-NO" sz="1600" dirty="0" smtClean="0">
                <a:latin typeface="Courier New" panose="02070309020205020404" pitchFamily="49" charset="0"/>
                <a:cs typeface="Courier New" panose="02070309020205020404" pitchFamily="49" charset="0"/>
              </a:rPr>
              <a:t> </a:t>
            </a:r>
            <a:r>
              <a:rPr lang="nn-NO" sz="1600" dirty="0" err="1" smtClean="0">
                <a:latin typeface="Courier New" panose="02070309020205020404" pitchFamily="49" charset="0"/>
                <a:cs typeface="Courier New" panose="02070309020205020404" pitchFamily="49" charset="0"/>
              </a:rPr>
              <a:t>you</a:t>
            </a:r>
            <a:r>
              <a:rPr lang="nn-NO" sz="1600" dirty="0" smtClean="0">
                <a:latin typeface="Courier New" panose="02070309020205020404" pitchFamily="49" charset="0"/>
                <a:cs typeface="Courier New" panose="02070309020205020404" pitchFamily="49" charset="0"/>
              </a:rPr>
              <a:t> </a:t>
            </a:r>
            <a:r>
              <a:rPr lang="nn-NO" sz="1600" dirty="0" err="1" smtClean="0">
                <a:latin typeface="Courier New" panose="02070309020205020404" pitchFamily="49" charset="0"/>
                <a:cs typeface="Courier New" panose="02070309020205020404" pitchFamily="49" charset="0"/>
              </a:rPr>
              <a:t>don’t</a:t>
            </a:r>
            <a:r>
              <a:rPr lang="nn-NO" sz="1600" dirty="0" smtClean="0">
                <a:latin typeface="Courier New" panose="02070309020205020404" pitchFamily="49" charset="0"/>
                <a:cs typeface="Courier New" panose="02070309020205020404" pitchFamily="49" charset="0"/>
              </a:rPr>
              <a:t> </a:t>
            </a:r>
            <a:r>
              <a:rPr lang="nn-NO" sz="1600" dirty="0" err="1" smtClean="0">
                <a:latin typeface="Courier New" panose="02070309020205020404" pitchFamily="49" charset="0"/>
                <a:cs typeface="Courier New" panose="02070309020205020404" pitchFamily="49" charset="0"/>
              </a:rPr>
              <a:t>want</a:t>
            </a:r>
            <a:r>
              <a:rPr lang="nn-NO" sz="1600" dirty="0" smtClean="0">
                <a:latin typeface="Courier New" panose="02070309020205020404" pitchFamily="49" charset="0"/>
                <a:cs typeface="Courier New" panose="02070309020205020404" pitchFamily="49" charset="0"/>
              </a:rPr>
              <a:t> i to be used </a:t>
            </a:r>
            <a:r>
              <a:rPr lang="nn-NO" sz="1600" dirty="0" err="1" smtClean="0">
                <a:latin typeface="Courier New" panose="02070309020205020404" pitchFamily="49" charset="0"/>
                <a:cs typeface="Courier New" panose="02070309020205020404" pitchFamily="49" charset="0"/>
              </a:rPr>
              <a:t>anywhere</a:t>
            </a:r>
            <a:r>
              <a:rPr lang="nn-NO" sz="1600" dirty="0" smtClean="0">
                <a:latin typeface="Courier New" panose="02070309020205020404" pitchFamily="49" charset="0"/>
                <a:cs typeface="Courier New" panose="02070309020205020404" pitchFamily="49" charset="0"/>
              </a:rPr>
              <a:t> </a:t>
            </a:r>
            <a:r>
              <a:rPr lang="nn-NO" sz="1600" dirty="0" err="1" smtClean="0">
                <a:latin typeface="Courier New" panose="02070309020205020404" pitchFamily="49" charset="0"/>
                <a:cs typeface="Courier New" panose="02070309020205020404" pitchFamily="49" charset="0"/>
              </a:rPr>
              <a:t>else</a:t>
            </a:r>
            <a:r>
              <a:rPr lang="nn-NO" sz="1600" dirty="0" smtClean="0">
                <a:latin typeface="Courier New" panose="02070309020205020404" pitchFamily="49" charset="0"/>
                <a:cs typeface="Courier New" panose="02070309020205020404" pitchFamily="49" charset="0"/>
              </a:rPr>
              <a:t>. So </a:t>
            </a:r>
            <a:r>
              <a:rPr lang="nn-NO" sz="1600" dirty="0" err="1" smtClean="0">
                <a:latin typeface="Courier New" panose="02070309020205020404" pitchFamily="49" charset="0"/>
                <a:cs typeface="Courier New" panose="02070309020205020404" pitchFamily="49" charset="0"/>
              </a:rPr>
              <a:t>this</a:t>
            </a:r>
            <a:r>
              <a:rPr lang="nn-NO" sz="1600" dirty="0" smtClean="0">
                <a:latin typeface="Courier New" panose="02070309020205020404" pitchFamily="49" charset="0"/>
                <a:cs typeface="Courier New" panose="02070309020205020404" pitchFamily="49" charset="0"/>
              </a:rPr>
              <a:t> is </a:t>
            </a:r>
            <a:r>
              <a:rPr lang="nn-NO" sz="1600" dirty="0" err="1" smtClean="0">
                <a:latin typeface="Courier New" panose="02070309020205020404" pitchFamily="49" charset="0"/>
                <a:cs typeface="Courier New" panose="02070309020205020404" pitchFamily="49" charset="0"/>
              </a:rPr>
              <a:t>why</a:t>
            </a:r>
            <a:r>
              <a:rPr lang="nn-NO" sz="1600" dirty="0" smtClean="0">
                <a:latin typeface="Courier New" panose="02070309020205020404" pitchFamily="49" charset="0"/>
                <a:cs typeface="Courier New" panose="02070309020205020404" pitchFamily="49" charset="0"/>
              </a:rPr>
              <a:t> it is </a:t>
            </a:r>
            <a:r>
              <a:rPr lang="nn-NO" sz="1600" dirty="0" err="1" smtClean="0">
                <a:latin typeface="Courier New" panose="02070309020205020404" pitchFamily="49" charset="0"/>
                <a:cs typeface="Courier New" panose="02070309020205020404" pitchFamily="49" charset="0"/>
              </a:rPr>
              <a:t>declared</a:t>
            </a:r>
            <a:r>
              <a:rPr lang="nn-NO" sz="1600" dirty="0" smtClean="0">
                <a:latin typeface="Courier New" panose="02070309020205020404" pitchFamily="49" charset="0"/>
                <a:cs typeface="Courier New" panose="02070309020205020404" pitchFamily="49" charset="0"/>
              </a:rPr>
              <a:t> </a:t>
            </a:r>
            <a:r>
              <a:rPr lang="nn-NO" sz="1600" dirty="0" err="1" smtClean="0">
                <a:latin typeface="Courier New" panose="02070309020205020404" pitchFamily="49" charset="0"/>
                <a:cs typeface="Courier New" panose="02070309020205020404" pitchFamily="49" charset="0"/>
              </a:rPr>
              <a:t>inside</a:t>
            </a:r>
            <a:r>
              <a:rPr lang="nn-NO" sz="1600" dirty="0" smtClean="0">
                <a:latin typeface="Courier New" panose="02070309020205020404" pitchFamily="49" charset="0"/>
                <a:cs typeface="Courier New" panose="02070309020205020404" pitchFamily="49" charset="0"/>
              </a:rPr>
              <a:t> </a:t>
            </a:r>
            <a:r>
              <a:rPr lang="nn-NO" sz="1600" dirty="0" err="1" smtClean="0">
                <a:latin typeface="Courier New" panose="02070309020205020404" pitchFamily="49" charset="0"/>
                <a:cs typeface="Courier New" panose="02070309020205020404" pitchFamily="49" charset="0"/>
              </a:rPr>
              <a:t>the</a:t>
            </a:r>
            <a:r>
              <a:rPr lang="nn-NO" sz="1600" dirty="0" smtClean="0">
                <a:latin typeface="Courier New" panose="02070309020205020404" pitchFamily="49" charset="0"/>
                <a:cs typeface="Courier New" panose="02070309020205020404" pitchFamily="49" charset="0"/>
              </a:rPr>
              <a:t> for loop. To </a:t>
            </a:r>
            <a:r>
              <a:rPr lang="nn-NO" sz="1600" dirty="0" err="1" smtClean="0">
                <a:latin typeface="Courier New" panose="02070309020205020404" pitchFamily="49" charset="0"/>
                <a:cs typeface="Courier New" panose="02070309020205020404" pitchFamily="49" charset="0"/>
              </a:rPr>
              <a:t>scope</a:t>
            </a:r>
            <a:r>
              <a:rPr lang="nn-NO" sz="1600" dirty="0" smtClean="0">
                <a:latin typeface="Courier New" panose="02070309020205020404" pitchFamily="49" charset="0"/>
                <a:cs typeface="Courier New" panose="02070309020205020404" pitchFamily="49" charset="0"/>
              </a:rPr>
              <a:t> it to </a:t>
            </a:r>
            <a:r>
              <a:rPr lang="nn-NO" sz="1600" dirty="0" err="1" smtClean="0">
                <a:latin typeface="Courier New" panose="02070309020205020404" pitchFamily="49" charset="0"/>
                <a:cs typeface="Courier New" panose="02070309020205020404" pitchFamily="49" charset="0"/>
              </a:rPr>
              <a:t>only</a:t>
            </a:r>
            <a:r>
              <a:rPr lang="nn-NO" sz="1600" dirty="0" smtClean="0">
                <a:latin typeface="Courier New" panose="02070309020205020404" pitchFamily="49" charset="0"/>
                <a:cs typeface="Courier New" panose="02070309020205020404" pitchFamily="49" charset="0"/>
              </a:rPr>
              <a:t> </a:t>
            </a:r>
            <a:r>
              <a:rPr lang="nn-NO" sz="1600" dirty="0" err="1" smtClean="0">
                <a:latin typeface="Courier New" panose="02070309020205020404" pitchFamily="49" charset="0"/>
                <a:cs typeface="Courier New" panose="02070309020205020404" pitchFamily="49" charset="0"/>
              </a:rPr>
              <a:t>within</a:t>
            </a:r>
            <a:r>
              <a:rPr lang="nn-NO" sz="1600" dirty="0" smtClean="0">
                <a:latin typeface="Courier New" panose="02070309020205020404" pitchFamily="49" charset="0"/>
                <a:cs typeface="Courier New" panose="02070309020205020404" pitchFamily="49" charset="0"/>
              </a:rPr>
              <a:t> </a:t>
            </a:r>
            <a:r>
              <a:rPr lang="nn-NO" sz="1600" dirty="0" err="1" smtClean="0">
                <a:latin typeface="Courier New" panose="02070309020205020404" pitchFamily="49" charset="0"/>
                <a:cs typeface="Courier New" panose="02070309020205020404" pitchFamily="49" charset="0"/>
              </a:rPr>
              <a:t>the</a:t>
            </a:r>
            <a:r>
              <a:rPr lang="nn-NO" sz="1600" dirty="0" smtClean="0">
                <a:latin typeface="Courier New" panose="02070309020205020404" pitchFamily="49" charset="0"/>
                <a:cs typeface="Courier New" panose="02070309020205020404" pitchFamily="49" charset="0"/>
              </a:rPr>
              <a:t> for loop.</a:t>
            </a:r>
            <a:endParaRPr lang="nn-NO" sz="1600" dirty="0">
              <a:latin typeface="Courier New" panose="02070309020205020404" pitchFamily="49" charset="0"/>
              <a:cs typeface="Courier New" panose="02070309020205020404" pitchFamily="49" charset="0"/>
            </a:endParaRPr>
          </a:p>
          <a:p>
            <a:pPr>
              <a:defRPr/>
            </a:pPr>
            <a:r>
              <a:rPr lang="nn-NO" sz="1600" dirty="0">
                <a:latin typeface="Courier New" panose="02070309020205020404" pitchFamily="49" charset="0"/>
                <a:cs typeface="Courier New" panose="02070309020205020404" pitchFamily="49" charset="0"/>
              </a:rPr>
              <a:t>for </a:t>
            </a:r>
            <a:r>
              <a:rPr lang="nn-NO" sz="1600" dirty="0" smtClean="0">
                <a:latin typeface="Courier New" panose="02070309020205020404" pitchFamily="49" charset="0"/>
                <a:cs typeface="Courier New" panose="02070309020205020404" pitchFamily="49" charset="0"/>
              </a:rPr>
              <a:t>(let i </a:t>
            </a:r>
            <a:r>
              <a:rPr lang="nn-NO" sz="1600" dirty="0">
                <a:latin typeface="Courier New" panose="02070309020205020404" pitchFamily="49" charset="0"/>
                <a:cs typeface="Courier New" panose="02070309020205020404" pitchFamily="49" charset="0"/>
              </a:rPr>
              <a:t>= 1; i &lt;= 10; i++) {</a:t>
            </a:r>
          </a:p>
          <a:p>
            <a:pPr>
              <a:defRPr/>
            </a:pPr>
            <a:r>
              <a:rPr lang="nn-NO"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document.write</a:t>
            </a:r>
            <a:r>
              <a:rPr lang="nn-NO" sz="1600" dirty="0">
                <a:latin typeface="Courier New" panose="02070309020205020404" pitchFamily="49" charset="0"/>
                <a:cs typeface="Courier New" panose="02070309020205020404" pitchFamily="49" charset="0"/>
              </a:rPr>
              <a:t>(i + '&lt;br&gt;');</a:t>
            </a:r>
          </a:p>
          <a:p>
            <a:pPr>
              <a:defRPr/>
            </a:pPr>
            <a:r>
              <a:rPr lang="nn-NO" sz="1600" dirty="0">
                <a:latin typeface="Courier New" panose="02070309020205020404" pitchFamily="49" charset="0"/>
                <a:cs typeface="Courier New" panose="02070309020205020404" pitchFamily="49" charset="0"/>
              </a:rPr>
              <a:t>}</a:t>
            </a:r>
          </a:p>
          <a:p>
            <a:pPr>
              <a:defRPr/>
            </a:pPr>
            <a:endParaRPr lang="nn-NO" sz="1600" dirty="0">
              <a:latin typeface="Courier New" panose="02070309020205020404" pitchFamily="49" charset="0"/>
              <a:cs typeface="Courier New" panose="02070309020205020404" pitchFamily="49" charset="0"/>
            </a:endParaRPr>
          </a:p>
          <a:p>
            <a:pPr>
              <a:defRPr/>
            </a:pPr>
            <a:r>
              <a:rPr lang="nn-NO" sz="1600" dirty="0">
                <a:cs typeface="Courier New" panose="02070309020205020404" pitchFamily="49" charset="0"/>
              </a:rPr>
              <a:t>Try this one out on your own. Now, try modifying the looping statement so that it counts down from 10 all the way down to 1 instead.</a:t>
            </a:r>
          </a:p>
        </p:txBody>
      </p:sp>
      <p:sp>
        <p:nvSpPr>
          <p:cNvPr id="2" name="Text Placeholder 1"/>
          <p:cNvSpPr>
            <a:spLocks noGrp="1"/>
          </p:cNvSpPr>
          <p:nvPr>
            <p:ph type="body" sz="quarter" idx="11"/>
          </p:nvPr>
        </p:nvSpPr>
        <p:spPr/>
        <p:txBody>
          <a:bodyPr/>
          <a:lstStyle/>
          <a:p>
            <a:r>
              <a:rPr lang="en-US" dirty="0"/>
              <a:t>The for loop</a:t>
            </a:r>
          </a:p>
        </p:txBody>
      </p:sp>
    </p:spTree>
    <p:extLst>
      <p:ext uri="{BB962C8B-B14F-4D97-AF65-F5344CB8AC3E}">
        <p14:creationId xmlns:p14="http://schemas.microsoft.com/office/powerpoint/2010/main" val="1198185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Looping Statements</a:t>
            </a:r>
            <a:endParaRPr lang="nl-NL" dirty="0"/>
          </a:p>
        </p:txBody>
      </p:sp>
      <p:sp>
        <p:nvSpPr>
          <p:cNvPr id="7" name="Text Placeholder 6"/>
          <p:cNvSpPr>
            <a:spLocks noGrp="1"/>
          </p:cNvSpPr>
          <p:nvPr>
            <p:ph type="body" sz="quarter" idx="14"/>
          </p:nvPr>
        </p:nvSpPr>
        <p:spPr>
          <a:xfrm>
            <a:off x="335359" y="1628800"/>
            <a:ext cx="11511019" cy="4679950"/>
          </a:xfrm>
        </p:spPr>
        <p:txBody>
          <a:bodyPr>
            <a:noAutofit/>
          </a:bodyPr>
          <a:lstStyle/>
          <a:p>
            <a:pPr>
              <a:defRPr/>
            </a:pPr>
            <a:r>
              <a:rPr lang="en-US" sz="1600" dirty="0"/>
              <a:t>In this example, we calculate the total cost of a personal loan. We begin by asking the user how much they would like to borrow. We then enter into a loop and loop 5 times (for a 5 year loan). We take the loan amount and multiply it by a 5.9% interest rate and add that total to the loan every year. Once the loop's condition becomes false, we exit the loop and display the total loan amount to the user:</a:t>
            </a:r>
          </a:p>
          <a:p>
            <a:pPr>
              <a:defRPr/>
            </a:pPr>
            <a:endParaRPr lang="en-US" sz="1600" dirty="0"/>
          </a:p>
          <a:p>
            <a:pPr>
              <a:defRPr/>
            </a:pPr>
            <a:r>
              <a:rPr lang="nn-NO" sz="1600" dirty="0">
                <a:latin typeface="Courier New" panose="02070309020205020404" pitchFamily="49" charset="0"/>
                <a:cs typeface="Courier New" panose="02070309020205020404" pitchFamily="49" charset="0"/>
              </a:rPr>
              <a:t>let loanAmount = parseFloat(prompt('Enter amount you would like to borrow'));</a:t>
            </a:r>
          </a:p>
          <a:p>
            <a:pPr>
              <a:defRPr/>
            </a:pPr>
            <a:r>
              <a:rPr lang="nn-NO" sz="1600" dirty="0">
                <a:latin typeface="Courier New" panose="02070309020205020404" pitchFamily="49" charset="0"/>
                <a:cs typeface="Courier New" panose="02070309020205020404" pitchFamily="49" charset="0"/>
              </a:rPr>
              <a:t>for </a:t>
            </a:r>
            <a:r>
              <a:rPr lang="nn-NO" sz="1600" dirty="0" smtClean="0">
                <a:latin typeface="Courier New" panose="02070309020205020404" pitchFamily="49" charset="0"/>
                <a:cs typeface="Courier New" panose="02070309020205020404" pitchFamily="49" charset="0"/>
              </a:rPr>
              <a:t>(let i </a:t>
            </a:r>
            <a:r>
              <a:rPr lang="nn-NO" sz="1600" dirty="0">
                <a:latin typeface="Courier New" panose="02070309020205020404" pitchFamily="49" charset="0"/>
                <a:cs typeface="Courier New" panose="02070309020205020404" pitchFamily="49" charset="0"/>
              </a:rPr>
              <a:t>= 1; i &lt;= </a:t>
            </a:r>
            <a:r>
              <a:rPr lang="nn-NO" sz="1600" b="1" dirty="0">
                <a:solidFill>
                  <a:srgbClr val="FFFF00"/>
                </a:solidFill>
                <a:latin typeface="Courier New" panose="02070309020205020404" pitchFamily="49" charset="0"/>
                <a:cs typeface="Courier New" panose="02070309020205020404" pitchFamily="49" charset="0"/>
              </a:rPr>
              <a:t>5</a:t>
            </a:r>
            <a:r>
              <a:rPr lang="nn-NO" sz="1600" dirty="0">
                <a:latin typeface="Courier New" panose="02070309020205020404" pitchFamily="49" charset="0"/>
                <a:cs typeface="Courier New" panose="02070309020205020404" pitchFamily="49" charset="0"/>
              </a:rPr>
              <a:t>; i++) {</a:t>
            </a:r>
          </a:p>
          <a:p>
            <a:pPr>
              <a:defRPr/>
            </a:pPr>
            <a:r>
              <a:rPr lang="nn-NO" sz="1600" dirty="0">
                <a:latin typeface="Courier New" panose="02070309020205020404" pitchFamily="49" charset="0"/>
                <a:cs typeface="Courier New" panose="02070309020205020404" pitchFamily="49" charset="0"/>
              </a:rPr>
              <a:t>	loanAmount = loanAmount + (loanAmount * </a:t>
            </a:r>
            <a:r>
              <a:rPr lang="nn-NO" sz="1600" b="1" dirty="0">
                <a:solidFill>
                  <a:srgbClr val="FFFF00"/>
                </a:solidFill>
                <a:latin typeface="Courier New" panose="02070309020205020404" pitchFamily="49" charset="0"/>
                <a:cs typeface="Courier New" panose="02070309020205020404" pitchFamily="49" charset="0"/>
              </a:rPr>
              <a:t>5.9</a:t>
            </a:r>
            <a:r>
              <a:rPr lang="nn-NO" sz="1600" dirty="0">
                <a:latin typeface="Courier New" panose="02070309020205020404" pitchFamily="49" charset="0"/>
                <a:cs typeface="Courier New" panose="02070309020205020404" pitchFamily="49" charset="0"/>
              </a:rPr>
              <a:t> / 100);</a:t>
            </a:r>
          </a:p>
          <a:p>
            <a:pPr>
              <a:defRPr/>
            </a:pPr>
            <a:r>
              <a:rPr lang="nn-NO" sz="1600" dirty="0">
                <a:latin typeface="Courier New" panose="02070309020205020404" pitchFamily="49" charset="0"/>
                <a:cs typeface="Courier New" panose="02070309020205020404" pitchFamily="49" charset="0"/>
              </a:rPr>
              <a:t>}</a:t>
            </a:r>
          </a:p>
          <a:p>
            <a:pPr>
              <a:defRPr/>
            </a:pPr>
            <a:r>
              <a:rPr lang="nn-NO" sz="1600" dirty="0">
                <a:latin typeface="Courier New" panose="02070309020205020404" pitchFamily="49" charset="0"/>
                <a:cs typeface="Courier New" panose="02070309020205020404" pitchFamily="49" charset="0"/>
              </a:rPr>
              <a:t>document.write(`Total loan amount: $${loanAmount.toFixed(2)}`);</a:t>
            </a:r>
          </a:p>
        </p:txBody>
      </p:sp>
      <p:sp>
        <p:nvSpPr>
          <p:cNvPr id="2" name="Text Placeholder 1"/>
          <p:cNvSpPr>
            <a:spLocks noGrp="1"/>
          </p:cNvSpPr>
          <p:nvPr>
            <p:ph type="body" sz="quarter" idx="11"/>
          </p:nvPr>
        </p:nvSpPr>
        <p:spPr/>
        <p:txBody>
          <a:bodyPr/>
          <a:lstStyle/>
          <a:p>
            <a:r>
              <a:rPr lang="en-US" dirty="0"/>
              <a:t>The for loop</a:t>
            </a:r>
          </a:p>
        </p:txBody>
      </p:sp>
    </p:spTree>
    <p:extLst>
      <p:ext uri="{BB962C8B-B14F-4D97-AF65-F5344CB8AC3E}">
        <p14:creationId xmlns:p14="http://schemas.microsoft.com/office/powerpoint/2010/main" val="1334685802"/>
      </p:ext>
    </p:extLst>
  </p:cSld>
  <p:clrMapOvr>
    <a:masterClrMapping/>
  </p:clrMapOvr>
</p:sld>
</file>

<file path=ppt/theme/theme1.xml><?xml version="1.0" encoding="utf-8"?>
<a:theme xmlns:a="http://schemas.openxmlformats.org/drawingml/2006/main" name="Master light">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dark">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1113</TotalTime>
  <Words>975</Words>
  <Application>Microsoft Macintosh PowerPoint</Application>
  <PresentationFormat>Custom</PresentationFormat>
  <Paragraphs>206</Paragraphs>
  <Slides>28</Slides>
  <Notes>0</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Master light</vt:lpstr>
      <vt:lpstr>Master dark</vt:lpstr>
      <vt:lpstr>COMM 644 Web Programming Intermediate</vt:lpstr>
      <vt:lpstr>This week at a glance…</vt:lpstr>
      <vt:lpstr>Looping Statements</vt:lpstr>
      <vt:lpstr>Looping Statements</vt:lpstr>
      <vt:lpstr>Looping Statements</vt:lpstr>
      <vt:lpstr>Looping Statements</vt:lpstr>
      <vt:lpstr>Looping Statements</vt:lpstr>
      <vt:lpstr>Looping Statements</vt:lpstr>
      <vt:lpstr>Looping Statements</vt:lpstr>
      <vt:lpstr>Exercise: for Loops</vt:lpstr>
      <vt:lpstr>Looping Statements</vt:lpstr>
      <vt:lpstr>Looping Statements</vt:lpstr>
      <vt:lpstr>Looping Statements</vt:lpstr>
      <vt:lpstr>Looping Statements</vt:lpstr>
      <vt:lpstr>Exercise: while Loops</vt:lpstr>
      <vt:lpstr>Looping Statements</vt:lpstr>
      <vt:lpstr>Looping Statements</vt:lpstr>
      <vt:lpstr>Looping Statements</vt:lpstr>
      <vt:lpstr>Looping Statements</vt:lpstr>
      <vt:lpstr>Exercise: do while Loops</vt:lpstr>
      <vt:lpstr>Looping Statements</vt:lpstr>
      <vt:lpstr>Looping Statements</vt:lpstr>
      <vt:lpstr>Exercise: Nested for Loops</vt:lpstr>
      <vt:lpstr>Advanced Looping Statements</vt:lpstr>
      <vt:lpstr>Advanced Looping Statements</vt:lpstr>
      <vt:lpstr>Advanced Looping Statements</vt:lpstr>
      <vt:lpstr>Lab 05 The Calculate MPG Application v2</vt:lpstr>
      <vt:lpstr>Lab 06 The Future Value Application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Otto Coster</dc:creator>
  <cp:lastModifiedBy>Darren Yamaguchi</cp:lastModifiedBy>
  <cp:revision>368</cp:revision>
  <dcterms:created xsi:type="dcterms:W3CDTF">2011-04-02T17:19:46Z</dcterms:created>
  <dcterms:modified xsi:type="dcterms:W3CDTF">2021-03-03T18:30:18Z</dcterms:modified>
</cp:coreProperties>
</file>